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 id="2147483652" r:id="rId4"/>
    <p:sldMasterId id="2147483649" r:id="rId5"/>
  </p:sldMasterIdLst>
  <p:handoutMasterIdLst>
    <p:handoutMasterId r:id="rId40"/>
  </p:handoutMasterIdLst>
  <p:sldIdLst>
    <p:sldId id="256" r:id="rId6"/>
    <p:sldId id="597" r:id="rId7"/>
    <p:sldId id="580" r:id="rId8"/>
    <p:sldId id="590" r:id="rId9"/>
    <p:sldId id="600" r:id="rId10"/>
    <p:sldId id="575" r:id="rId11"/>
    <p:sldId id="482" r:id="rId12"/>
    <p:sldId id="435" r:id="rId13"/>
    <p:sldId id="540" r:id="rId14"/>
    <p:sldId id="625" r:id="rId15"/>
    <p:sldId id="626" r:id="rId16"/>
    <p:sldId id="627" r:id="rId17"/>
    <p:sldId id="574" r:id="rId18"/>
    <p:sldId id="560" r:id="rId19"/>
    <p:sldId id="496" r:id="rId20"/>
    <p:sldId id="621" r:id="rId21"/>
    <p:sldId id="585" r:id="rId22"/>
    <p:sldId id="622" r:id="rId23"/>
    <p:sldId id="614" r:id="rId24"/>
    <p:sldId id="599" r:id="rId25"/>
    <p:sldId id="604" r:id="rId26"/>
    <p:sldId id="618" r:id="rId27"/>
    <p:sldId id="607" r:id="rId28"/>
    <p:sldId id="608" r:id="rId29"/>
    <p:sldId id="609" r:id="rId30"/>
    <p:sldId id="615" r:id="rId31"/>
    <p:sldId id="616" r:id="rId32"/>
    <p:sldId id="602" r:id="rId33"/>
    <p:sldId id="620" r:id="rId34"/>
    <p:sldId id="578" r:id="rId35"/>
    <p:sldId id="589" r:id="rId36"/>
    <p:sldId id="603" r:id="rId37"/>
    <p:sldId id="628" r:id="rId38"/>
    <p:sldId id="308" r:id="rId39"/>
  </p:sldIdLst>
  <p:sldSz cx="9144000" cy="6858000" type="screen4x3"/>
  <p:notesSz cx="6797675" cy="9926638"/>
  <p:defaultTextStyle>
    <a:defPPr>
      <a:defRPr lang="de-DE"/>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ECFF"/>
    <a:srgbClr val="FFFFCC"/>
    <a:srgbClr val="000066"/>
    <a:srgbClr val="FF6600"/>
    <a:srgbClr val="99CCFF"/>
    <a:srgbClr val="FFFF00"/>
    <a:srgbClr val="000000"/>
    <a:srgbClr val="66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3" autoAdjust="0"/>
    <p:restoredTop sz="94660"/>
  </p:normalViewPr>
  <p:slideViewPr>
    <p:cSldViewPr snapToObjects="1">
      <p:cViewPr>
        <p:scale>
          <a:sx n="73" d="100"/>
          <a:sy n="73" d="100"/>
        </p:scale>
        <p:origin x="-11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t" anchorCtr="0" compatLnSpc="1">
            <a:prstTxWarp prst="textNoShape">
              <a:avLst/>
            </a:prstTxWarp>
          </a:bodyPr>
          <a:lstStyle>
            <a:lvl1pPr defTabSz="912772">
              <a:defRPr sz="1400">
                <a:latin typeface="Times" pitchFamily="18" charset="0"/>
              </a:defRPr>
            </a:lvl1pPr>
          </a:lstStyle>
          <a:p>
            <a:pPr>
              <a:defRPr/>
            </a:pPr>
            <a:endParaRPr lang="de-DE"/>
          </a:p>
        </p:txBody>
      </p:sp>
      <p:sp>
        <p:nvSpPr>
          <p:cNvPr id="9219" name="Rectangle 3"/>
          <p:cNvSpPr>
            <a:spLocks noGrp="1" noChangeArrowheads="1"/>
          </p:cNvSpPr>
          <p:nvPr>
            <p:ph type="dt" sz="quarter" idx="1"/>
          </p:nvPr>
        </p:nvSpPr>
        <p:spPr bwMode="auto">
          <a:xfrm>
            <a:off x="3849688" y="0"/>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t" anchorCtr="0" compatLnSpc="1">
            <a:prstTxWarp prst="textNoShape">
              <a:avLst/>
            </a:prstTxWarp>
          </a:bodyPr>
          <a:lstStyle>
            <a:lvl1pPr algn="r" defTabSz="912772">
              <a:defRPr sz="1400">
                <a:latin typeface="Times" pitchFamily="18" charset="0"/>
              </a:defRPr>
            </a:lvl1pPr>
          </a:lstStyle>
          <a:p>
            <a:pPr>
              <a:defRPr/>
            </a:pPr>
            <a:endParaRPr lang="de-DE"/>
          </a:p>
        </p:txBody>
      </p:sp>
      <p:sp>
        <p:nvSpPr>
          <p:cNvPr id="9220" name="Rectangle 4"/>
          <p:cNvSpPr>
            <a:spLocks noGrp="1" noChangeArrowheads="1"/>
          </p:cNvSpPr>
          <p:nvPr>
            <p:ph type="ftr" sz="quarter" idx="2"/>
          </p:nvPr>
        </p:nvSpPr>
        <p:spPr bwMode="auto">
          <a:xfrm>
            <a:off x="0" y="9428163"/>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b" anchorCtr="0" compatLnSpc="1">
            <a:prstTxWarp prst="textNoShape">
              <a:avLst/>
            </a:prstTxWarp>
          </a:bodyPr>
          <a:lstStyle>
            <a:lvl1pPr defTabSz="912772">
              <a:defRPr sz="1400">
                <a:latin typeface="Times" pitchFamily="18" charset="0"/>
              </a:defRPr>
            </a:lvl1pPr>
          </a:lstStyle>
          <a:p>
            <a:pPr>
              <a:defRPr/>
            </a:pPr>
            <a:endParaRPr lang="de-DE"/>
          </a:p>
        </p:txBody>
      </p:sp>
      <p:sp>
        <p:nvSpPr>
          <p:cNvPr id="9221" name="Rectangle 5"/>
          <p:cNvSpPr>
            <a:spLocks noGrp="1" noChangeArrowheads="1"/>
          </p:cNvSpPr>
          <p:nvPr>
            <p:ph type="sldNum" sz="quarter" idx="3"/>
          </p:nvPr>
        </p:nvSpPr>
        <p:spPr bwMode="auto">
          <a:xfrm>
            <a:off x="3849688" y="9428163"/>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5" tIns="45654" rIns="91305" bIns="45654" numCol="1" anchor="b" anchorCtr="0" compatLnSpc="1">
            <a:prstTxWarp prst="textNoShape">
              <a:avLst/>
            </a:prstTxWarp>
          </a:bodyPr>
          <a:lstStyle>
            <a:lvl1pPr algn="r" defTabSz="912772">
              <a:defRPr sz="1400">
                <a:latin typeface="Times" pitchFamily="18" charset="0"/>
              </a:defRPr>
            </a:lvl1pPr>
          </a:lstStyle>
          <a:p>
            <a:pPr>
              <a:defRPr/>
            </a:pPr>
            <a:fld id="{3169D957-449B-4028-8A1E-524535F4E65B}" type="slidenum">
              <a:rPr lang="de-DE"/>
              <a:pPr>
                <a:defRPr/>
              </a:pPr>
              <a:t>‹Nr.›</a:t>
            </a:fld>
            <a:endParaRPr lang="de-DE"/>
          </a:p>
        </p:txBody>
      </p:sp>
    </p:spTree>
    <p:extLst>
      <p:ext uri="{BB962C8B-B14F-4D97-AF65-F5344CB8AC3E}">
        <p14:creationId xmlns:p14="http://schemas.microsoft.com/office/powerpoint/2010/main" val="515997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05E0CE5-6087-4BD2-B69A-414A43E79F35}" type="slidenum">
              <a:rPr lang="de-DE"/>
              <a:pPr>
                <a:defRPr/>
              </a:pPr>
              <a:t>‹Nr.›</a:t>
            </a:fld>
            <a:endParaRPr lang="de-DE"/>
          </a:p>
        </p:txBody>
      </p:sp>
    </p:spTree>
    <p:extLst>
      <p:ext uri="{BB962C8B-B14F-4D97-AF65-F5344CB8AC3E}">
        <p14:creationId xmlns:p14="http://schemas.microsoft.com/office/powerpoint/2010/main" val="339949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C4A65E8-EEBC-43A1-8F55-04615864A43A}" type="slidenum">
              <a:rPr lang="de-DE"/>
              <a:pPr>
                <a:defRPr/>
              </a:pPr>
              <a:t>‹Nr.›</a:t>
            </a:fld>
            <a:endParaRPr lang="de-DE"/>
          </a:p>
        </p:txBody>
      </p:sp>
    </p:spTree>
    <p:extLst>
      <p:ext uri="{BB962C8B-B14F-4D97-AF65-F5344CB8AC3E}">
        <p14:creationId xmlns:p14="http://schemas.microsoft.com/office/powerpoint/2010/main" val="199682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995F8E7-BDC4-436F-8BDB-651207E0E07C}" type="slidenum">
              <a:rPr lang="de-DE"/>
              <a:pPr>
                <a:defRPr/>
              </a:pPr>
              <a:t>‹Nr.›</a:t>
            </a:fld>
            <a:endParaRPr lang="de-DE"/>
          </a:p>
        </p:txBody>
      </p:sp>
    </p:spTree>
    <p:extLst>
      <p:ext uri="{BB962C8B-B14F-4D97-AF65-F5344CB8AC3E}">
        <p14:creationId xmlns:p14="http://schemas.microsoft.com/office/powerpoint/2010/main" val="126209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EB3E6DF-CE38-42F1-9762-11C04A589710}" type="slidenum">
              <a:rPr lang="de-DE"/>
              <a:pPr>
                <a:defRPr/>
              </a:pPr>
              <a:t>‹Nr.›</a:t>
            </a:fld>
            <a:endParaRPr lang="de-DE"/>
          </a:p>
        </p:txBody>
      </p:sp>
    </p:spTree>
    <p:extLst>
      <p:ext uri="{BB962C8B-B14F-4D97-AF65-F5344CB8AC3E}">
        <p14:creationId xmlns:p14="http://schemas.microsoft.com/office/powerpoint/2010/main" val="209761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03864CB-B663-4308-974C-BBB7C7AE68AB}" type="slidenum">
              <a:rPr lang="de-AT"/>
              <a:pPr>
                <a:defRPr/>
              </a:pPr>
              <a:t>‹Nr.›</a:t>
            </a:fld>
            <a:endParaRPr lang="de-AT"/>
          </a:p>
        </p:txBody>
      </p:sp>
    </p:spTree>
    <p:extLst>
      <p:ext uri="{BB962C8B-B14F-4D97-AF65-F5344CB8AC3E}">
        <p14:creationId xmlns:p14="http://schemas.microsoft.com/office/powerpoint/2010/main" val="25176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20316FC-0226-41BE-A996-679A332D8902}" type="slidenum">
              <a:rPr lang="de-AT"/>
              <a:pPr>
                <a:defRPr/>
              </a:pPr>
              <a:t>‹Nr.›</a:t>
            </a:fld>
            <a:endParaRPr lang="de-AT"/>
          </a:p>
        </p:txBody>
      </p:sp>
    </p:spTree>
    <p:extLst>
      <p:ext uri="{BB962C8B-B14F-4D97-AF65-F5344CB8AC3E}">
        <p14:creationId xmlns:p14="http://schemas.microsoft.com/office/powerpoint/2010/main" val="177669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60A54B7-25E3-4D81-8B56-2FBA2877A2E4}" type="slidenum">
              <a:rPr lang="de-AT"/>
              <a:pPr>
                <a:defRPr/>
              </a:pPr>
              <a:t>‹Nr.›</a:t>
            </a:fld>
            <a:endParaRPr lang="de-AT"/>
          </a:p>
        </p:txBody>
      </p:sp>
    </p:spTree>
    <p:extLst>
      <p:ext uri="{BB962C8B-B14F-4D97-AF65-F5344CB8AC3E}">
        <p14:creationId xmlns:p14="http://schemas.microsoft.com/office/powerpoint/2010/main" val="251373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6BBCD67A-79D5-4E8E-9607-13F1EB02FFA6}" type="slidenum">
              <a:rPr lang="de-AT"/>
              <a:pPr>
                <a:defRPr/>
              </a:pPr>
              <a:t>‹Nr.›</a:t>
            </a:fld>
            <a:endParaRPr lang="de-AT"/>
          </a:p>
        </p:txBody>
      </p:sp>
    </p:spTree>
    <p:extLst>
      <p:ext uri="{BB962C8B-B14F-4D97-AF65-F5344CB8AC3E}">
        <p14:creationId xmlns:p14="http://schemas.microsoft.com/office/powerpoint/2010/main" val="104893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79A8F0BE-EE43-452F-B79D-2E0944B1796B}" type="slidenum">
              <a:rPr lang="de-AT"/>
              <a:pPr>
                <a:defRPr/>
              </a:pPr>
              <a:t>‹Nr.›</a:t>
            </a:fld>
            <a:endParaRPr lang="de-AT"/>
          </a:p>
        </p:txBody>
      </p:sp>
    </p:spTree>
    <p:extLst>
      <p:ext uri="{BB962C8B-B14F-4D97-AF65-F5344CB8AC3E}">
        <p14:creationId xmlns:p14="http://schemas.microsoft.com/office/powerpoint/2010/main" val="298683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61630F3F-6547-432B-8E2C-3B76B97292AB}" type="slidenum">
              <a:rPr lang="de-AT"/>
              <a:pPr>
                <a:defRPr/>
              </a:pPr>
              <a:t>‹Nr.›</a:t>
            </a:fld>
            <a:endParaRPr lang="de-AT"/>
          </a:p>
        </p:txBody>
      </p:sp>
    </p:spTree>
    <p:extLst>
      <p:ext uri="{BB962C8B-B14F-4D97-AF65-F5344CB8AC3E}">
        <p14:creationId xmlns:p14="http://schemas.microsoft.com/office/powerpoint/2010/main" val="3989586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0A7ED942-4ED1-49EB-BE03-C0CF8AC338FF}" type="slidenum">
              <a:rPr lang="de-AT"/>
              <a:pPr>
                <a:defRPr/>
              </a:pPr>
              <a:t>‹Nr.›</a:t>
            </a:fld>
            <a:endParaRPr lang="de-AT"/>
          </a:p>
        </p:txBody>
      </p:sp>
    </p:spTree>
    <p:extLst>
      <p:ext uri="{BB962C8B-B14F-4D97-AF65-F5344CB8AC3E}">
        <p14:creationId xmlns:p14="http://schemas.microsoft.com/office/powerpoint/2010/main" val="338166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7E3764D-FA93-45EF-8552-CD3A86E675DD}" type="slidenum">
              <a:rPr lang="de-DE"/>
              <a:pPr>
                <a:defRPr/>
              </a:pPr>
              <a:t>‹Nr.›</a:t>
            </a:fld>
            <a:endParaRPr lang="de-DE"/>
          </a:p>
        </p:txBody>
      </p:sp>
    </p:spTree>
    <p:extLst>
      <p:ext uri="{BB962C8B-B14F-4D97-AF65-F5344CB8AC3E}">
        <p14:creationId xmlns:p14="http://schemas.microsoft.com/office/powerpoint/2010/main" val="283845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FFFDFDC-54DB-4533-AE01-7FB5003C12C3}" type="slidenum">
              <a:rPr lang="de-AT"/>
              <a:pPr>
                <a:defRPr/>
              </a:pPr>
              <a:t>‹Nr.›</a:t>
            </a:fld>
            <a:endParaRPr lang="de-AT"/>
          </a:p>
        </p:txBody>
      </p:sp>
    </p:spTree>
    <p:extLst>
      <p:ext uri="{BB962C8B-B14F-4D97-AF65-F5344CB8AC3E}">
        <p14:creationId xmlns:p14="http://schemas.microsoft.com/office/powerpoint/2010/main" val="2546770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BD48C139-0795-423B-A155-32FF7A8FCBEC}" type="slidenum">
              <a:rPr lang="de-AT"/>
              <a:pPr>
                <a:defRPr/>
              </a:pPr>
              <a:t>‹Nr.›</a:t>
            </a:fld>
            <a:endParaRPr lang="de-AT"/>
          </a:p>
        </p:txBody>
      </p:sp>
    </p:spTree>
    <p:extLst>
      <p:ext uri="{BB962C8B-B14F-4D97-AF65-F5344CB8AC3E}">
        <p14:creationId xmlns:p14="http://schemas.microsoft.com/office/powerpoint/2010/main" val="259766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500AE61D-EA6F-42CA-859B-028AD29B2ABA}" type="slidenum">
              <a:rPr lang="de-AT"/>
              <a:pPr>
                <a:defRPr/>
              </a:pPr>
              <a:t>‹Nr.›</a:t>
            </a:fld>
            <a:endParaRPr lang="de-AT"/>
          </a:p>
        </p:txBody>
      </p:sp>
    </p:spTree>
    <p:extLst>
      <p:ext uri="{BB962C8B-B14F-4D97-AF65-F5344CB8AC3E}">
        <p14:creationId xmlns:p14="http://schemas.microsoft.com/office/powerpoint/2010/main" val="3676098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A421AA95-4029-4E5B-BA4B-6858D8117649}" type="slidenum">
              <a:rPr lang="de-AT"/>
              <a:pPr>
                <a:defRPr/>
              </a:pPr>
              <a:t>‹Nr.›</a:t>
            </a:fld>
            <a:endParaRPr lang="de-AT"/>
          </a:p>
        </p:txBody>
      </p:sp>
    </p:spTree>
    <p:extLst>
      <p:ext uri="{BB962C8B-B14F-4D97-AF65-F5344CB8AC3E}">
        <p14:creationId xmlns:p14="http://schemas.microsoft.com/office/powerpoint/2010/main" val="406648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D5E00357-F43D-43FD-8643-AD64E706D41E}" type="slidenum">
              <a:rPr lang="de-AT"/>
              <a:pPr>
                <a:defRPr/>
              </a:pPr>
              <a:t>‹Nr.›</a:t>
            </a:fld>
            <a:endParaRPr lang="de-AT"/>
          </a:p>
        </p:txBody>
      </p:sp>
    </p:spTree>
    <p:extLst>
      <p:ext uri="{BB962C8B-B14F-4D97-AF65-F5344CB8AC3E}">
        <p14:creationId xmlns:p14="http://schemas.microsoft.com/office/powerpoint/2010/main" val="4190965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C2DFAC0D-5F4D-4498-9E0A-8E80318007DD}" type="slidenum">
              <a:rPr lang="de-AT"/>
              <a:pPr>
                <a:defRPr/>
              </a:pPr>
              <a:t>‹Nr.›</a:t>
            </a:fld>
            <a:endParaRPr lang="de-AT"/>
          </a:p>
        </p:txBody>
      </p:sp>
    </p:spTree>
    <p:extLst>
      <p:ext uri="{BB962C8B-B14F-4D97-AF65-F5344CB8AC3E}">
        <p14:creationId xmlns:p14="http://schemas.microsoft.com/office/powerpoint/2010/main" val="3917687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07D1890-F7C9-4BED-987A-B1F79B1EF2FC}" type="slidenum">
              <a:rPr lang="de-AT"/>
              <a:pPr>
                <a:defRPr/>
              </a:pPr>
              <a:t>‹Nr.›</a:t>
            </a:fld>
            <a:endParaRPr lang="de-AT"/>
          </a:p>
        </p:txBody>
      </p:sp>
    </p:spTree>
    <p:extLst>
      <p:ext uri="{BB962C8B-B14F-4D97-AF65-F5344CB8AC3E}">
        <p14:creationId xmlns:p14="http://schemas.microsoft.com/office/powerpoint/2010/main" val="2447907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411D141-53E5-4C25-84F8-FC606962790E}" type="slidenum">
              <a:rPr lang="de-AT"/>
              <a:pPr>
                <a:defRPr/>
              </a:pPr>
              <a:t>‹Nr.›</a:t>
            </a:fld>
            <a:endParaRPr lang="de-AT"/>
          </a:p>
        </p:txBody>
      </p:sp>
    </p:spTree>
    <p:extLst>
      <p:ext uri="{BB962C8B-B14F-4D97-AF65-F5344CB8AC3E}">
        <p14:creationId xmlns:p14="http://schemas.microsoft.com/office/powerpoint/2010/main" val="2756394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894B65C4-3883-407D-809A-C434A794E2AC}" type="slidenum">
              <a:rPr lang="de-AT"/>
              <a:pPr>
                <a:defRPr/>
              </a:pPr>
              <a:t>‹Nr.›</a:t>
            </a:fld>
            <a:endParaRPr lang="de-AT"/>
          </a:p>
        </p:txBody>
      </p:sp>
    </p:spTree>
    <p:extLst>
      <p:ext uri="{BB962C8B-B14F-4D97-AF65-F5344CB8AC3E}">
        <p14:creationId xmlns:p14="http://schemas.microsoft.com/office/powerpoint/2010/main" val="3990432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DE4F4779-7F51-4C7C-9517-532774676971}" type="slidenum">
              <a:rPr lang="de-AT"/>
              <a:pPr>
                <a:defRPr/>
              </a:pPr>
              <a:t>‹Nr.›</a:t>
            </a:fld>
            <a:endParaRPr lang="de-AT"/>
          </a:p>
        </p:txBody>
      </p:sp>
    </p:spTree>
    <p:extLst>
      <p:ext uri="{BB962C8B-B14F-4D97-AF65-F5344CB8AC3E}">
        <p14:creationId xmlns:p14="http://schemas.microsoft.com/office/powerpoint/2010/main" val="34245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C239C8A-A0B6-471E-93D0-B647461EED93}" type="slidenum">
              <a:rPr lang="de-DE"/>
              <a:pPr>
                <a:defRPr/>
              </a:pPr>
              <a:t>‹Nr.›</a:t>
            </a:fld>
            <a:endParaRPr lang="de-DE"/>
          </a:p>
        </p:txBody>
      </p:sp>
    </p:spTree>
    <p:extLst>
      <p:ext uri="{BB962C8B-B14F-4D97-AF65-F5344CB8AC3E}">
        <p14:creationId xmlns:p14="http://schemas.microsoft.com/office/powerpoint/2010/main" val="2297971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944EE88E-A294-4891-8C9D-D49658BE984D}" type="slidenum">
              <a:rPr lang="de-AT"/>
              <a:pPr>
                <a:defRPr/>
              </a:pPr>
              <a:t>‹Nr.›</a:t>
            </a:fld>
            <a:endParaRPr lang="de-AT"/>
          </a:p>
        </p:txBody>
      </p:sp>
    </p:spTree>
    <p:extLst>
      <p:ext uri="{BB962C8B-B14F-4D97-AF65-F5344CB8AC3E}">
        <p14:creationId xmlns:p14="http://schemas.microsoft.com/office/powerpoint/2010/main" val="3414856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7316458-8228-4492-AC79-F51867954CD3}" type="slidenum">
              <a:rPr lang="de-AT"/>
              <a:pPr>
                <a:defRPr/>
              </a:pPr>
              <a:t>‹Nr.›</a:t>
            </a:fld>
            <a:endParaRPr lang="de-AT"/>
          </a:p>
        </p:txBody>
      </p:sp>
    </p:spTree>
    <p:extLst>
      <p:ext uri="{BB962C8B-B14F-4D97-AF65-F5344CB8AC3E}">
        <p14:creationId xmlns:p14="http://schemas.microsoft.com/office/powerpoint/2010/main" val="1135986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450E47F7-AE5F-4A47-826C-F57B7FE9C0B9}" type="slidenum">
              <a:rPr lang="de-AT"/>
              <a:pPr>
                <a:defRPr/>
              </a:pPr>
              <a:t>‹Nr.›</a:t>
            </a:fld>
            <a:endParaRPr lang="de-AT"/>
          </a:p>
        </p:txBody>
      </p:sp>
    </p:spTree>
    <p:extLst>
      <p:ext uri="{BB962C8B-B14F-4D97-AF65-F5344CB8AC3E}">
        <p14:creationId xmlns:p14="http://schemas.microsoft.com/office/powerpoint/2010/main" val="406851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BAE30C4-3BF7-4AC7-A38D-A29CF0D61876}" type="slidenum">
              <a:rPr lang="de-AT"/>
              <a:pPr>
                <a:defRPr/>
              </a:pPr>
              <a:t>‹Nr.›</a:t>
            </a:fld>
            <a:endParaRPr lang="de-AT"/>
          </a:p>
        </p:txBody>
      </p:sp>
    </p:spTree>
    <p:extLst>
      <p:ext uri="{BB962C8B-B14F-4D97-AF65-F5344CB8AC3E}">
        <p14:creationId xmlns:p14="http://schemas.microsoft.com/office/powerpoint/2010/main" val="3452414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BE754894-EDBA-4E3C-9B59-8B2214513709}" type="slidenum">
              <a:rPr lang="de-AT"/>
              <a:pPr>
                <a:defRPr/>
              </a:pPr>
              <a:t>‹Nr.›</a:t>
            </a:fld>
            <a:endParaRPr lang="de-AT"/>
          </a:p>
        </p:txBody>
      </p:sp>
    </p:spTree>
    <p:extLst>
      <p:ext uri="{BB962C8B-B14F-4D97-AF65-F5344CB8AC3E}">
        <p14:creationId xmlns:p14="http://schemas.microsoft.com/office/powerpoint/2010/main" val="3718075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extLst>
      <p:ext uri="{BB962C8B-B14F-4D97-AF65-F5344CB8AC3E}">
        <p14:creationId xmlns:p14="http://schemas.microsoft.com/office/powerpoint/2010/main" val="368814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8555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716572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637612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4771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075DF51-AA4F-4D01-BDE6-357E5D2FB8EB}" type="slidenum">
              <a:rPr lang="de-DE"/>
              <a:pPr>
                <a:defRPr/>
              </a:pPr>
              <a:t>‹Nr.›</a:t>
            </a:fld>
            <a:endParaRPr lang="de-DE"/>
          </a:p>
        </p:txBody>
      </p:sp>
    </p:spTree>
    <p:extLst>
      <p:ext uri="{BB962C8B-B14F-4D97-AF65-F5344CB8AC3E}">
        <p14:creationId xmlns:p14="http://schemas.microsoft.com/office/powerpoint/2010/main" val="1354028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615542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31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12592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477844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1555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62074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2A4D5A47-BE7D-4710-8D9D-A997DDCE6018}" type="slidenum">
              <a:rPr lang="de-AT"/>
              <a:pPr>
                <a:defRPr/>
              </a:pPr>
              <a:t>‹Nr.›</a:t>
            </a:fld>
            <a:endParaRPr lang="de-AT"/>
          </a:p>
        </p:txBody>
      </p:sp>
    </p:spTree>
    <p:extLst>
      <p:ext uri="{BB962C8B-B14F-4D97-AF65-F5344CB8AC3E}">
        <p14:creationId xmlns:p14="http://schemas.microsoft.com/office/powerpoint/2010/main" val="856136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6B337CF-651A-4FB4-A6CD-CAC2D4DACAB6}" type="slidenum">
              <a:rPr lang="de-AT"/>
              <a:pPr>
                <a:defRPr/>
              </a:pPr>
              <a:t>‹Nr.›</a:t>
            </a:fld>
            <a:endParaRPr lang="de-AT"/>
          </a:p>
        </p:txBody>
      </p:sp>
    </p:spTree>
    <p:extLst>
      <p:ext uri="{BB962C8B-B14F-4D97-AF65-F5344CB8AC3E}">
        <p14:creationId xmlns:p14="http://schemas.microsoft.com/office/powerpoint/2010/main" val="934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08E2F33C-0B51-4A68-AADE-06596A567A85}" type="slidenum">
              <a:rPr lang="de-AT"/>
              <a:pPr>
                <a:defRPr/>
              </a:pPr>
              <a:t>‹Nr.›</a:t>
            </a:fld>
            <a:endParaRPr lang="de-AT"/>
          </a:p>
        </p:txBody>
      </p:sp>
    </p:spTree>
    <p:extLst>
      <p:ext uri="{BB962C8B-B14F-4D97-AF65-F5344CB8AC3E}">
        <p14:creationId xmlns:p14="http://schemas.microsoft.com/office/powerpoint/2010/main" val="4288474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358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358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2B4B6393-F2F3-40D2-BB18-A3321D6F7DC0}" type="slidenum">
              <a:rPr lang="de-AT"/>
              <a:pPr>
                <a:defRPr/>
              </a:pPr>
              <a:t>‹Nr.›</a:t>
            </a:fld>
            <a:endParaRPr lang="de-AT"/>
          </a:p>
        </p:txBody>
      </p:sp>
    </p:spTree>
    <p:extLst>
      <p:ext uri="{BB962C8B-B14F-4D97-AF65-F5344CB8AC3E}">
        <p14:creationId xmlns:p14="http://schemas.microsoft.com/office/powerpoint/2010/main" val="12445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6D8C848A-C0BE-4665-A97B-C891F3074868}" type="slidenum">
              <a:rPr lang="de-DE"/>
              <a:pPr>
                <a:defRPr/>
              </a:pPr>
              <a:t>‹Nr.›</a:t>
            </a:fld>
            <a:endParaRPr lang="de-DE"/>
          </a:p>
        </p:txBody>
      </p:sp>
    </p:spTree>
    <p:extLst>
      <p:ext uri="{BB962C8B-B14F-4D97-AF65-F5344CB8AC3E}">
        <p14:creationId xmlns:p14="http://schemas.microsoft.com/office/powerpoint/2010/main" val="3441463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E9F1B2DA-7230-4831-9492-BA0E16EA9B20}" type="slidenum">
              <a:rPr lang="de-AT"/>
              <a:pPr>
                <a:defRPr/>
              </a:pPr>
              <a:t>‹Nr.›</a:t>
            </a:fld>
            <a:endParaRPr lang="de-AT"/>
          </a:p>
        </p:txBody>
      </p:sp>
    </p:spTree>
    <p:extLst>
      <p:ext uri="{BB962C8B-B14F-4D97-AF65-F5344CB8AC3E}">
        <p14:creationId xmlns:p14="http://schemas.microsoft.com/office/powerpoint/2010/main" val="2673803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728B4A25-012D-4F18-9A89-90774120EFEF}" type="slidenum">
              <a:rPr lang="de-AT"/>
              <a:pPr>
                <a:defRPr/>
              </a:pPr>
              <a:t>‹Nr.›</a:t>
            </a:fld>
            <a:endParaRPr lang="de-AT"/>
          </a:p>
        </p:txBody>
      </p:sp>
    </p:spTree>
    <p:extLst>
      <p:ext uri="{BB962C8B-B14F-4D97-AF65-F5344CB8AC3E}">
        <p14:creationId xmlns:p14="http://schemas.microsoft.com/office/powerpoint/2010/main" val="1926564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1087A439-E762-4AD0-8BC7-48051EEF7E36}" type="slidenum">
              <a:rPr lang="de-AT"/>
              <a:pPr>
                <a:defRPr/>
              </a:pPr>
              <a:t>‹Nr.›</a:t>
            </a:fld>
            <a:endParaRPr lang="de-AT"/>
          </a:p>
        </p:txBody>
      </p:sp>
    </p:spTree>
    <p:extLst>
      <p:ext uri="{BB962C8B-B14F-4D97-AF65-F5344CB8AC3E}">
        <p14:creationId xmlns:p14="http://schemas.microsoft.com/office/powerpoint/2010/main" val="164834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7AB0DFB8-09D8-4369-BB68-153F888DE783}" type="slidenum">
              <a:rPr lang="de-AT"/>
              <a:pPr>
                <a:defRPr/>
              </a:pPr>
              <a:t>‹Nr.›</a:t>
            </a:fld>
            <a:endParaRPr lang="de-AT"/>
          </a:p>
        </p:txBody>
      </p:sp>
    </p:spTree>
    <p:extLst>
      <p:ext uri="{BB962C8B-B14F-4D97-AF65-F5344CB8AC3E}">
        <p14:creationId xmlns:p14="http://schemas.microsoft.com/office/powerpoint/2010/main" val="2689133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8830D970-7305-42A6-B205-96B8C1A886B0}" type="slidenum">
              <a:rPr lang="de-AT"/>
              <a:pPr>
                <a:defRPr/>
              </a:pPr>
              <a:t>‹Nr.›</a:t>
            </a:fld>
            <a:endParaRPr lang="de-AT"/>
          </a:p>
        </p:txBody>
      </p:sp>
    </p:spTree>
    <p:extLst>
      <p:ext uri="{BB962C8B-B14F-4D97-AF65-F5344CB8AC3E}">
        <p14:creationId xmlns:p14="http://schemas.microsoft.com/office/powerpoint/2010/main" val="2368429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99C13A0B-FBF4-4CE0-86D5-14B506AA998F}" type="slidenum">
              <a:rPr lang="de-AT"/>
              <a:pPr>
                <a:defRPr/>
              </a:pPr>
              <a:t>‹Nr.›</a:t>
            </a:fld>
            <a:endParaRPr lang="de-AT"/>
          </a:p>
        </p:txBody>
      </p:sp>
    </p:spTree>
    <p:extLst>
      <p:ext uri="{BB962C8B-B14F-4D97-AF65-F5344CB8AC3E}">
        <p14:creationId xmlns:p14="http://schemas.microsoft.com/office/powerpoint/2010/main" val="359535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11213"/>
            <a:ext cx="2057400" cy="437197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811213"/>
            <a:ext cx="6019800" cy="43719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F6FC663D-C44F-4A53-92D2-4973E3D0D60D}" type="slidenum">
              <a:rPr lang="de-AT"/>
              <a:pPr>
                <a:defRPr/>
              </a:pPr>
              <a:t>‹Nr.›</a:t>
            </a:fld>
            <a:endParaRPr lang="de-AT"/>
          </a:p>
        </p:txBody>
      </p:sp>
    </p:spTree>
    <p:extLst>
      <p:ext uri="{BB962C8B-B14F-4D97-AF65-F5344CB8AC3E}">
        <p14:creationId xmlns:p14="http://schemas.microsoft.com/office/powerpoint/2010/main" val="15128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05C91311-74D2-44BC-9AE8-FA974C3F69EC}" type="slidenum">
              <a:rPr lang="de-DE"/>
              <a:pPr>
                <a:defRPr/>
              </a:pPr>
              <a:t>‹Nr.›</a:t>
            </a:fld>
            <a:endParaRPr lang="de-DE"/>
          </a:p>
        </p:txBody>
      </p:sp>
    </p:spTree>
    <p:extLst>
      <p:ext uri="{BB962C8B-B14F-4D97-AF65-F5344CB8AC3E}">
        <p14:creationId xmlns:p14="http://schemas.microsoft.com/office/powerpoint/2010/main" val="117909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58A3F77-7425-4A82-A115-1C84D5CB763E}" type="slidenum">
              <a:rPr lang="de-DE"/>
              <a:pPr>
                <a:defRPr/>
              </a:pPr>
              <a:t>‹Nr.›</a:t>
            </a:fld>
            <a:endParaRPr lang="de-DE"/>
          </a:p>
        </p:txBody>
      </p:sp>
    </p:spTree>
    <p:extLst>
      <p:ext uri="{BB962C8B-B14F-4D97-AF65-F5344CB8AC3E}">
        <p14:creationId xmlns:p14="http://schemas.microsoft.com/office/powerpoint/2010/main" val="394624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58909A8-7936-4DBC-8F8F-AF28D8308911}" type="slidenum">
              <a:rPr lang="de-DE"/>
              <a:pPr>
                <a:defRPr/>
              </a:pPr>
              <a:t>‹Nr.›</a:t>
            </a:fld>
            <a:endParaRPr lang="de-DE"/>
          </a:p>
        </p:txBody>
      </p:sp>
    </p:spTree>
    <p:extLst>
      <p:ext uri="{BB962C8B-B14F-4D97-AF65-F5344CB8AC3E}">
        <p14:creationId xmlns:p14="http://schemas.microsoft.com/office/powerpoint/2010/main" val="354217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8B21E05-8E3F-4C3B-9B47-3D756342E77F}" type="slidenum">
              <a:rPr lang="de-DE"/>
              <a:pPr>
                <a:defRPr/>
              </a:pPr>
              <a:t>‹Nr.›</a:t>
            </a:fld>
            <a:endParaRPr lang="de-DE"/>
          </a:p>
        </p:txBody>
      </p:sp>
    </p:spTree>
    <p:extLst>
      <p:ext uri="{BB962C8B-B14F-4D97-AF65-F5344CB8AC3E}">
        <p14:creationId xmlns:p14="http://schemas.microsoft.com/office/powerpoint/2010/main" val="117597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45827F2-5483-443F-9FCD-2E496ABAC739}"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charset="0"/>
        </a:defRPr>
      </a:lvl2pPr>
      <a:lvl3pPr algn="ctr" rtl="0" eaLnBrk="0" fontAlgn="base" hangingPunct="0">
        <a:spcBef>
          <a:spcPct val="0"/>
        </a:spcBef>
        <a:spcAft>
          <a:spcPct val="0"/>
        </a:spcAft>
        <a:defRPr sz="4400" b="1">
          <a:solidFill>
            <a:srgbClr val="333399"/>
          </a:solidFill>
          <a:latin typeface="Arial" charset="0"/>
        </a:defRPr>
      </a:lvl3pPr>
      <a:lvl4pPr algn="ctr" rtl="0" eaLnBrk="0" fontAlgn="base" hangingPunct="0">
        <a:spcBef>
          <a:spcPct val="0"/>
        </a:spcBef>
        <a:spcAft>
          <a:spcPct val="0"/>
        </a:spcAft>
        <a:defRPr sz="4400" b="1">
          <a:solidFill>
            <a:srgbClr val="333399"/>
          </a:solidFill>
          <a:latin typeface="Arial" charset="0"/>
        </a:defRPr>
      </a:lvl4pPr>
      <a:lvl5pPr algn="ctr" rtl="0" eaLnBrk="0" fontAlgn="base" hangingPunct="0">
        <a:spcBef>
          <a:spcPct val="0"/>
        </a:spcBef>
        <a:spcAft>
          <a:spcPct val="0"/>
        </a:spcAft>
        <a:defRPr sz="4400" b="1">
          <a:solidFill>
            <a:srgbClr val="333399"/>
          </a:solidFill>
          <a:latin typeface="Arial" charset="0"/>
        </a:defRPr>
      </a:lvl5pPr>
      <a:lvl6pPr marL="457200" algn="ctr" rtl="0" eaLnBrk="0" fontAlgn="base" hangingPunct="0">
        <a:spcBef>
          <a:spcPct val="0"/>
        </a:spcBef>
        <a:spcAft>
          <a:spcPct val="0"/>
        </a:spcAft>
        <a:defRPr sz="4400" b="1">
          <a:solidFill>
            <a:srgbClr val="333399"/>
          </a:solidFill>
          <a:latin typeface="Arial" charset="0"/>
        </a:defRPr>
      </a:lvl6pPr>
      <a:lvl7pPr marL="914400" algn="ctr" rtl="0" eaLnBrk="0" fontAlgn="base" hangingPunct="0">
        <a:spcBef>
          <a:spcPct val="0"/>
        </a:spcBef>
        <a:spcAft>
          <a:spcPct val="0"/>
        </a:spcAft>
        <a:defRPr sz="4400" b="1">
          <a:solidFill>
            <a:srgbClr val="333399"/>
          </a:solidFill>
          <a:latin typeface="Arial" charset="0"/>
        </a:defRPr>
      </a:lvl7pPr>
      <a:lvl8pPr marL="1371600" algn="ctr" rtl="0" eaLnBrk="0" fontAlgn="base" hangingPunct="0">
        <a:spcBef>
          <a:spcPct val="0"/>
        </a:spcBef>
        <a:spcAft>
          <a:spcPct val="0"/>
        </a:spcAft>
        <a:defRPr sz="4400" b="1">
          <a:solidFill>
            <a:srgbClr val="333399"/>
          </a:solidFill>
          <a:latin typeface="Arial" charset="0"/>
        </a:defRPr>
      </a:lvl8pPr>
      <a:lvl9pPr marL="1828800" algn="ctr" rtl="0" eaLnBrk="0" fontAlgn="base" hangingPunct="0">
        <a:spcBef>
          <a:spcPct val="0"/>
        </a:spcBef>
        <a:spcAft>
          <a:spcPct val="0"/>
        </a:spcAft>
        <a:defRPr sz="44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sp>
        <p:nvSpPr>
          <p:cNvPr id="285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AT"/>
          </a:p>
        </p:txBody>
      </p:sp>
      <p:sp>
        <p:nvSpPr>
          <p:cNvPr id="285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AT"/>
          </a:p>
        </p:txBody>
      </p:sp>
      <p:sp>
        <p:nvSpPr>
          <p:cNvPr id="285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A8C5D69F-118D-41DF-B49A-F694AE7A8338}"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sp>
        <p:nvSpPr>
          <p:cNvPr id="286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AT"/>
          </a:p>
        </p:txBody>
      </p:sp>
      <p:sp>
        <p:nvSpPr>
          <p:cNvPr id="286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AT"/>
          </a:p>
        </p:txBody>
      </p:sp>
      <p:sp>
        <p:nvSpPr>
          <p:cNvPr id="286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DD41454C-7C54-478D-BBB2-ADEB2448ACD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
          <p:cNvPicPr>
            <a:picLocks noChangeAspect="1" noChangeArrowheads="1"/>
          </p:cNvPicPr>
          <p:nvPr userDrawn="1"/>
        </p:nvPicPr>
        <p:blipFill>
          <a:blip r:embed="rId13">
            <a:grayscl/>
            <a:extLst>
              <a:ext uri="{28A0092B-C50C-407E-A947-70E740481C1C}">
                <a14:useLocalDpi xmlns:a14="http://schemas.microsoft.com/office/drawing/2010/main" val="0"/>
              </a:ext>
            </a:extLst>
          </a:blip>
          <a:srcRect t="10394" b="45430"/>
          <a:stretch>
            <a:fillRect/>
          </a:stretch>
        </p:blipFill>
        <p:spPr bwMode="auto">
          <a:xfrm>
            <a:off x="0" y="60356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9" name="Picture 10"/>
          <p:cNvPicPr>
            <a:picLocks noChangeAspect="1" noChangeArrowheads="1"/>
          </p:cNvPicPr>
          <p:nvPr userDrawn="1"/>
        </p:nvPicPr>
        <p:blipFill>
          <a:blip r:embed="rId1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4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AT"/>
          </a:p>
        </p:txBody>
      </p:sp>
      <p:sp>
        <p:nvSpPr>
          <p:cNvPr id="284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AT"/>
          </a:p>
        </p:txBody>
      </p:sp>
      <p:sp>
        <p:nvSpPr>
          <p:cNvPr id="284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0C5610D8-0C91-4733-9BED-7A7D5D4B5D04}" type="slidenum">
              <a:rPr lang="de-AT"/>
              <a:pPr>
                <a:defRPr/>
              </a:pPr>
              <a:t>‹Nr.›</a:t>
            </a:fld>
            <a:endParaRPr lang="de-AT"/>
          </a:p>
        </p:txBody>
      </p:sp>
      <p:sp>
        <p:nvSpPr>
          <p:cNvPr id="5125" name="Rectangle 7"/>
          <p:cNvSpPr>
            <a:spLocks noGrp="1" noChangeArrowheads="1"/>
          </p:cNvSpPr>
          <p:nvPr>
            <p:ph type="title"/>
          </p:nvPr>
        </p:nvSpPr>
        <p:spPr bwMode="auto">
          <a:xfrm>
            <a:off x="457200" y="811213"/>
            <a:ext cx="822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de-AT" altLang="de-DE" smtClean="0"/>
          </a:p>
        </p:txBody>
      </p:sp>
      <p:sp>
        <p:nvSpPr>
          <p:cNvPr id="5126" name="Rectangle 8"/>
          <p:cNvSpPr>
            <a:spLocks noGrp="1" noChangeAspect="1" noChangeArrowheads="1"/>
          </p:cNvSpPr>
          <p:nvPr>
            <p:ph type="body" idx="1"/>
          </p:nvPr>
        </p:nvSpPr>
        <p:spPr bwMode="auto">
          <a:xfrm>
            <a:off x="457200" y="1600200"/>
            <a:ext cx="82296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smtClean="0"/>
          </a:p>
        </p:txBody>
      </p:sp>
      <p:pic>
        <p:nvPicPr>
          <p:cNvPr id="5127" name="Picture 9"/>
          <p:cNvPicPr>
            <a:picLocks noChangeAspect="1" noChangeArrowheads="1"/>
          </p:cNvPicPr>
          <p:nvPr userDrawn="1"/>
        </p:nvPicPr>
        <p:blipFill>
          <a:blip r:embed="rId13">
            <a:grayscl/>
            <a:extLst>
              <a:ext uri="{28A0092B-C50C-407E-A947-70E740481C1C}">
                <a14:useLocalDpi xmlns:a14="http://schemas.microsoft.com/office/drawing/2010/main" val="0"/>
              </a:ext>
            </a:extLst>
          </a:blip>
          <a:srcRect t="10394" b="45430"/>
          <a:stretch>
            <a:fillRect/>
          </a:stretch>
        </p:blipFill>
        <p:spPr bwMode="auto">
          <a:xfrm>
            <a:off x="0" y="60356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8" name="Picture 10"/>
          <p:cNvPicPr>
            <a:picLocks noChangeAspect="1" noChangeArrowheads="1"/>
          </p:cNvPicPr>
          <p:nvPr userDrawn="1"/>
        </p:nvPicPr>
        <p:blipFill>
          <a:blip r:embed="rId1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hyperlink" Target="http://images.google.at/imgres?imgurl=http://blogoscoped.com/files/was-wir-wissen.jpg&amp;imgrefurl=http://blogoscoped.com/archive/2005-10-04-n19.html&amp;h=264&amp;w=469&amp;sz=23&amp;hl=de&amp;start=9&amp;usg=__qeN15IKUdq9tzOn1XHKjHQeFc80=&amp;tbnid=GMXDEHDdf-3V5M:&amp;tbnh=72&amp;tbnw=128&amp;prev=/images?q=wissen&amp;gbv=2&amp;hl=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0"/>
          <p:cNvSpPr>
            <a:spLocks noChangeArrowheads="1"/>
          </p:cNvSpPr>
          <p:nvPr/>
        </p:nvSpPr>
        <p:spPr bwMode="auto">
          <a:xfrm>
            <a:off x="690563" y="8382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2800" b="1">
                <a:solidFill>
                  <a:srgbClr val="0000CC"/>
                </a:solidFill>
              </a:rPr>
              <a:t/>
            </a:r>
            <a:br>
              <a:rPr lang="de-DE" altLang="de-DE" sz="2800" b="1">
                <a:solidFill>
                  <a:srgbClr val="0000CC"/>
                </a:solidFill>
              </a:rPr>
            </a:br>
            <a:r>
              <a:rPr lang="de-DE" altLang="de-DE" sz="2000">
                <a:solidFill>
                  <a:srgbClr val="0000CC"/>
                </a:solidFill>
              </a:rPr>
              <a:t/>
            </a:r>
            <a:br>
              <a:rPr lang="de-DE" altLang="de-DE" sz="2000">
                <a:solidFill>
                  <a:srgbClr val="0000CC"/>
                </a:solidFill>
              </a:rPr>
            </a:br>
            <a:r>
              <a:rPr lang="de-DE" altLang="de-DE" sz="2800">
                <a:solidFill>
                  <a:srgbClr val="0000CC"/>
                </a:solidFill>
              </a:rPr>
              <a:t/>
            </a:r>
            <a:br>
              <a:rPr lang="de-DE" altLang="de-DE" sz="2800">
                <a:solidFill>
                  <a:srgbClr val="0000CC"/>
                </a:solidFill>
              </a:rPr>
            </a:br>
            <a:endParaRPr lang="en-GB" altLang="de-DE" sz="2800">
              <a:solidFill>
                <a:srgbClr val="0000CC"/>
              </a:solidFill>
            </a:endParaRPr>
          </a:p>
        </p:txBody>
      </p:sp>
      <p:sp>
        <p:nvSpPr>
          <p:cNvPr id="6147" name="Text Box 41"/>
          <p:cNvSpPr txBox="1">
            <a:spLocks noChangeArrowheads="1"/>
          </p:cNvSpPr>
          <p:nvPr/>
        </p:nvSpPr>
        <p:spPr bwMode="auto">
          <a:xfrm>
            <a:off x="3494088" y="2098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endParaRPr lang="en-GB" altLang="de-DE" sz="2400">
              <a:latin typeface="Times New Roman" pitchFamily="18" charset="0"/>
            </a:endParaRPr>
          </a:p>
        </p:txBody>
      </p:sp>
      <p:pic>
        <p:nvPicPr>
          <p:cNvPr id="11" name="Picture 42" descr="pfei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86400"/>
            <a:ext cx="1219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43"/>
          <p:cNvSpPr txBox="1">
            <a:spLocks noChangeArrowheads="1"/>
          </p:cNvSpPr>
          <p:nvPr/>
        </p:nvSpPr>
        <p:spPr bwMode="auto">
          <a:xfrm>
            <a:off x="360684" y="640715"/>
            <a:ext cx="8459788"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defRPr/>
            </a:pPr>
            <a:endParaRPr lang="de-DE" altLang="de-DE" sz="900" b="1" dirty="0" smtClean="0">
              <a:solidFill>
                <a:srgbClr val="000099"/>
              </a:solidFill>
              <a:latin typeface="Calibri" pitchFamily="34" charset="0"/>
            </a:endParaRPr>
          </a:p>
          <a:p>
            <a:pPr algn="ctr">
              <a:defRPr/>
            </a:pPr>
            <a:endParaRPr lang="de-AT" altLang="de-DE" sz="1600" b="1" dirty="0" smtClean="0">
              <a:solidFill>
                <a:srgbClr val="000099"/>
              </a:solidFill>
              <a:latin typeface="Calibri" pitchFamily="34" charset="0"/>
            </a:endParaRPr>
          </a:p>
          <a:p>
            <a:pPr algn="ctr">
              <a:defRPr/>
            </a:pPr>
            <a:endParaRPr lang="es-ES" sz="800" dirty="0" smtClean="0">
              <a:solidFill>
                <a:schemeClr val="accent6"/>
              </a:solidFill>
            </a:endParaRPr>
          </a:p>
          <a:p>
            <a:pPr algn="ctr">
              <a:defRPr/>
            </a:pPr>
            <a:endParaRPr lang="es-ES" sz="800" dirty="0" smtClean="0">
              <a:solidFill>
                <a:schemeClr val="accent6"/>
              </a:solidFill>
            </a:endParaRPr>
          </a:p>
          <a:p>
            <a:pPr algn="ctr">
              <a:defRPr/>
            </a:pPr>
            <a:r>
              <a:rPr lang="en-US" sz="3200" b="1" dirty="0" smtClean="0">
                <a:solidFill>
                  <a:schemeClr val="accent6"/>
                </a:solidFill>
              </a:rPr>
              <a:t>EUROPEAN SOCIAL INNOVATION</a:t>
            </a:r>
          </a:p>
          <a:p>
            <a:pPr algn="ctr">
              <a:defRPr/>
            </a:pPr>
            <a:r>
              <a:rPr lang="en-US" sz="3200" b="1" dirty="0" smtClean="0">
                <a:solidFill>
                  <a:schemeClr val="accent6"/>
                </a:solidFill>
              </a:rPr>
              <a:t>WEEK</a:t>
            </a:r>
            <a:endParaRPr lang="en-US" sz="3200" dirty="0" smtClean="0">
              <a:solidFill>
                <a:schemeClr val="accent6"/>
              </a:solidFill>
            </a:endParaRPr>
          </a:p>
          <a:p>
            <a:pPr algn="ctr">
              <a:defRPr/>
            </a:pPr>
            <a:endParaRPr lang="es-ES" altLang="de-DE" sz="800" b="1" dirty="0" smtClean="0">
              <a:solidFill>
                <a:srgbClr val="333399"/>
              </a:solidFill>
              <a:latin typeface="Calibri" pitchFamily="34" charset="0"/>
            </a:endParaRPr>
          </a:p>
          <a:p>
            <a:pPr algn="ctr">
              <a:defRPr/>
            </a:pPr>
            <a:r>
              <a:rPr lang="de-DE" altLang="de-DE" sz="2400" b="1" dirty="0" smtClean="0">
                <a:solidFill>
                  <a:schemeClr val="accent6"/>
                </a:solidFill>
                <a:latin typeface="Calibri" pitchFamily="34" charset="0"/>
              </a:rPr>
              <a:t>Tilburg, September 15, 2014</a:t>
            </a:r>
          </a:p>
          <a:p>
            <a:pPr algn="ctr">
              <a:defRPr/>
            </a:pPr>
            <a:endParaRPr lang="de-DE" dirty="0" smtClean="0"/>
          </a:p>
          <a:p>
            <a:pPr algn="ctr">
              <a:defRPr/>
            </a:pPr>
            <a:endParaRPr lang="de-DE" sz="800" dirty="0" smtClean="0"/>
          </a:p>
          <a:p>
            <a:pPr algn="ctr">
              <a:defRPr/>
            </a:pPr>
            <a:endParaRPr lang="de-DE" sz="800" dirty="0"/>
          </a:p>
          <a:p>
            <a:pPr algn="ctr">
              <a:defRPr/>
            </a:pPr>
            <a:endParaRPr lang="de-DE" sz="800" dirty="0" smtClean="0"/>
          </a:p>
          <a:p>
            <a:pPr algn="ctr">
              <a:defRPr/>
            </a:pPr>
            <a:endParaRPr lang="de-DE" sz="800" dirty="0"/>
          </a:p>
          <a:p>
            <a:pPr algn="ctr">
              <a:defRPr/>
            </a:pPr>
            <a:endParaRPr lang="de-DE" dirty="0"/>
          </a:p>
          <a:p>
            <a:pPr algn="ctr">
              <a:defRPr/>
            </a:pPr>
            <a:r>
              <a:rPr lang="en-US" sz="3600" b="1" dirty="0">
                <a:solidFill>
                  <a:srgbClr val="0000FF"/>
                </a:solidFill>
                <a:latin typeface="Calibri" panose="020F0502020204030204" pitchFamily="34" charset="0"/>
                <a:cs typeface="Calibri" panose="020F0502020204030204" pitchFamily="34" charset="0"/>
              </a:rPr>
              <a:t> </a:t>
            </a:r>
            <a:r>
              <a:rPr lang="en-US" sz="3600" b="1" dirty="0" smtClean="0">
                <a:solidFill>
                  <a:srgbClr val="0000FF"/>
                </a:solidFill>
                <a:latin typeface="Calibri" panose="020F0502020204030204" pitchFamily="34" charset="0"/>
                <a:cs typeface="Calibri" panose="020F0502020204030204" pitchFamily="34" charset="0"/>
              </a:rPr>
              <a:t>The state of Social Innovation in Europe:</a:t>
            </a:r>
          </a:p>
          <a:p>
            <a:pPr algn="ctr">
              <a:defRPr/>
            </a:pPr>
            <a:r>
              <a:rPr lang="en-US" sz="3200" b="1" dirty="0" smtClean="0">
                <a:solidFill>
                  <a:srgbClr val="0000FF"/>
                </a:solidFill>
                <a:latin typeface="Calibri" panose="020F0502020204030204" pitchFamily="34" charset="0"/>
                <a:cs typeface="Calibri" panose="020F0502020204030204" pitchFamily="34" charset="0"/>
              </a:rPr>
              <a:t>On the move to permeate into existing innovation systems</a:t>
            </a:r>
            <a:endParaRPr lang="en-US" sz="3200" b="1" dirty="0">
              <a:solidFill>
                <a:srgbClr val="0000FF"/>
              </a:solidFill>
              <a:latin typeface="Calibri" panose="020F0502020204030204" pitchFamily="34" charset="0"/>
              <a:cs typeface="Calibri" panose="020F0502020204030204" pitchFamily="34" charset="0"/>
            </a:endParaRPr>
          </a:p>
          <a:p>
            <a:pPr algn="ctr">
              <a:defRPr/>
            </a:pPr>
            <a:endParaRPr lang="de-DE" altLang="de-DE" sz="1600" b="1" dirty="0" smtClean="0">
              <a:solidFill>
                <a:srgbClr val="0000FF"/>
              </a:solidFill>
              <a:latin typeface="Calibri" pitchFamily="34" charset="0"/>
            </a:endParaRPr>
          </a:p>
          <a:p>
            <a:pPr algn="ctr">
              <a:defRPr/>
            </a:pPr>
            <a:r>
              <a:rPr lang="de-DE" altLang="de-DE" sz="2000" b="1" dirty="0" smtClean="0">
                <a:solidFill>
                  <a:srgbClr val="0000FF"/>
                </a:solidFill>
                <a:latin typeface="Calibri" pitchFamily="34" charset="0"/>
              </a:rPr>
              <a:t>Josef </a:t>
            </a:r>
            <a:r>
              <a:rPr lang="de-DE" altLang="de-DE" sz="2000" b="1" dirty="0" err="1" smtClean="0">
                <a:solidFill>
                  <a:srgbClr val="0000FF"/>
                </a:solidFill>
                <a:latin typeface="Calibri" pitchFamily="34" charset="0"/>
              </a:rPr>
              <a:t>Hochgerner</a:t>
            </a:r>
            <a:endParaRPr lang="de-DE" altLang="de-DE" sz="2000" b="1" dirty="0" smtClean="0">
              <a:solidFill>
                <a:srgbClr val="0000FF"/>
              </a:solidFill>
              <a:latin typeface="Calibri" pitchFamily="34" charset="0"/>
            </a:endParaRPr>
          </a:p>
          <a:p>
            <a:pPr algn="ctr">
              <a:defRPr/>
            </a:pPr>
            <a:r>
              <a:rPr lang="de-DE" altLang="de-DE" sz="2000" b="1" dirty="0" smtClean="0">
                <a:solidFill>
                  <a:srgbClr val="0000FF"/>
                </a:solidFill>
                <a:latin typeface="Calibri" pitchFamily="34" charset="0"/>
              </a:rPr>
              <a:t>Zentrum für Soziale Innovation</a:t>
            </a:r>
            <a:endParaRPr lang="de-DE" altLang="de-DE" sz="4000" b="1" dirty="0" smtClean="0">
              <a:solidFill>
                <a:srgbClr val="0000FF"/>
              </a:solidFill>
              <a:latin typeface="Calibri" pitchFamily="34" charset="0"/>
            </a:endParaRPr>
          </a:p>
          <a:p>
            <a:pPr algn="ctr">
              <a:defRPr/>
            </a:pPr>
            <a:endParaRPr lang="de-DE" altLang="de-DE" b="1" dirty="0" smtClean="0">
              <a:solidFill>
                <a:srgbClr val="0000FF"/>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149">
                                            <p:txEl>
                                              <p:pRg st="15" end="15"/>
                                            </p:txEl>
                                          </p:spTgt>
                                        </p:tgtEl>
                                        <p:attrNameLst>
                                          <p:attrName>style.visibility</p:attrName>
                                        </p:attrNameLst>
                                      </p:cBhvr>
                                      <p:to>
                                        <p:strVal val="visible"/>
                                      </p:to>
                                    </p:set>
                                    <p:anim calcmode="lin" valueType="num">
                                      <p:cBhvr>
                                        <p:cTn id="13" dur="1000" fill="hold"/>
                                        <p:tgtEl>
                                          <p:spTgt spid="6149">
                                            <p:txEl>
                                              <p:pRg st="15" end="15"/>
                                            </p:txEl>
                                          </p:spTgt>
                                        </p:tgtEl>
                                        <p:attrNameLst>
                                          <p:attrName>ppt_w</p:attrName>
                                        </p:attrNameLst>
                                      </p:cBhvr>
                                      <p:tavLst>
                                        <p:tav tm="0">
                                          <p:val>
                                            <p:fltVal val="0"/>
                                          </p:val>
                                        </p:tav>
                                        <p:tav tm="100000">
                                          <p:val>
                                            <p:strVal val="#ppt_w"/>
                                          </p:val>
                                        </p:tav>
                                      </p:tavLst>
                                    </p:anim>
                                    <p:anim calcmode="lin" valueType="num">
                                      <p:cBhvr>
                                        <p:cTn id="14" dur="1000" fill="hold"/>
                                        <p:tgtEl>
                                          <p:spTgt spid="6149">
                                            <p:txEl>
                                              <p:pRg st="15" end="15"/>
                                            </p:txEl>
                                          </p:spTgt>
                                        </p:tgtEl>
                                        <p:attrNameLst>
                                          <p:attrName>ppt_h</p:attrName>
                                        </p:attrNameLst>
                                      </p:cBhvr>
                                      <p:tavLst>
                                        <p:tav tm="0">
                                          <p:val>
                                            <p:fltVal val="0"/>
                                          </p:val>
                                        </p:tav>
                                        <p:tav tm="100000">
                                          <p:val>
                                            <p:strVal val="#ppt_h"/>
                                          </p:val>
                                        </p:tav>
                                      </p:tavLst>
                                    </p:anim>
                                    <p:anim calcmode="lin" valueType="num">
                                      <p:cBhvr>
                                        <p:cTn id="15" dur="1000" fill="hold"/>
                                        <p:tgtEl>
                                          <p:spTgt spid="6149">
                                            <p:txEl>
                                              <p:pRg st="15" end="15"/>
                                            </p:txEl>
                                          </p:spTgt>
                                        </p:tgtEl>
                                        <p:attrNameLst>
                                          <p:attrName>style.rotation</p:attrName>
                                        </p:attrNameLst>
                                      </p:cBhvr>
                                      <p:tavLst>
                                        <p:tav tm="0">
                                          <p:val>
                                            <p:fltVal val="90"/>
                                          </p:val>
                                        </p:tav>
                                        <p:tav tm="100000">
                                          <p:val>
                                            <p:fltVal val="0"/>
                                          </p:val>
                                        </p:tav>
                                      </p:tavLst>
                                    </p:anim>
                                    <p:animEffect transition="in" filter="fade">
                                      <p:cBhvr>
                                        <p:cTn id="16" dur="1000"/>
                                        <p:tgtEl>
                                          <p:spTgt spid="614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408738"/>
            <a:ext cx="9144000" cy="836612"/>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519113" y="-26988"/>
            <a:ext cx="822960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spcBef>
                <a:spcPct val="50000"/>
              </a:spcBef>
            </a:pPr>
            <a:r>
              <a:rPr lang="en-GB" sz="3600" b="1" u="sng">
                <a:solidFill>
                  <a:srgbClr val="FFFF00"/>
                </a:solidFill>
                <a:latin typeface="Calibri" pitchFamily="34" charset="0"/>
              </a:rPr>
              <a:t>“THE GREAT TRANSFORMATION”</a:t>
            </a:r>
            <a:endParaRPr lang="de-DE" sz="3600" b="1">
              <a:solidFill>
                <a:srgbClr val="FFFF00"/>
              </a:solidFill>
              <a:latin typeface="Calibri" pitchFamily="34" charset="0"/>
            </a:endParaRPr>
          </a:p>
        </p:txBody>
      </p:sp>
      <p:sp>
        <p:nvSpPr>
          <p:cNvPr id="7" name="Rectangle 7"/>
          <p:cNvSpPr>
            <a:spLocks noChangeArrowheads="1"/>
          </p:cNvSpPr>
          <p:nvPr/>
        </p:nvSpPr>
        <p:spPr bwMode="auto">
          <a:xfrm>
            <a:off x="827088" y="908050"/>
            <a:ext cx="79930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sz="1800" b="1">
                <a:solidFill>
                  <a:srgbClr val="0000FF"/>
                </a:solidFill>
                <a:latin typeface="Calibri" pitchFamily="34" charset="0"/>
              </a:rPr>
              <a:t>Karl Polanyi, 1944:</a:t>
            </a:r>
            <a:endParaRPr lang="en-GB" sz="1800">
              <a:solidFill>
                <a:srgbClr val="0000FF"/>
              </a:solidFill>
              <a:latin typeface="Calibri" pitchFamily="34" charset="0"/>
            </a:endParaRPr>
          </a:p>
          <a:p>
            <a:pPr algn="r"/>
            <a:r>
              <a:rPr lang="en-GB" sz="1800">
                <a:solidFill>
                  <a:srgbClr val="0000FF"/>
                </a:solidFill>
                <a:latin typeface="Calibri" pitchFamily="34" charset="0"/>
              </a:rPr>
              <a:t>Economic processes separate from society, dominate</a:t>
            </a:r>
          </a:p>
          <a:p>
            <a:pPr algn="r"/>
            <a:r>
              <a:rPr lang="en-GB" sz="1800">
                <a:solidFill>
                  <a:srgbClr val="0000FF"/>
                </a:solidFill>
                <a:latin typeface="Calibri" pitchFamily="34" charset="0"/>
              </a:rPr>
              <a:t>social relations instead of being regulated to benefit societal needs</a:t>
            </a:r>
            <a:endParaRPr lang="en-GB" sz="1800" b="1">
              <a:solidFill>
                <a:srgbClr val="0000FF"/>
              </a:solidFill>
              <a:latin typeface="Calibri" pitchFamily="34" charset="0"/>
            </a:endParaRPr>
          </a:p>
        </p:txBody>
      </p:sp>
      <p:sp>
        <p:nvSpPr>
          <p:cNvPr id="8" name="Oval 8"/>
          <p:cNvSpPr>
            <a:spLocks noChangeArrowheads="1"/>
          </p:cNvSpPr>
          <p:nvPr/>
        </p:nvSpPr>
        <p:spPr bwMode="auto">
          <a:xfrm>
            <a:off x="827088" y="1917700"/>
            <a:ext cx="4681537" cy="2016125"/>
          </a:xfrm>
          <a:prstGeom prst="ellipse">
            <a:avLst/>
          </a:prstGeom>
          <a:solidFill>
            <a:srgbClr val="FFFF99"/>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AT" sz="1800">
              <a:solidFill>
                <a:schemeClr val="accent2"/>
              </a:solidFill>
              <a:latin typeface="Calibri" pitchFamily="34" charset="0"/>
            </a:endParaRPr>
          </a:p>
        </p:txBody>
      </p:sp>
      <p:sp>
        <p:nvSpPr>
          <p:cNvPr id="9" name="Text Box 9"/>
          <p:cNvSpPr txBox="1">
            <a:spLocks noChangeArrowheads="1"/>
          </p:cNvSpPr>
          <p:nvPr/>
        </p:nvSpPr>
        <p:spPr bwMode="auto">
          <a:xfrm>
            <a:off x="1547813" y="2312988"/>
            <a:ext cx="1152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a:solidFill>
                  <a:srgbClr val="0000FF"/>
                </a:solidFill>
                <a:latin typeface="Calibri" pitchFamily="34" charset="0"/>
              </a:rPr>
              <a:t>Economy</a:t>
            </a:r>
          </a:p>
        </p:txBody>
      </p:sp>
      <p:sp>
        <p:nvSpPr>
          <p:cNvPr id="10" name="Text Box 10"/>
          <p:cNvSpPr txBox="1">
            <a:spLocks noChangeArrowheads="1"/>
          </p:cNvSpPr>
          <p:nvPr/>
        </p:nvSpPr>
        <p:spPr bwMode="auto">
          <a:xfrm>
            <a:off x="5122863" y="3705225"/>
            <a:ext cx="38052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r>
              <a:rPr lang="de-DE" sz="2000" b="1">
                <a:solidFill>
                  <a:srgbClr val="0000FF"/>
                </a:solidFill>
                <a:latin typeface="Calibri" pitchFamily="34" charset="0"/>
              </a:rPr>
              <a:t>Will there be social innovations to</a:t>
            </a:r>
          </a:p>
          <a:p>
            <a:pPr algn="r"/>
            <a:r>
              <a:rPr lang="de-DE" sz="2000" b="1">
                <a:solidFill>
                  <a:srgbClr val="0000FF"/>
                </a:solidFill>
                <a:latin typeface="Calibri" pitchFamily="34" charset="0"/>
              </a:rPr>
              <a:t>integrate economy in society?</a:t>
            </a:r>
          </a:p>
        </p:txBody>
      </p:sp>
      <p:sp>
        <p:nvSpPr>
          <p:cNvPr id="11" name="Oval 11"/>
          <p:cNvSpPr>
            <a:spLocks noChangeArrowheads="1"/>
          </p:cNvSpPr>
          <p:nvPr/>
        </p:nvSpPr>
        <p:spPr bwMode="auto">
          <a:xfrm>
            <a:off x="2987675" y="2276475"/>
            <a:ext cx="3097213" cy="1439863"/>
          </a:xfrm>
          <a:prstGeom prst="ellipse">
            <a:avLst/>
          </a:prstGeom>
          <a:gradFill rotWithShape="1">
            <a:gsLst>
              <a:gs pos="0">
                <a:srgbClr val="CCECFF">
                  <a:alpha val="24001"/>
                </a:srgbClr>
              </a:gs>
              <a:gs pos="100000">
                <a:srgbClr val="5E6D76">
                  <a:alpha val="74001"/>
                </a:srgbClr>
              </a:gs>
            </a:gsLst>
            <a:lin ang="0" scaled="1"/>
          </a:gradFill>
          <a:ln w="9525">
            <a:solidFill>
              <a:srgbClr val="FF6600"/>
            </a:solidFill>
            <a:round/>
            <a:headEnd/>
            <a:tailEnd/>
          </a:ln>
        </p:spPr>
        <p:txBody>
          <a:bodyPr/>
          <a:lstStyle/>
          <a:p>
            <a:endParaRPr lang="de-DE" sz="1600">
              <a:solidFill>
                <a:schemeClr val="accent2"/>
              </a:solidFill>
              <a:latin typeface="Calibri" pitchFamily="34" charset="0"/>
            </a:endParaRPr>
          </a:p>
          <a:p>
            <a:pPr algn="ctr"/>
            <a:r>
              <a:rPr lang="de-DE" sz="1800" b="1">
                <a:solidFill>
                  <a:schemeClr val="accent2"/>
                </a:solidFill>
                <a:latin typeface="Calibri" pitchFamily="34" charset="0"/>
              </a:rPr>
              <a:t>Society</a:t>
            </a:r>
            <a:endParaRPr lang="de-DE" sz="1800" b="1">
              <a:solidFill>
                <a:srgbClr val="0000FF"/>
              </a:solidFill>
              <a:latin typeface="Calibri" pitchFamily="34" charset="0"/>
            </a:endParaRPr>
          </a:p>
          <a:p>
            <a:pPr algn="ctr"/>
            <a:endParaRPr lang="de-DE" sz="2000" b="1">
              <a:solidFill>
                <a:srgbClr val="0000FF"/>
              </a:solidFill>
              <a:latin typeface="Calibri" pitchFamily="34" charset="0"/>
            </a:endParaRPr>
          </a:p>
        </p:txBody>
      </p:sp>
      <p:sp>
        <p:nvSpPr>
          <p:cNvPr id="12" name="Oval 12" descr="Kleine Schachfelder"/>
          <p:cNvSpPr>
            <a:spLocks noChangeArrowheads="1"/>
          </p:cNvSpPr>
          <p:nvPr/>
        </p:nvSpPr>
        <p:spPr bwMode="auto">
          <a:xfrm>
            <a:off x="3708400" y="4724400"/>
            <a:ext cx="4679950" cy="1944688"/>
          </a:xfrm>
          <a:prstGeom prst="ellipse">
            <a:avLst/>
          </a:prstGeom>
          <a:pattFill prst="smCheck">
            <a:fgClr>
              <a:schemeClr val="hlink"/>
            </a:fgClr>
            <a:bgClr>
              <a:srgbClr val="FFFFFF"/>
            </a:bgClr>
          </a:pattFill>
          <a:ln w="9525">
            <a:solidFill>
              <a:srgbClr val="FF6600"/>
            </a:solidFill>
            <a:round/>
            <a:headEnd/>
            <a:tailEnd/>
          </a:ln>
        </p:spPr>
        <p:txBody>
          <a:bodyPr/>
          <a:lstStyle/>
          <a:p>
            <a:endParaRPr lang="de-DE" sz="1600">
              <a:solidFill>
                <a:schemeClr val="accent2"/>
              </a:solidFill>
              <a:latin typeface="Calibri" pitchFamily="34" charset="0"/>
            </a:endParaRPr>
          </a:p>
          <a:p>
            <a:pPr algn="ctr"/>
            <a:endParaRPr lang="de-DE" sz="1800" b="1">
              <a:solidFill>
                <a:srgbClr val="0000FF"/>
              </a:solidFill>
              <a:latin typeface="Calibri" pitchFamily="34" charset="0"/>
            </a:endParaRPr>
          </a:p>
          <a:p>
            <a:pPr algn="ctr"/>
            <a:endParaRPr lang="de-DE" sz="2000" b="1">
              <a:solidFill>
                <a:srgbClr val="0000FF"/>
              </a:solidFill>
              <a:latin typeface="Calibri" pitchFamily="34" charset="0"/>
            </a:endParaRPr>
          </a:p>
        </p:txBody>
      </p:sp>
      <p:sp>
        <p:nvSpPr>
          <p:cNvPr id="13" name="Text Box 13"/>
          <p:cNvSpPr txBox="1">
            <a:spLocks noChangeArrowheads="1"/>
          </p:cNvSpPr>
          <p:nvPr/>
        </p:nvSpPr>
        <p:spPr bwMode="auto">
          <a:xfrm>
            <a:off x="4643438" y="4976813"/>
            <a:ext cx="952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a:solidFill>
                  <a:srgbClr val="0000FF"/>
                </a:solidFill>
                <a:latin typeface="Calibri" pitchFamily="34" charset="0"/>
              </a:rPr>
              <a:t>Society</a:t>
            </a:r>
          </a:p>
        </p:txBody>
      </p:sp>
      <p:sp>
        <p:nvSpPr>
          <p:cNvPr id="14" name="Oval 14"/>
          <p:cNvSpPr>
            <a:spLocks noChangeArrowheads="1"/>
          </p:cNvSpPr>
          <p:nvPr/>
        </p:nvSpPr>
        <p:spPr bwMode="auto">
          <a:xfrm>
            <a:off x="5219700" y="5157788"/>
            <a:ext cx="2879725" cy="1295400"/>
          </a:xfrm>
          <a:prstGeom prst="ellipse">
            <a:avLst/>
          </a:prstGeom>
          <a:solidFill>
            <a:srgbClr val="FFFF99">
              <a:alpha val="50195"/>
            </a:srgbClr>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AT" sz="1800">
              <a:solidFill>
                <a:schemeClr val="accent2"/>
              </a:solidFill>
              <a:latin typeface="Calibri" pitchFamily="34" charset="0"/>
            </a:endParaRPr>
          </a:p>
        </p:txBody>
      </p:sp>
      <p:sp>
        <p:nvSpPr>
          <p:cNvPr id="15" name="Text Box 15"/>
          <p:cNvSpPr txBox="1">
            <a:spLocks noChangeArrowheads="1"/>
          </p:cNvSpPr>
          <p:nvPr/>
        </p:nvSpPr>
        <p:spPr bwMode="auto">
          <a:xfrm>
            <a:off x="6084888" y="5589588"/>
            <a:ext cx="10525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800" b="1">
                <a:solidFill>
                  <a:srgbClr val="0000FF"/>
                </a:solidFill>
                <a:latin typeface="Calibri" pitchFamily="34" charset="0"/>
              </a:rPr>
              <a:t>Economy</a:t>
            </a:r>
          </a:p>
        </p:txBody>
      </p:sp>
      <p:sp>
        <p:nvSpPr>
          <p:cNvPr id="16" name="Text Box 16"/>
          <p:cNvSpPr txBox="1">
            <a:spLocks noChangeArrowheads="1"/>
          </p:cNvSpPr>
          <p:nvPr/>
        </p:nvSpPr>
        <p:spPr bwMode="auto">
          <a:xfrm>
            <a:off x="6300788" y="2420938"/>
            <a:ext cx="23336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800">
                <a:solidFill>
                  <a:srgbClr val="0000FF"/>
                </a:solidFill>
                <a:latin typeface="Calibri" pitchFamily="34" charset="0"/>
              </a:rPr>
              <a:t>Society becomes an </a:t>
            </a:r>
          </a:p>
          <a:p>
            <a:r>
              <a:rPr lang="de-DE" sz="1800">
                <a:solidFill>
                  <a:srgbClr val="0000FF"/>
                </a:solidFill>
                <a:latin typeface="Calibri" pitchFamily="34" charset="0"/>
              </a:rPr>
              <a:t>annex to the economy </a:t>
            </a:r>
          </a:p>
          <a:p>
            <a:r>
              <a:rPr lang="de-DE" sz="1800">
                <a:solidFill>
                  <a:srgbClr val="0000FF"/>
                </a:solidFill>
                <a:latin typeface="Calibri" pitchFamily="34" charset="0"/>
              </a:rPr>
              <a:t>and „market forces“ </a:t>
            </a:r>
          </a:p>
          <a:p>
            <a:endParaRPr lang="de-AT" sz="1800">
              <a:solidFill>
                <a:srgbClr val="0000FF"/>
              </a:solidFill>
              <a:latin typeface="Calibri" pitchFamily="34" charset="0"/>
            </a:endParaRPr>
          </a:p>
        </p:txBody>
      </p:sp>
      <p:sp>
        <p:nvSpPr>
          <p:cNvPr id="17" name="Text Box 19"/>
          <p:cNvSpPr txBox="1">
            <a:spLocks noChangeArrowheads="1"/>
          </p:cNvSpPr>
          <p:nvPr/>
        </p:nvSpPr>
        <p:spPr bwMode="auto">
          <a:xfrm rot="18986330">
            <a:off x="-139700" y="1662113"/>
            <a:ext cx="261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i="1" dirty="0">
                <a:solidFill>
                  <a:srgbClr val="000066"/>
                </a:solidFill>
                <a:latin typeface="Calibri" pitchFamily="34" charset="0"/>
              </a:rPr>
              <a:t>Stress in </a:t>
            </a:r>
            <a:r>
              <a:rPr lang="de-DE" sz="2000" b="1" i="1" dirty="0" err="1">
                <a:solidFill>
                  <a:srgbClr val="000066"/>
                </a:solidFill>
                <a:latin typeface="Calibri" pitchFamily="34" charset="0"/>
              </a:rPr>
              <a:t>social</a:t>
            </a:r>
            <a:r>
              <a:rPr lang="de-DE" sz="2000" b="1" i="1" dirty="0">
                <a:solidFill>
                  <a:srgbClr val="000066"/>
                </a:solidFill>
                <a:latin typeface="Calibri" pitchFamily="34" charset="0"/>
              </a:rPr>
              <a:t> </a:t>
            </a:r>
            <a:r>
              <a:rPr lang="de-DE" sz="2000" b="1" i="1" dirty="0" err="1">
                <a:solidFill>
                  <a:srgbClr val="000066"/>
                </a:solidFill>
                <a:latin typeface="Calibri" pitchFamily="34" charset="0"/>
              </a:rPr>
              <a:t>systems</a:t>
            </a:r>
            <a:endParaRPr lang="de-AT" sz="2000" b="1" i="1" dirty="0">
              <a:solidFill>
                <a:srgbClr val="000066"/>
              </a:solidFill>
              <a:latin typeface="Calibri" pitchFamily="34" charset="0"/>
            </a:endParaRPr>
          </a:p>
        </p:txBody>
      </p:sp>
      <p:sp>
        <p:nvSpPr>
          <p:cNvPr id="18" name="Oval 34"/>
          <p:cNvSpPr>
            <a:spLocks noChangeArrowheads="1"/>
          </p:cNvSpPr>
          <p:nvPr/>
        </p:nvSpPr>
        <p:spPr bwMode="auto">
          <a:xfrm>
            <a:off x="3635375" y="4365625"/>
            <a:ext cx="5508625" cy="2492375"/>
          </a:xfrm>
          <a:prstGeom prst="ellipse">
            <a:avLst/>
          </a:prstGeom>
          <a:noFill/>
          <a:ln w="28575">
            <a:solidFill>
              <a:srgbClr val="00800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9" name="Text Box 35"/>
          <p:cNvSpPr txBox="1">
            <a:spLocks noChangeArrowheads="1"/>
          </p:cNvSpPr>
          <p:nvPr/>
        </p:nvSpPr>
        <p:spPr bwMode="auto">
          <a:xfrm>
            <a:off x="7954963" y="4868863"/>
            <a:ext cx="9779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r>
              <a:rPr lang="de-DE" sz="1800" b="1">
                <a:solidFill>
                  <a:srgbClr val="0000FF"/>
                </a:solidFill>
                <a:latin typeface="Calibri" pitchFamily="34" charset="0"/>
              </a:rPr>
              <a:t>Environ-</a:t>
            </a:r>
          </a:p>
          <a:p>
            <a:pPr algn="r"/>
            <a:r>
              <a:rPr lang="de-DE" sz="1800" b="1">
                <a:solidFill>
                  <a:srgbClr val="0000FF"/>
                </a:solidFill>
                <a:latin typeface="Calibri" pitchFamily="34" charset="0"/>
              </a:rPr>
              <a:t>ment</a:t>
            </a:r>
          </a:p>
        </p:txBody>
      </p:sp>
      <p:sp>
        <p:nvSpPr>
          <p:cNvPr id="20" name="AutoShape 17"/>
          <p:cNvSpPr>
            <a:spLocks noChangeArrowheads="1"/>
          </p:cNvSpPr>
          <p:nvPr/>
        </p:nvSpPr>
        <p:spPr bwMode="auto">
          <a:xfrm>
            <a:off x="0" y="4221163"/>
            <a:ext cx="4572000" cy="2187575"/>
          </a:xfrm>
          <a:prstGeom prst="cloudCallout">
            <a:avLst>
              <a:gd name="adj1" fmla="val 62521"/>
              <a:gd name="adj2" fmla="val 38198"/>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DE" sz="1800" b="1" dirty="0">
                <a:solidFill>
                  <a:srgbClr val="0000FF"/>
                </a:solidFill>
                <a:latin typeface="Calibri" pitchFamily="34" charset="0"/>
              </a:rPr>
              <a:t>Humankind </a:t>
            </a:r>
            <a:r>
              <a:rPr lang="de-DE" sz="1800" b="1" dirty="0" smtClean="0">
                <a:solidFill>
                  <a:srgbClr val="0000FF"/>
                </a:solidFill>
                <a:latin typeface="Calibri" pitchFamily="34" charset="0"/>
              </a:rPr>
              <a:t>(</a:t>
            </a:r>
            <a:r>
              <a:rPr lang="de-DE" sz="1800" b="1" dirty="0" err="1" smtClean="0">
                <a:solidFill>
                  <a:srgbClr val="0000FF"/>
                </a:solidFill>
                <a:latin typeface="Calibri" pitchFamily="34" charset="0"/>
              </a:rPr>
              <a:t>the</a:t>
            </a:r>
            <a:r>
              <a:rPr lang="de-DE" sz="1800" b="1" dirty="0" smtClean="0">
                <a:solidFill>
                  <a:srgbClr val="0000FF"/>
                </a:solidFill>
                <a:latin typeface="Calibri" pitchFamily="34" charset="0"/>
              </a:rPr>
              <a:t> ‚Knowledge Society‘) </a:t>
            </a:r>
            <a:r>
              <a:rPr lang="de-DE" sz="1800" b="1" dirty="0" err="1" smtClean="0">
                <a:solidFill>
                  <a:srgbClr val="0000FF"/>
                </a:solidFill>
                <a:latin typeface="Calibri" pitchFamily="34" charset="0"/>
              </a:rPr>
              <a:t>owns</a:t>
            </a:r>
            <a:r>
              <a:rPr lang="de-DE" sz="1800" b="1" dirty="0" smtClean="0">
                <a:solidFill>
                  <a:srgbClr val="0000FF"/>
                </a:solidFill>
                <a:latin typeface="Calibri" pitchFamily="34" charset="0"/>
              </a:rPr>
              <a:t> </a:t>
            </a:r>
            <a:r>
              <a:rPr lang="de-DE" sz="1800" b="1" dirty="0" err="1">
                <a:solidFill>
                  <a:srgbClr val="0000FF"/>
                </a:solidFill>
                <a:latin typeface="Calibri" pitchFamily="34" charset="0"/>
              </a:rPr>
              <a:t>affluent</a:t>
            </a:r>
            <a:r>
              <a:rPr lang="de-DE" sz="1800" b="1" dirty="0">
                <a:solidFill>
                  <a:srgbClr val="0000FF"/>
                </a:solidFill>
                <a:latin typeface="Calibri" pitchFamily="34" charset="0"/>
              </a:rPr>
              <a:t> </a:t>
            </a:r>
            <a:r>
              <a:rPr lang="de-DE" sz="1800" b="1" dirty="0" err="1">
                <a:solidFill>
                  <a:srgbClr val="0000FF"/>
                </a:solidFill>
                <a:latin typeface="Calibri" pitchFamily="34" charset="0"/>
              </a:rPr>
              <a:t>knowledge</a:t>
            </a:r>
            <a:r>
              <a:rPr lang="de-DE" sz="1800" b="1" dirty="0">
                <a:solidFill>
                  <a:srgbClr val="0000FF"/>
                </a:solidFill>
                <a:latin typeface="Calibri" pitchFamily="34" charset="0"/>
              </a:rPr>
              <a:t> </a:t>
            </a:r>
            <a:r>
              <a:rPr lang="de-DE" sz="1400" b="1" dirty="0">
                <a:solidFill>
                  <a:srgbClr val="0000FF"/>
                </a:solidFill>
                <a:latin typeface="Calibri" pitchFamily="34" charset="0"/>
              </a:rPr>
              <a:t>&amp;</a:t>
            </a:r>
            <a:r>
              <a:rPr lang="de-DE" sz="1800" b="1" dirty="0">
                <a:solidFill>
                  <a:srgbClr val="0000FF"/>
                </a:solidFill>
                <a:latin typeface="Calibri" pitchFamily="34" charset="0"/>
              </a:rPr>
              <a:t> </a:t>
            </a:r>
            <a:r>
              <a:rPr lang="de-DE" sz="1800" b="1" dirty="0" err="1">
                <a:solidFill>
                  <a:srgbClr val="0000FF"/>
                </a:solidFill>
                <a:latin typeface="Calibri" pitchFamily="34" charset="0"/>
              </a:rPr>
              <a:t>other</a:t>
            </a:r>
            <a:r>
              <a:rPr lang="de-DE" sz="1800" b="1" dirty="0">
                <a:solidFill>
                  <a:srgbClr val="0000FF"/>
                </a:solidFill>
                <a:latin typeface="Calibri" pitchFamily="34" charset="0"/>
              </a:rPr>
              <a:t> </a:t>
            </a:r>
            <a:r>
              <a:rPr lang="de-DE" sz="1800" b="1" dirty="0" err="1">
                <a:solidFill>
                  <a:srgbClr val="0000FF"/>
                </a:solidFill>
                <a:latin typeface="Calibri" pitchFamily="34" charset="0"/>
              </a:rPr>
              <a:t>resources</a:t>
            </a:r>
            <a:r>
              <a:rPr lang="de-DE" sz="1800" b="1" dirty="0">
                <a:solidFill>
                  <a:srgbClr val="0000FF"/>
                </a:solidFill>
                <a:latin typeface="Calibri" pitchFamily="34" charset="0"/>
              </a:rPr>
              <a:t>.</a:t>
            </a:r>
          </a:p>
          <a:p>
            <a:pPr algn="ctr"/>
            <a:r>
              <a:rPr lang="de-DE" sz="1600" b="1" dirty="0" err="1">
                <a:solidFill>
                  <a:srgbClr val="0000FF"/>
                </a:solidFill>
                <a:latin typeface="Calibri" pitchFamily="34" charset="0"/>
              </a:rPr>
              <a:t>However</a:t>
            </a:r>
            <a:r>
              <a:rPr lang="de-DE" sz="1600" b="1" dirty="0">
                <a:solidFill>
                  <a:srgbClr val="0000FF"/>
                </a:solidFill>
                <a:latin typeface="Calibri" pitchFamily="34" charset="0"/>
              </a:rPr>
              <a:t>, </a:t>
            </a:r>
            <a:r>
              <a:rPr lang="de-DE" sz="1600" b="1" dirty="0" err="1">
                <a:solidFill>
                  <a:srgbClr val="0000FF"/>
                </a:solidFill>
                <a:latin typeface="Calibri" pitchFamily="34" charset="0"/>
              </a:rPr>
              <a:t>too</a:t>
            </a:r>
            <a:r>
              <a:rPr lang="de-DE" sz="1600" b="1" dirty="0">
                <a:solidFill>
                  <a:srgbClr val="0000FF"/>
                </a:solidFill>
                <a:latin typeface="Calibri" pitchFamily="34" charset="0"/>
              </a:rPr>
              <a:t> </a:t>
            </a:r>
            <a:r>
              <a:rPr lang="de-DE" sz="1600" b="1" dirty="0" err="1">
                <a:solidFill>
                  <a:srgbClr val="0000FF"/>
                </a:solidFill>
                <a:latin typeface="Calibri" pitchFamily="34" charset="0"/>
              </a:rPr>
              <a:t>little</a:t>
            </a:r>
            <a:r>
              <a:rPr lang="de-DE" sz="1600" b="1" dirty="0">
                <a:solidFill>
                  <a:srgbClr val="0000FF"/>
                </a:solidFill>
                <a:latin typeface="Calibri" pitchFamily="34" charset="0"/>
              </a:rPr>
              <a:t>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a:solidFill>
                  <a:srgbClr val="0000FF"/>
                </a:solidFill>
                <a:latin typeface="Calibri" pitchFamily="34" charset="0"/>
              </a:rPr>
              <a:t>existing</a:t>
            </a:r>
            <a:r>
              <a:rPr lang="de-DE" sz="1600" b="1" dirty="0">
                <a:solidFill>
                  <a:srgbClr val="0000FF"/>
                </a:solidFill>
                <a:latin typeface="Calibri" pitchFamily="34" charset="0"/>
              </a:rPr>
              <a:t> </a:t>
            </a:r>
            <a:r>
              <a:rPr lang="de-DE" sz="1600" b="1" dirty="0" err="1">
                <a:solidFill>
                  <a:srgbClr val="0000FF"/>
                </a:solidFill>
                <a:latin typeface="Calibri" pitchFamily="34" charset="0"/>
              </a:rPr>
              <a:t>capacities</a:t>
            </a:r>
            <a:r>
              <a:rPr lang="de-DE" sz="1600" b="1" dirty="0">
                <a:solidFill>
                  <a:srgbClr val="0000FF"/>
                </a:solidFill>
                <a:latin typeface="Calibri" pitchFamily="34" charset="0"/>
              </a:rPr>
              <a:t> </a:t>
            </a:r>
            <a:r>
              <a:rPr lang="de-DE" sz="1600" b="1" dirty="0" err="1">
                <a:solidFill>
                  <a:srgbClr val="0000FF"/>
                </a:solidFill>
                <a:latin typeface="Calibri" pitchFamily="34" charset="0"/>
              </a:rPr>
              <a:t>is</a:t>
            </a:r>
            <a:r>
              <a:rPr lang="de-DE" sz="1600" b="1" dirty="0">
                <a:solidFill>
                  <a:srgbClr val="0000FF"/>
                </a:solidFill>
                <a:latin typeface="Calibri" pitchFamily="34" charset="0"/>
              </a:rPr>
              <a:t> </a:t>
            </a:r>
            <a:r>
              <a:rPr lang="de-DE" sz="1600" b="1" dirty="0" err="1">
                <a:solidFill>
                  <a:srgbClr val="0000FF"/>
                </a:solidFill>
                <a:latin typeface="Calibri" pitchFamily="34" charset="0"/>
              </a:rPr>
              <a:t>used</a:t>
            </a:r>
            <a:r>
              <a:rPr lang="de-DE" sz="1600" b="1" dirty="0">
                <a:solidFill>
                  <a:srgbClr val="0000FF"/>
                </a:solidFill>
                <a:latin typeface="Calibri" pitchFamily="34" charset="0"/>
              </a:rPr>
              <a:t> in </a:t>
            </a:r>
            <a:r>
              <a:rPr lang="de-DE" sz="1600" b="1" dirty="0" err="1">
                <a:solidFill>
                  <a:srgbClr val="0000FF"/>
                </a:solidFill>
                <a:latin typeface="Calibri" pitchFamily="34" charset="0"/>
              </a:rPr>
              <a:t>current</a:t>
            </a:r>
            <a:r>
              <a:rPr lang="de-DE" sz="1600" b="1" dirty="0">
                <a:solidFill>
                  <a:srgbClr val="0000FF"/>
                </a:solidFill>
                <a:latin typeface="Calibri" pitchFamily="34" charset="0"/>
              </a:rPr>
              <a:t> </a:t>
            </a:r>
            <a:r>
              <a:rPr lang="de-DE" sz="1600" b="1" dirty="0" err="1">
                <a:solidFill>
                  <a:srgbClr val="0000FF"/>
                </a:solidFill>
                <a:latin typeface="Calibri" pitchFamily="34" charset="0"/>
              </a:rPr>
              <a:t>practises</a:t>
            </a:r>
            <a:r>
              <a:rPr lang="de-DE" sz="1600" b="1" dirty="0">
                <a:solidFill>
                  <a:srgbClr val="0000FF"/>
                </a:solidFill>
                <a:latin typeface="Calibri" pitchFamily="34" charset="0"/>
              </a:rPr>
              <a:t>.</a:t>
            </a:r>
            <a:endParaRPr lang="de-AT" sz="1600" b="1" dirty="0">
              <a:solidFill>
                <a:srgbClr val="000066"/>
              </a:solidFill>
              <a:latin typeface="Calibri" pitchFamily="34" charset="0"/>
            </a:endParaRPr>
          </a:p>
        </p:txBody>
      </p:sp>
      <p:sp>
        <p:nvSpPr>
          <p:cNvPr id="23" name="Rechteck 22"/>
          <p:cNvSpPr/>
          <p:nvPr/>
        </p:nvSpPr>
        <p:spPr>
          <a:xfrm rot="16200000">
            <a:off x="-1088268" y="4969532"/>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1524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heel(4)">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animBg="1"/>
      <p:bldP spid="13" grpId="0"/>
      <p:bldP spid="14" grpId="0" animBg="1"/>
      <p:bldP spid="15" grpId="0"/>
      <p:bldP spid="16" grpId="0"/>
      <p:bldP spid="17" grpId="0"/>
      <p:bldP spid="18" grpId="0" animBg="1"/>
      <p:bldP spid="19"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5935662"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p:cNvSpPr>
            <a:spLocks noChangeArrowheads="1"/>
          </p:cNvSpPr>
          <p:nvPr/>
        </p:nvSpPr>
        <p:spPr bwMode="auto">
          <a:xfrm>
            <a:off x="2339975" y="3575050"/>
            <a:ext cx="1366838" cy="1152525"/>
          </a:xfrm>
          <a:prstGeom prst="irregularSeal1">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 Box 6"/>
          <p:cNvSpPr txBox="1">
            <a:spLocks noChangeArrowheads="1"/>
          </p:cNvSpPr>
          <p:nvPr/>
        </p:nvSpPr>
        <p:spPr bwMode="auto">
          <a:xfrm>
            <a:off x="6227763" y="1917700"/>
            <a:ext cx="19859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400" b="1">
                <a:solidFill>
                  <a:srgbClr val="000099"/>
                </a:solidFill>
              </a:rPr>
              <a:t>Index of productivity </a:t>
            </a:r>
          </a:p>
          <a:p>
            <a:r>
              <a:rPr lang="de-DE" sz="1400" b="1">
                <a:solidFill>
                  <a:srgbClr val="000099"/>
                </a:solidFill>
              </a:rPr>
              <a:t>1959 until 2005 (USA)</a:t>
            </a:r>
          </a:p>
          <a:p>
            <a:r>
              <a:rPr lang="de-DE" sz="1400" b="1">
                <a:solidFill>
                  <a:srgbClr val="000099"/>
                </a:solidFill>
              </a:rPr>
              <a:t>(1959=100)</a:t>
            </a:r>
          </a:p>
          <a:p>
            <a:endParaRPr lang="de-AT" sz="1400" b="1">
              <a:solidFill>
                <a:srgbClr val="0000CC"/>
              </a:solidFill>
            </a:endParaRPr>
          </a:p>
        </p:txBody>
      </p:sp>
      <p:sp>
        <p:nvSpPr>
          <p:cNvPr id="5" name="Text Box 7"/>
          <p:cNvSpPr txBox="1">
            <a:spLocks noChangeArrowheads="1"/>
          </p:cNvSpPr>
          <p:nvPr/>
        </p:nvSpPr>
        <p:spPr bwMode="auto">
          <a:xfrm>
            <a:off x="6227763" y="3581400"/>
            <a:ext cx="27511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400" b="1">
                <a:solidFill>
                  <a:srgbClr val="CC0066"/>
                </a:solidFill>
              </a:rPr>
              <a:t>Index of hourly compensation </a:t>
            </a:r>
          </a:p>
          <a:p>
            <a:r>
              <a:rPr lang="de-DE" sz="1400" b="1">
                <a:solidFill>
                  <a:srgbClr val="CC0066"/>
                </a:solidFill>
              </a:rPr>
              <a:t>of production workers and </a:t>
            </a:r>
          </a:p>
          <a:p>
            <a:r>
              <a:rPr lang="de-DE" sz="1400" b="1">
                <a:solidFill>
                  <a:srgbClr val="CC0066"/>
                </a:solidFill>
              </a:rPr>
              <a:t>non-supervisory workers</a:t>
            </a:r>
            <a:endParaRPr lang="de-AT" sz="1400" b="1">
              <a:solidFill>
                <a:srgbClr val="CC0066"/>
              </a:solidFill>
            </a:endParaRPr>
          </a:p>
        </p:txBody>
      </p:sp>
      <p:sp>
        <p:nvSpPr>
          <p:cNvPr id="6" name="Text Box 8"/>
          <p:cNvSpPr txBox="1">
            <a:spLocks noChangeArrowheads="1"/>
          </p:cNvSpPr>
          <p:nvPr/>
        </p:nvSpPr>
        <p:spPr bwMode="auto">
          <a:xfrm>
            <a:off x="6227763" y="5013176"/>
            <a:ext cx="2339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1400" b="1" dirty="0"/>
              <a:t>U.S. Data, </a:t>
            </a:r>
          </a:p>
          <a:p>
            <a:r>
              <a:rPr lang="de-DE" sz="1400" b="1" dirty="0"/>
              <a:t>Source: </a:t>
            </a:r>
          </a:p>
          <a:p>
            <a:r>
              <a:rPr lang="de-DE" sz="1400" b="1" dirty="0" err="1"/>
              <a:t>Economic</a:t>
            </a:r>
            <a:r>
              <a:rPr lang="de-DE" sz="1400" b="1" dirty="0"/>
              <a:t> </a:t>
            </a:r>
            <a:r>
              <a:rPr lang="de-DE" sz="1400" b="1" dirty="0" err="1"/>
              <a:t>Policy</a:t>
            </a:r>
            <a:r>
              <a:rPr lang="de-DE" sz="1400" b="1" dirty="0"/>
              <a:t> Institute</a:t>
            </a:r>
            <a:endParaRPr lang="de-AT" sz="1400" b="1" dirty="0"/>
          </a:p>
        </p:txBody>
      </p:sp>
      <p:sp>
        <p:nvSpPr>
          <p:cNvPr id="7" name="Line 9"/>
          <p:cNvSpPr>
            <a:spLocks noChangeShapeType="1"/>
          </p:cNvSpPr>
          <p:nvPr/>
        </p:nvSpPr>
        <p:spPr bwMode="auto">
          <a:xfrm>
            <a:off x="2555875" y="5878513"/>
            <a:ext cx="7921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Rectangle 75"/>
          <p:cNvSpPr>
            <a:spLocks noChangeArrowheads="1"/>
          </p:cNvSpPr>
          <p:nvPr/>
        </p:nvSpPr>
        <p:spPr bwMode="auto">
          <a:xfrm>
            <a:off x="395288" y="841375"/>
            <a:ext cx="8353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de-DE" sz="2200" b="1" u="sng" dirty="0" err="1">
                <a:solidFill>
                  <a:srgbClr val="0000CC"/>
                </a:solidFill>
                <a:latin typeface="Calibri" pitchFamily="34" charset="0"/>
              </a:rPr>
              <a:t>Wages</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remain</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static</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whilst</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productivity</a:t>
            </a:r>
            <a:r>
              <a:rPr lang="de-DE" sz="2200" b="1" u="sng" dirty="0">
                <a:solidFill>
                  <a:srgbClr val="0000CC"/>
                </a:solidFill>
                <a:latin typeface="Calibri" pitchFamily="34" charset="0"/>
              </a:rPr>
              <a:t> </a:t>
            </a:r>
            <a:r>
              <a:rPr lang="de-DE" sz="2200" b="1" u="sng" dirty="0" err="1">
                <a:solidFill>
                  <a:srgbClr val="0000CC"/>
                </a:solidFill>
                <a:latin typeface="Calibri" pitchFamily="34" charset="0"/>
              </a:rPr>
              <a:t>increases</a:t>
            </a:r>
            <a:r>
              <a:rPr lang="de-DE" sz="2200" b="1" u="sng" dirty="0">
                <a:solidFill>
                  <a:srgbClr val="0000CC"/>
                </a:solidFill>
                <a:latin typeface="Calibri" pitchFamily="34" charset="0"/>
              </a:rPr>
              <a:t>, USA 1959-2005</a:t>
            </a:r>
          </a:p>
        </p:txBody>
      </p:sp>
      <p:pic>
        <p:nvPicPr>
          <p:cNvPr id="9" name="Picture 13"/>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12"/>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4"/>
          <p:cNvSpPr>
            <a:spLocks noChangeArrowheads="1"/>
          </p:cNvSpPr>
          <p:nvPr/>
        </p:nvSpPr>
        <p:spPr bwMode="auto">
          <a:xfrm>
            <a:off x="0" y="44450"/>
            <a:ext cx="9180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200" b="1" u="sng" dirty="0">
                <a:solidFill>
                  <a:srgbClr val="FFFF00"/>
                </a:solidFill>
                <a:latin typeface="Calibri" pitchFamily="34" charset="0"/>
              </a:rPr>
              <a:t>The </a:t>
            </a:r>
            <a:r>
              <a:rPr lang="de-DE" sz="3200" b="1" u="sng" dirty="0" err="1">
                <a:solidFill>
                  <a:srgbClr val="FFFF00"/>
                </a:solidFill>
                <a:latin typeface="Calibri" pitchFamily="34" charset="0"/>
              </a:rPr>
              <a:t>termination</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the</a:t>
            </a:r>
            <a:r>
              <a:rPr lang="de-DE" sz="3200" b="1" u="sng" dirty="0">
                <a:solidFill>
                  <a:srgbClr val="FFFF00"/>
                </a:solidFill>
                <a:latin typeface="Calibri" pitchFamily="34" charset="0"/>
              </a:rPr>
              <a:t> ‚golden </a:t>
            </a:r>
            <a:r>
              <a:rPr lang="de-DE" sz="3200" b="1" u="sng" dirty="0" err="1">
                <a:solidFill>
                  <a:srgbClr val="FFFF00"/>
                </a:solidFill>
                <a:latin typeface="Calibri" pitchFamily="34" charset="0"/>
              </a:rPr>
              <a:t>age</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capitalism</a:t>
            </a:r>
            <a:r>
              <a:rPr lang="de-DE" sz="3200" b="1" u="sng" dirty="0" smtClean="0">
                <a:solidFill>
                  <a:srgbClr val="FFFF00"/>
                </a:solidFill>
                <a:latin typeface="Calibri" pitchFamily="34" charset="0"/>
              </a:rPr>
              <a:t>‘ *)</a:t>
            </a:r>
            <a:endParaRPr lang="de-AT" sz="3200" b="1" u="sng" dirty="0">
              <a:solidFill>
                <a:srgbClr val="FFFF00"/>
              </a:solidFill>
              <a:latin typeface="Calibri" pitchFamily="34" charset="0"/>
            </a:endParaRPr>
          </a:p>
        </p:txBody>
      </p:sp>
      <p:sp>
        <p:nvSpPr>
          <p:cNvPr id="13" name="Text Box 13"/>
          <p:cNvSpPr txBox="1">
            <a:spLocks noChangeArrowheads="1"/>
          </p:cNvSpPr>
          <p:nvPr/>
        </p:nvSpPr>
        <p:spPr bwMode="auto">
          <a:xfrm rot="19454713">
            <a:off x="-251695" y="2001962"/>
            <a:ext cx="313055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i="1" dirty="0">
                <a:solidFill>
                  <a:srgbClr val="000066"/>
                </a:solidFill>
              </a:rPr>
              <a:t>Stress in </a:t>
            </a:r>
            <a:r>
              <a:rPr lang="de-DE" sz="2000" b="1" i="1" dirty="0" err="1">
                <a:solidFill>
                  <a:srgbClr val="000066"/>
                </a:solidFill>
              </a:rPr>
              <a:t>social</a:t>
            </a:r>
            <a:r>
              <a:rPr lang="de-DE" sz="2000" b="1" i="1" dirty="0">
                <a:solidFill>
                  <a:srgbClr val="000066"/>
                </a:solidFill>
              </a:rPr>
              <a:t> </a:t>
            </a:r>
            <a:r>
              <a:rPr lang="de-DE" sz="2000" b="1" i="1" dirty="0" err="1">
                <a:solidFill>
                  <a:srgbClr val="000066"/>
                </a:solidFill>
              </a:rPr>
              <a:t>systems</a:t>
            </a:r>
            <a:endParaRPr lang="de-AT" sz="2000" b="1" i="1" dirty="0">
              <a:solidFill>
                <a:srgbClr val="000066"/>
              </a:solidFill>
            </a:endParaRPr>
          </a:p>
        </p:txBody>
      </p:sp>
      <p:sp>
        <p:nvSpPr>
          <p:cNvPr id="15" name="Rechteck 14"/>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
        <p:nvSpPr>
          <p:cNvPr id="14" name="Textfeld 1"/>
          <p:cNvSpPr txBox="1">
            <a:spLocks noChangeArrowheads="1"/>
          </p:cNvSpPr>
          <p:nvPr/>
        </p:nvSpPr>
        <p:spPr bwMode="auto">
          <a:xfrm>
            <a:off x="7514083" y="5859462"/>
            <a:ext cx="15224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altLang="de-DE" sz="1400" b="1" dirty="0">
                <a:solidFill>
                  <a:srgbClr val="0000CC"/>
                </a:solidFill>
                <a:latin typeface="Calibri" pitchFamily="34" charset="0"/>
                <a:cs typeface="Calibri" pitchFamily="34" charset="0"/>
              </a:rPr>
              <a:t>*) Eric </a:t>
            </a:r>
            <a:r>
              <a:rPr lang="de-DE" altLang="de-DE" sz="1400" b="1" dirty="0" err="1">
                <a:solidFill>
                  <a:srgbClr val="0000CC"/>
                </a:solidFill>
                <a:latin typeface="Calibri" pitchFamily="34" charset="0"/>
                <a:cs typeface="Calibri" pitchFamily="34" charset="0"/>
              </a:rPr>
              <a:t>Hobsbawm</a:t>
            </a:r>
            <a:endParaRPr lang="de-DE" altLang="de-DE" sz="1400" b="1" dirty="0">
              <a:solidFill>
                <a:srgbClr val="0000CC"/>
              </a:solidFill>
              <a:latin typeface="Calibri" pitchFamily="34" charset="0"/>
              <a:cs typeface="Calibri" pitchFamily="34" charset="0"/>
            </a:endParaRPr>
          </a:p>
        </p:txBody>
      </p:sp>
    </p:spTree>
    <p:extLst>
      <p:ext uri="{BB962C8B-B14F-4D97-AF65-F5344CB8AC3E}">
        <p14:creationId xmlns:p14="http://schemas.microsoft.com/office/powerpoint/2010/main" val="14439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4)">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36513" y="-26988"/>
            <a:ext cx="9144001"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107" descr="is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12888"/>
            <a:ext cx="7993063"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8"/>
          <p:cNvSpPr>
            <a:spLocks noChangeArrowheads="1"/>
          </p:cNvSpPr>
          <p:nvPr/>
        </p:nvSpPr>
        <p:spPr bwMode="auto">
          <a:xfrm>
            <a:off x="1187450" y="831850"/>
            <a:ext cx="7848600" cy="1660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de-DE" sz="2400" b="1">
                <a:solidFill>
                  <a:srgbClr val="0000CC"/>
                </a:solidFill>
              </a:rPr>
              <a:t>Wealthier society provides less additional welfare</a:t>
            </a:r>
          </a:p>
          <a:p>
            <a:endParaRPr lang="de-DE" sz="800" b="1">
              <a:solidFill>
                <a:srgbClr val="0000CC"/>
              </a:solidFill>
            </a:endParaRPr>
          </a:p>
          <a:p>
            <a:endParaRPr lang="de-DE" b="1">
              <a:solidFill>
                <a:srgbClr val="0000CC"/>
              </a:solidFill>
            </a:endParaRPr>
          </a:p>
          <a:p>
            <a:endParaRPr lang="de-DE" sz="800" b="1">
              <a:solidFill>
                <a:srgbClr val="0000CC"/>
              </a:solidFill>
            </a:endParaRPr>
          </a:p>
          <a:p>
            <a:r>
              <a:rPr lang="de-DE" sz="1700">
                <a:solidFill>
                  <a:srgbClr val="0000CC"/>
                </a:solidFill>
              </a:rPr>
              <a:t>GDP (‚BIP‘) compared to ISEW (Index of Sustainable Economic Welfare)</a:t>
            </a:r>
          </a:p>
          <a:p>
            <a:r>
              <a:rPr lang="de-DE" sz="1700">
                <a:solidFill>
                  <a:srgbClr val="0000CC"/>
                </a:solidFill>
              </a:rPr>
              <a:t>in Austria, 1955 – 1992</a:t>
            </a:r>
          </a:p>
          <a:p>
            <a:r>
              <a:rPr lang="de-DE" sz="1700">
                <a:solidFill>
                  <a:srgbClr val="0000CC"/>
                </a:solidFill>
              </a:rPr>
              <a:t> </a:t>
            </a:r>
            <a:endParaRPr lang="de-DE" sz="1800" b="1">
              <a:solidFill>
                <a:srgbClr val="0000CC"/>
              </a:solidFill>
            </a:endParaRPr>
          </a:p>
        </p:txBody>
      </p:sp>
      <p:sp>
        <p:nvSpPr>
          <p:cNvPr id="5" name="Text Box 110"/>
          <p:cNvSpPr txBox="1">
            <a:spLocks noChangeArrowheads="1"/>
          </p:cNvSpPr>
          <p:nvPr/>
        </p:nvSpPr>
        <p:spPr bwMode="auto">
          <a:xfrm>
            <a:off x="5964238" y="5732463"/>
            <a:ext cx="2568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b="1"/>
              <a:t>Source: Stockhammer et al. 1995</a:t>
            </a:r>
            <a:endParaRPr lang="de-AT" b="1"/>
          </a:p>
        </p:txBody>
      </p:sp>
      <p:sp>
        <p:nvSpPr>
          <p:cNvPr id="6" name="AutoShape 8"/>
          <p:cNvSpPr>
            <a:spLocks noChangeArrowheads="1"/>
          </p:cNvSpPr>
          <p:nvPr/>
        </p:nvSpPr>
        <p:spPr bwMode="auto">
          <a:xfrm>
            <a:off x="4573588" y="3211513"/>
            <a:ext cx="1366837" cy="1152525"/>
          </a:xfrm>
          <a:prstGeom prst="irregularSeal1">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9"/>
          <p:cNvSpPr>
            <a:spLocks noChangeShapeType="1"/>
          </p:cNvSpPr>
          <p:nvPr/>
        </p:nvSpPr>
        <p:spPr bwMode="auto">
          <a:xfrm>
            <a:off x="4932363" y="5803900"/>
            <a:ext cx="9350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8" name="Picture 13"/>
          <p:cNvPicPr>
            <a:picLocks noChangeAspect="1" noChangeArrowheads="1"/>
          </p:cNvPicPr>
          <p:nvPr/>
        </p:nvPicPr>
        <p:blipFill>
          <a:blip r:embed="rId4">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14"/>
          <p:cNvSpPr>
            <a:spLocks noChangeArrowheads="1"/>
          </p:cNvSpPr>
          <p:nvPr/>
        </p:nvSpPr>
        <p:spPr bwMode="auto">
          <a:xfrm>
            <a:off x="0" y="44450"/>
            <a:ext cx="91805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200" b="1" u="sng" dirty="0">
                <a:solidFill>
                  <a:srgbClr val="FFFF00"/>
                </a:solidFill>
                <a:latin typeface="Calibri" pitchFamily="34" charset="0"/>
              </a:rPr>
              <a:t>The </a:t>
            </a:r>
            <a:r>
              <a:rPr lang="de-DE" sz="3200" b="1" u="sng" dirty="0" err="1">
                <a:solidFill>
                  <a:srgbClr val="FFFF00"/>
                </a:solidFill>
                <a:latin typeface="Calibri" pitchFamily="34" charset="0"/>
              </a:rPr>
              <a:t>termination</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the</a:t>
            </a:r>
            <a:r>
              <a:rPr lang="de-DE" sz="3200" b="1" u="sng" dirty="0">
                <a:solidFill>
                  <a:srgbClr val="FFFF00"/>
                </a:solidFill>
                <a:latin typeface="Calibri" pitchFamily="34" charset="0"/>
              </a:rPr>
              <a:t> ‚golden </a:t>
            </a:r>
            <a:r>
              <a:rPr lang="de-DE" sz="3200" b="1" u="sng" dirty="0" err="1">
                <a:solidFill>
                  <a:srgbClr val="FFFF00"/>
                </a:solidFill>
                <a:latin typeface="Calibri" pitchFamily="34" charset="0"/>
              </a:rPr>
              <a:t>age</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of</a:t>
            </a:r>
            <a:r>
              <a:rPr lang="de-DE" sz="3200" b="1" u="sng" dirty="0">
                <a:solidFill>
                  <a:srgbClr val="FFFF00"/>
                </a:solidFill>
                <a:latin typeface="Calibri" pitchFamily="34" charset="0"/>
              </a:rPr>
              <a:t> </a:t>
            </a:r>
            <a:r>
              <a:rPr lang="de-DE" sz="3200" b="1" u="sng" dirty="0" err="1">
                <a:solidFill>
                  <a:srgbClr val="FFFF00"/>
                </a:solidFill>
                <a:latin typeface="Calibri" pitchFamily="34" charset="0"/>
              </a:rPr>
              <a:t>capitalism</a:t>
            </a:r>
            <a:r>
              <a:rPr lang="de-DE" sz="3200" b="1" u="sng" dirty="0" smtClean="0">
                <a:solidFill>
                  <a:srgbClr val="FFFF00"/>
                </a:solidFill>
                <a:latin typeface="Calibri" pitchFamily="34" charset="0"/>
              </a:rPr>
              <a:t>‘</a:t>
            </a:r>
            <a:endParaRPr lang="de-AT" sz="3200" b="1" u="sng" dirty="0">
              <a:solidFill>
                <a:srgbClr val="FFFF00"/>
              </a:solidFill>
              <a:latin typeface="Calibri" pitchFamily="34" charset="0"/>
            </a:endParaRPr>
          </a:p>
        </p:txBody>
      </p:sp>
      <p:sp>
        <p:nvSpPr>
          <p:cNvPr id="11" name="Text Box 13"/>
          <p:cNvSpPr txBox="1">
            <a:spLocks noChangeArrowheads="1"/>
          </p:cNvSpPr>
          <p:nvPr/>
        </p:nvSpPr>
        <p:spPr bwMode="auto">
          <a:xfrm rot="17791021">
            <a:off x="-822004" y="2271497"/>
            <a:ext cx="3130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b="1" i="1" dirty="0">
                <a:solidFill>
                  <a:srgbClr val="000066"/>
                </a:solidFill>
              </a:rPr>
              <a:t>Stress in </a:t>
            </a:r>
            <a:r>
              <a:rPr lang="de-DE" sz="2000" b="1" i="1" dirty="0" err="1">
                <a:solidFill>
                  <a:srgbClr val="000066"/>
                </a:solidFill>
              </a:rPr>
              <a:t>social</a:t>
            </a:r>
            <a:r>
              <a:rPr lang="de-DE" sz="2000" b="1" i="1" dirty="0">
                <a:solidFill>
                  <a:srgbClr val="000066"/>
                </a:solidFill>
              </a:rPr>
              <a:t> </a:t>
            </a:r>
            <a:r>
              <a:rPr lang="de-DE" sz="2000" b="1" i="1" dirty="0" err="1">
                <a:solidFill>
                  <a:srgbClr val="000066"/>
                </a:solidFill>
              </a:rPr>
              <a:t>systems</a:t>
            </a:r>
            <a:endParaRPr lang="de-AT" sz="2000" b="1" i="1" dirty="0">
              <a:solidFill>
                <a:srgbClr val="000066"/>
              </a:solidFill>
            </a:endParaRPr>
          </a:p>
        </p:txBody>
      </p:sp>
      <p:sp>
        <p:nvSpPr>
          <p:cNvPr id="12" name="Rechteck 11"/>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32175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Rectangle 13"/>
          <p:cNvSpPr>
            <a:spLocks noChangeArrowheads="1"/>
          </p:cNvSpPr>
          <p:nvPr/>
        </p:nvSpPr>
        <p:spPr bwMode="auto">
          <a:xfrm>
            <a:off x="611188" y="1773238"/>
            <a:ext cx="79295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de-DE" sz="2400" b="1">
                <a:solidFill>
                  <a:srgbClr val="0000FF"/>
                </a:solidFill>
                <a:latin typeface="Calibri" pitchFamily="34" charset="0"/>
              </a:rPr>
              <a:t>Innovations are ‚changes or novelties of rites, techniques, customs, manners and mores.‘</a:t>
            </a:r>
          </a:p>
          <a:p>
            <a:pPr marL="342900" indent="-342900" algn="ctr">
              <a:spcBef>
                <a:spcPct val="20000"/>
              </a:spcBef>
            </a:pPr>
            <a:endParaRPr lang="de-DE">
              <a:solidFill>
                <a:srgbClr val="0000FF"/>
              </a:solidFill>
              <a:latin typeface="Calibri" pitchFamily="34" charset="0"/>
            </a:endParaRPr>
          </a:p>
          <a:p>
            <a:pPr marL="342900" indent="-342900" algn="ctr">
              <a:spcBef>
                <a:spcPct val="20000"/>
              </a:spcBef>
            </a:pPr>
            <a:r>
              <a:rPr lang="de-DE" sz="1600">
                <a:solidFill>
                  <a:srgbClr val="0000FF"/>
                </a:solidFill>
                <a:latin typeface="Calibri" pitchFamily="34" charset="0"/>
              </a:rPr>
              <a:t>Horace Kallen, 1949: Innovation, in: Encyklopedia of the Social Sciences; Vol. 8; pp. 58ff. </a:t>
            </a:r>
            <a:endParaRPr lang="de-AT" sz="1600">
              <a:solidFill>
                <a:srgbClr val="0000FF"/>
              </a:solidFill>
              <a:latin typeface="Calibri" pitchFamily="34" charset="0"/>
            </a:endParaRPr>
          </a:p>
        </p:txBody>
      </p:sp>
      <p:sp>
        <p:nvSpPr>
          <p:cNvPr id="16" name="Text Box 7"/>
          <p:cNvSpPr txBox="1">
            <a:spLocks noChangeArrowheads="1"/>
          </p:cNvSpPr>
          <p:nvPr/>
        </p:nvSpPr>
        <p:spPr bwMode="auto">
          <a:xfrm>
            <a:off x="4284663" y="324802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sz="2000">
                <a:solidFill>
                  <a:srgbClr val="000099"/>
                </a:solidFill>
                <a:latin typeface="Calibri" pitchFamily="34" charset="0"/>
              </a:rPr>
              <a:t>****</a:t>
            </a:r>
            <a:endParaRPr lang="de-AT" sz="2000">
              <a:solidFill>
                <a:srgbClr val="000099"/>
              </a:solidFill>
              <a:latin typeface="Calibri" pitchFamily="34" charset="0"/>
            </a:endParaRPr>
          </a:p>
        </p:txBody>
      </p:sp>
      <p:sp>
        <p:nvSpPr>
          <p:cNvPr id="17" name="Rectangle 12"/>
          <p:cNvSpPr>
            <a:spLocks noChangeArrowheads="1"/>
          </p:cNvSpPr>
          <p:nvPr/>
        </p:nvSpPr>
        <p:spPr bwMode="auto">
          <a:xfrm>
            <a:off x="179388" y="836613"/>
            <a:ext cx="8748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de-DE" sz="3600" b="1" u="sng" dirty="0">
                <a:solidFill>
                  <a:srgbClr val="000066"/>
                </a:solidFill>
                <a:latin typeface="Calibri" pitchFamily="34" charset="0"/>
              </a:rPr>
              <a:t>T</a:t>
            </a:r>
            <a:r>
              <a:rPr lang="de-DE" sz="3600" b="1" u="sng" dirty="0" smtClean="0">
                <a:solidFill>
                  <a:srgbClr val="000066"/>
                </a:solidFill>
                <a:latin typeface="Calibri" pitchFamily="34" charset="0"/>
              </a:rPr>
              <a:t>he </a:t>
            </a:r>
            <a:r>
              <a:rPr lang="de-DE" sz="3600" b="1" u="sng" dirty="0" err="1">
                <a:solidFill>
                  <a:srgbClr val="000066"/>
                </a:solidFill>
                <a:latin typeface="Calibri" pitchFamily="34" charset="0"/>
              </a:rPr>
              <a:t>social</a:t>
            </a:r>
            <a:r>
              <a:rPr lang="de-DE" sz="3600" b="1" u="sng" dirty="0">
                <a:solidFill>
                  <a:srgbClr val="000066"/>
                </a:solidFill>
                <a:latin typeface="Calibri" pitchFamily="34" charset="0"/>
              </a:rPr>
              <a:t> </a:t>
            </a:r>
            <a:r>
              <a:rPr lang="de-DE" sz="3600" b="1" u="sng" dirty="0" err="1">
                <a:solidFill>
                  <a:srgbClr val="000066"/>
                </a:solidFill>
                <a:latin typeface="Calibri" pitchFamily="34" charset="0"/>
              </a:rPr>
              <a:t>dimensions</a:t>
            </a:r>
            <a:r>
              <a:rPr lang="de-DE" sz="3600" b="1" u="sng" dirty="0">
                <a:solidFill>
                  <a:srgbClr val="000066"/>
                </a:solidFill>
                <a:latin typeface="Calibri" pitchFamily="34" charset="0"/>
              </a:rPr>
              <a:t> </a:t>
            </a:r>
            <a:r>
              <a:rPr lang="de-DE" sz="3600" b="1" u="sng" dirty="0" err="1">
                <a:solidFill>
                  <a:srgbClr val="000066"/>
                </a:solidFill>
                <a:latin typeface="Calibri" pitchFamily="34" charset="0"/>
              </a:rPr>
              <a:t>of</a:t>
            </a:r>
            <a:r>
              <a:rPr lang="de-DE" sz="3600" b="1" u="sng" dirty="0">
                <a:solidFill>
                  <a:srgbClr val="000066"/>
                </a:solidFill>
                <a:latin typeface="Calibri" pitchFamily="34" charset="0"/>
              </a:rPr>
              <a:t> </a:t>
            </a:r>
            <a:r>
              <a:rPr lang="de-DE" sz="3600" b="1" u="sng" dirty="0" err="1">
                <a:solidFill>
                  <a:srgbClr val="000066"/>
                </a:solidFill>
                <a:latin typeface="Calibri" pitchFamily="34" charset="0"/>
              </a:rPr>
              <a:t>innovation</a:t>
            </a:r>
            <a:endParaRPr lang="de-DE" sz="3600" b="1" u="sng" dirty="0">
              <a:solidFill>
                <a:srgbClr val="000066"/>
              </a:solidFill>
              <a:latin typeface="Calibri" pitchFamily="34" charset="0"/>
            </a:endParaRPr>
          </a:p>
        </p:txBody>
      </p:sp>
      <p:sp>
        <p:nvSpPr>
          <p:cNvPr id="18" name="Rectangle 10"/>
          <p:cNvSpPr>
            <a:spLocks noChangeArrowheads="1"/>
          </p:cNvSpPr>
          <p:nvPr/>
        </p:nvSpPr>
        <p:spPr bwMode="auto">
          <a:xfrm>
            <a:off x="250825" y="3716338"/>
            <a:ext cx="8713788"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dirty="0">
                <a:solidFill>
                  <a:srgbClr val="0000FF"/>
                </a:solidFill>
              </a:rPr>
              <a:t>‘Innovation is not just an economic mechanism or a technical process. It is above all a social</a:t>
            </a:r>
            <a:r>
              <a:rPr lang="de-AT" sz="1800" dirty="0">
                <a:solidFill>
                  <a:srgbClr val="0000FF"/>
                </a:solidFill>
              </a:rPr>
              <a:t> </a:t>
            </a:r>
            <a:r>
              <a:rPr lang="en-GB" sz="1800" dirty="0">
                <a:solidFill>
                  <a:srgbClr val="0000FF"/>
                </a:solidFill>
              </a:rPr>
              <a:t>phenomenon.</a:t>
            </a:r>
          </a:p>
          <a:p>
            <a:pPr algn="ctr"/>
            <a:r>
              <a:rPr lang="en-GB" sz="1800" dirty="0">
                <a:solidFill>
                  <a:srgbClr val="0000FF"/>
                </a:solidFill>
              </a:rPr>
              <a:t>Through it, individuals and societies express their creativity, needs and desires. </a:t>
            </a:r>
          </a:p>
          <a:p>
            <a:pPr algn="ctr"/>
            <a:r>
              <a:rPr lang="en-GB" sz="1800" dirty="0">
                <a:solidFill>
                  <a:srgbClr val="0000FF"/>
                </a:solidFill>
              </a:rPr>
              <a:t>By its purpose, its effects or its methods, innovation is thus intimately involved in the social conditions in which it is produced.’</a:t>
            </a:r>
          </a:p>
          <a:p>
            <a:pPr algn="ctr"/>
            <a:endParaRPr lang="en-GB" sz="1800" dirty="0">
              <a:solidFill>
                <a:srgbClr val="0000FF"/>
              </a:solidFill>
            </a:endParaRPr>
          </a:p>
          <a:p>
            <a:pPr algn="ctr"/>
            <a:r>
              <a:rPr lang="en-GB" sz="1600" dirty="0">
                <a:solidFill>
                  <a:srgbClr val="0000FF"/>
                </a:solidFill>
              </a:rPr>
              <a:t>European Commission, 1995: Green Paper on Innovation</a:t>
            </a:r>
          </a:p>
          <a:p>
            <a:pPr algn="ctr"/>
            <a:r>
              <a:rPr lang="de-AT" u="sng" dirty="0">
                <a:solidFill>
                  <a:schemeClr val="accent2"/>
                </a:solidFill>
              </a:rPr>
              <a:t>http://europa.eu/documents/comm/green_papers/pdf/com95_688_en.pdf</a:t>
            </a:r>
          </a:p>
        </p:txBody>
      </p:sp>
      <p:sp>
        <p:nvSpPr>
          <p:cNvPr id="8" name="Rechteck 7"/>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7"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13"/>
          <p:cNvSpPr txBox="1">
            <a:spLocks noChangeArrowheads="1"/>
          </p:cNvSpPr>
          <p:nvPr/>
        </p:nvSpPr>
        <p:spPr bwMode="auto">
          <a:xfrm>
            <a:off x="457200" y="2276475"/>
            <a:ext cx="8229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800" b="1">
                <a:solidFill>
                  <a:srgbClr val="0000CC"/>
                </a:solidFill>
                <a:latin typeface="Calibri" pitchFamily="34" charset="0"/>
              </a:rPr>
              <a:t>»</a:t>
            </a:r>
            <a:r>
              <a:rPr lang="en-GB" altLang="de-DE" sz="2800" b="1" i="1">
                <a:solidFill>
                  <a:srgbClr val="0000FF"/>
                </a:solidFill>
                <a:latin typeface="Calibri" pitchFamily="34" charset="0"/>
              </a:rPr>
              <a:t>Social innovations are new practices </a:t>
            </a:r>
          </a:p>
          <a:p>
            <a:pPr algn="ctr"/>
            <a:r>
              <a:rPr lang="en-GB" altLang="de-DE" sz="2800" b="1" i="1">
                <a:solidFill>
                  <a:srgbClr val="0000FF"/>
                </a:solidFill>
                <a:latin typeface="Calibri" pitchFamily="34" charset="0"/>
              </a:rPr>
              <a:t>for resolving societal challenges, </a:t>
            </a:r>
          </a:p>
          <a:p>
            <a:pPr algn="ctr"/>
            <a:r>
              <a:rPr lang="en-GB" altLang="de-DE" sz="2800" b="1" i="1">
                <a:solidFill>
                  <a:srgbClr val="0000FF"/>
                </a:solidFill>
                <a:latin typeface="Calibri" pitchFamily="34" charset="0"/>
              </a:rPr>
              <a:t>which are adopted and utilized by the individuals, social groups and organizations concerned</a:t>
            </a:r>
            <a:r>
              <a:rPr lang="en-GB" altLang="de-DE" sz="2800" b="1">
                <a:solidFill>
                  <a:srgbClr val="0000FF"/>
                </a:solidFill>
                <a:latin typeface="Calibri" pitchFamily="34" charset="0"/>
              </a:rPr>
              <a:t>.</a:t>
            </a:r>
            <a:r>
              <a:rPr lang="de-DE" altLang="de-DE" sz="2800" b="1">
                <a:solidFill>
                  <a:srgbClr val="0000CC"/>
                </a:solidFill>
                <a:latin typeface="Calibri" pitchFamily="34" charset="0"/>
              </a:rPr>
              <a:t>«</a:t>
            </a:r>
            <a:endParaRPr lang="de-AT" altLang="de-DE" sz="2800" b="1"/>
          </a:p>
          <a:p>
            <a:pPr algn="ctr"/>
            <a:endParaRPr lang="de-DE" altLang="de-DE" sz="2800" i="1">
              <a:solidFill>
                <a:srgbClr val="0000FF"/>
              </a:solidFill>
              <a:latin typeface="Calibri" pitchFamily="34" charset="0"/>
            </a:endParaRPr>
          </a:p>
        </p:txBody>
      </p:sp>
      <p:sp>
        <p:nvSpPr>
          <p:cNvPr id="21509" name="Rectangle 14"/>
          <p:cNvSpPr>
            <a:spLocks noGrp="1" noChangeArrowheads="1"/>
          </p:cNvSpPr>
          <p:nvPr>
            <p:ph type="title"/>
          </p:nvPr>
        </p:nvSpPr>
        <p:spPr>
          <a:xfrm>
            <a:off x="395288" y="557213"/>
            <a:ext cx="8351837" cy="1143000"/>
          </a:xfrm>
          <a:noFill/>
        </p:spPr>
        <p:txBody>
          <a:bodyPr/>
          <a:lstStyle/>
          <a:p>
            <a:r>
              <a:rPr lang="de-DE" altLang="de-DE" sz="3200" u="sng" smtClean="0">
                <a:solidFill>
                  <a:srgbClr val="000066"/>
                </a:solidFill>
                <a:latin typeface="Calibri" pitchFamily="34" charset="0"/>
              </a:rPr>
              <a:t>An </a:t>
            </a:r>
            <a:r>
              <a:rPr lang="de-DE" altLang="de-DE" sz="3200" i="1" u="sng" smtClean="0">
                <a:solidFill>
                  <a:srgbClr val="000066"/>
                </a:solidFill>
                <a:latin typeface="Calibri" pitchFamily="34" charset="0"/>
              </a:rPr>
              <a:t>analytical </a:t>
            </a:r>
            <a:r>
              <a:rPr lang="de-DE" altLang="de-DE" sz="3200" u="sng" smtClean="0">
                <a:solidFill>
                  <a:srgbClr val="000066"/>
                </a:solidFill>
                <a:latin typeface="Calibri" pitchFamily="34" charset="0"/>
              </a:rPr>
              <a:t>definition of „Social Innovation“</a:t>
            </a:r>
            <a:r>
              <a:rPr lang="de-DE" altLang="de-DE" sz="3200" smtClean="0">
                <a:latin typeface="Calibri" pitchFamily="34" charset="0"/>
              </a:rPr>
              <a:t> </a:t>
            </a:r>
            <a:r>
              <a:rPr lang="de-DE" altLang="de-DE" sz="2400" smtClean="0">
                <a:latin typeface="Calibri" pitchFamily="34" charset="0"/>
              </a:rPr>
              <a:t>*)</a:t>
            </a:r>
            <a:endParaRPr lang="de-AT" altLang="de-DE" sz="2400" smtClean="0">
              <a:latin typeface="Calibri" pitchFamily="34" charset="0"/>
            </a:endParaRPr>
          </a:p>
        </p:txBody>
      </p:sp>
      <p:sp>
        <p:nvSpPr>
          <p:cNvPr id="8" name="Rectangle 15"/>
          <p:cNvSpPr>
            <a:spLocks noChangeArrowheads="1"/>
          </p:cNvSpPr>
          <p:nvPr/>
        </p:nvSpPr>
        <p:spPr bwMode="auto">
          <a:xfrm>
            <a:off x="898525" y="5259388"/>
            <a:ext cx="3816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600" b="1">
                <a:solidFill>
                  <a:srgbClr val="333399"/>
                </a:solidFill>
                <a:latin typeface="Calibri" pitchFamily="34" charset="0"/>
              </a:rPr>
              <a:t>*)</a:t>
            </a:r>
            <a:r>
              <a:rPr lang="de-DE" altLang="de-DE" b="1">
                <a:solidFill>
                  <a:srgbClr val="333399"/>
                </a:solidFill>
                <a:latin typeface="Calibri" pitchFamily="34" charset="0"/>
              </a:rPr>
              <a:t> </a:t>
            </a:r>
            <a:r>
              <a:rPr lang="de-DE" altLang="de-DE" sz="1400" b="1">
                <a:solidFill>
                  <a:srgbClr val="333399"/>
                </a:solidFill>
                <a:latin typeface="Calibri" pitchFamily="34" charset="0"/>
              </a:rPr>
              <a:t>Zentrum für Soziale Innovation, 2012:</a:t>
            </a:r>
          </a:p>
          <a:p>
            <a:r>
              <a:rPr lang="de-DE" altLang="de-DE" sz="1400" b="1">
                <a:solidFill>
                  <a:srgbClr val="333399"/>
                </a:solidFill>
                <a:latin typeface="Calibri" pitchFamily="34" charset="0"/>
              </a:rPr>
              <a:t>„All innovations are socially relevant“ </a:t>
            </a:r>
          </a:p>
          <a:p>
            <a:r>
              <a:rPr lang="de-DE" altLang="de-DE" sz="1400" b="1">
                <a:solidFill>
                  <a:srgbClr val="333399"/>
                </a:solidFill>
                <a:latin typeface="Calibri" pitchFamily="34" charset="0"/>
              </a:rPr>
              <a:t>ZSI-Discussion Paper 13, p. 2: </a:t>
            </a:r>
            <a:r>
              <a:rPr lang="de-DE" altLang="de-DE" sz="1400" b="1" u="sng">
                <a:solidFill>
                  <a:srgbClr val="333399"/>
                </a:solidFill>
                <a:latin typeface="Calibri" pitchFamily="34" charset="0"/>
              </a:rPr>
              <a:t>www.zsi.at/dp</a:t>
            </a:r>
            <a:endParaRPr lang="de-AT" altLang="de-DE" b="1" u="sng">
              <a:solidFill>
                <a:srgbClr val="000099"/>
              </a:solidFill>
              <a:latin typeface="Calibri" pitchFamily="34" charset="0"/>
            </a:endParaRPr>
          </a:p>
        </p:txBody>
      </p:sp>
      <p:pic>
        <p:nvPicPr>
          <p:cNvPr id="9" name="Picture 16" descr="pfeil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5341938"/>
            <a:ext cx="6477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11"/>
          <p:cNvSpPr>
            <a:spLocks noChangeArrowheads="1"/>
          </p:cNvSpPr>
          <p:nvPr/>
        </p:nvSpPr>
        <p:spPr bwMode="auto">
          <a:xfrm>
            <a:off x="3924300" y="4197350"/>
            <a:ext cx="5168900" cy="18240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1800" b="1" dirty="0" err="1">
                <a:solidFill>
                  <a:srgbClr val="0000CC"/>
                </a:solidFill>
                <a:latin typeface="Calibri" pitchFamily="34" charset="0"/>
              </a:rPr>
              <a:t>With</a:t>
            </a:r>
            <a:r>
              <a:rPr lang="de-DE" altLang="de-DE" sz="1800" b="1" dirty="0">
                <a:solidFill>
                  <a:srgbClr val="0000CC"/>
                </a:solidFill>
                <a:latin typeface="Calibri" pitchFamily="34" charset="0"/>
              </a:rPr>
              <a:t> </a:t>
            </a:r>
            <a:r>
              <a:rPr lang="de-DE" altLang="de-DE" sz="1800" b="1" dirty="0" err="1">
                <a:solidFill>
                  <a:srgbClr val="0000CC"/>
                </a:solidFill>
                <a:latin typeface="Calibri" pitchFamily="34" charset="0"/>
              </a:rPr>
              <a:t>reference</a:t>
            </a:r>
            <a:r>
              <a:rPr lang="de-DE" altLang="de-DE" sz="1800" b="1" dirty="0">
                <a:solidFill>
                  <a:srgbClr val="0000CC"/>
                </a:solidFill>
                <a:latin typeface="Calibri" pitchFamily="34" charset="0"/>
              </a:rPr>
              <a:t> </a:t>
            </a:r>
            <a:r>
              <a:rPr lang="de-DE" altLang="de-DE" sz="1800" b="1" dirty="0" err="1">
                <a:solidFill>
                  <a:srgbClr val="0000CC"/>
                </a:solidFill>
                <a:latin typeface="Calibri" pitchFamily="34" charset="0"/>
              </a:rPr>
              <a:t>to</a:t>
            </a:r>
            <a:r>
              <a:rPr lang="de-DE" altLang="de-DE" sz="1800" b="1" dirty="0">
                <a:solidFill>
                  <a:srgbClr val="0000CC"/>
                </a:solidFill>
                <a:latin typeface="Calibri" pitchFamily="34" charset="0"/>
              </a:rPr>
              <a:t> Schumpeter </a:t>
            </a:r>
          </a:p>
          <a:p>
            <a:pPr algn="ctr"/>
            <a:r>
              <a:rPr lang="de-DE" altLang="de-DE" sz="1500" b="1" dirty="0">
                <a:solidFill>
                  <a:srgbClr val="0000CC"/>
                </a:solidFill>
                <a:latin typeface="Calibri" pitchFamily="34" charset="0"/>
              </a:rPr>
              <a:t>(‚</a:t>
            </a:r>
            <a:r>
              <a:rPr lang="de-DE" altLang="de-DE" sz="1500" b="1" dirty="0" err="1">
                <a:solidFill>
                  <a:srgbClr val="0000CC"/>
                </a:solidFill>
                <a:latin typeface="Calibri" pitchFamily="34" charset="0"/>
              </a:rPr>
              <a:t>Innovations</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are</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new</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combinations</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of</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production</a:t>
            </a:r>
            <a:r>
              <a:rPr lang="de-DE" altLang="de-DE" sz="1500" b="1" dirty="0">
                <a:solidFill>
                  <a:srgbClr val="0000CC"/>
                </a:solidFill>
                <a:latin typeface="Calibri" pitchFamily="34" charset="0"/>
              </a:rPr>
              <a:t> </a:t>
            </a:r>
            <a:r>
              <a:rPr lang="de-DE" altLang="de-DE" sz="1500" b="1" dirty="0" err="1">
                <a:solidFill>
                  <a:srgbClr val="0000CC"/>
                </a:solidFill>
                <a:latin typeface="Calibri" pitchFamily="34" charset="0"/>
              </a:rPr>
              <a:t>factors</a:t>
            </a:r>
            <a:r>
              <a:rPr lang="de-DE" altLang="de-DE" sz="1500" b="1" dirty="0">
                <a:solidFill>
                  <a:srgbClr val="0000CC"/>
                </a:solidFill>
                <a:latin typeface="Calibri" pitchFamily="34" charset="0"/>
              </a:rPr>
              <a:t>‘)</a:t>
            </a:r>
          </a:p>
          <a:p>
            <a:pPr algn="ct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Social</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innovations</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are</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new</a:t>
            </a:r>
            <a:r>
              <a:rPr lang="de-DE" altLang="de-DE" sz="2200" b="1" dirty="0">
                <a:solidFill>
                  <a:srgbClr val="0000CC"/>
                </a:solidFill>
                <a:latin typeface="Calibri" pitchFamily="34" charset="0"/>
              </a:rPr>
              <a:t> </a:t>
            </a:r>
          </a:p>
          <a:p>
            <a:pPr algn="ctr"/>
            <a:r>
              <a:rPr lang="de-DE" altLang="de-DE" sz="2200" b="1" dirty="0" err="1">
                <a:solidFill>
                  <a:srgbClr val="0000CC"/>
                </a:solidFill>
                <a:latin typeface="Calibri" pitchFamily="34" charset="0"/>
              </a:rPr>
              <a:t>combinations</a:t>
            </a:r>
            <a:r>
              <a:rPr lang="de-DE" altLang="de-DE" sz="2200" b="1" dirty="0">
                <a:solidFill>
                  <a:srgbClr val="0000CC"/>
                </a:solidFill>
                <a:latin typeface="Calibri" pitchFamily="34" charset="0"/>
              </a:rPr>
              <a:t> </a:t>
            </a:r>
            <a:r>
              <a:rPr lang="de-DE" altLang="de-DE" sz="2200" b="1" dirty="0" err="1">
                <a:solidFill>
                  <a:srgbClr val="0000CC"/>
                </a:solidFill>
                <a:latin typeface="Calibri" pitchFamily="34" charset="0"/>
              </a:rPr>
              <a:t>of</a:t>
            </a:r>
            <a:r>
              <a:rPr lang="de-DE" altLang="de-DE" sz="2200" b="1" dirty="0">
                <a:solidFill>
                  <a:srgbClr val="0000CC"/>
                </a:solidFill>
                <a:latin typeface="Calibri" pitchFamily="34" charset="0"/>
              </a:rPr>
              <a:t> </a:t>
            </a:r>
            <a:r>
              <a:rPr lang="de-DE" altLang="de-DE" sz="2200" b="1" dirty="0" err="1" smtClean="0">
                <a:solidFill>
                  <a:srgbClr val="0000CC"/>
                </a:solidFill>
                <a:latin typeface="Calibri" pitchFamily="34" charset="0"/>
              </a:rPr>
              <a:t>practices</a:t>
            </a:r>
            <a:r>
              <a:rPr lang="de-DE" altLang="de-DE" sz="2200" b="1" dirty="0" smtClean="0">
                <a:solidFill>
                  <a:srgbClr val="0000CC"/>
                </a:solidFill>
                <a:latin typeface="Calibri" pitchFamily="34" charset="0"/>
              </a:rPr>
              <a:t>«</a:t>
            </a:r>
            <a:endParaRPr lang="de-AT" altLang="de-DE" sz="2200" b="1" dirty="0"/>
          </a:p>
        </p:txBody>
      </p:sp>
      <p:sp>
        <p:nvSpPr>
          <p:cNvPr id="11" name="Rectangle 13"/>
          <p:cNvSpPr>
            <a:spLocks noChangeArrowheads="1"/>
          </p:cNvSpPr>
          <p:nvPr/>
        </p:nvSpPr>
        <p:spPr bwMode="auto">
          <a:xfrm>
            <a:off x="825500" y="12700"/>
            <a:ext cx="7543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de-DE" sz="3600" b="1" u="sng" cap="all" dirty="0">
                <a:solidFill>
                  <a:srgbClr val="FFFF00"/>
                </a:solidFill>
                <a:latin typeface="Calibri" pitchFamily="34" charset="0"/>
                <a:cs typeface="Calibri" pitchFamily="34" charset="0"/>
              </a:rPr>
              <a:t>The CONCEPT OF SOCIAL INNOVATION</a:t>
            </a:r>
            <a:r>
              <a:rPr lang="de-DE" b="1" dirty="0">
                <a:solidFill>
                  <a:srgbClr val="333399"/>
                </a:solidFill>
              </a:rPr>
              <a:t/>
            </a:r>
            <a:br>
              <a:rPr lang="de-DE" b="1" dirty="0">
                <a:solidFill>
                  <a:srgbClr val="333399"/>
                </a:solidFill>
              </a:rPr>
            </a:br>
            <a:endParaRPr lang="de-AT" b="1" dirty="0">
              <a:solidFill>
                <a:srgbClr val="333399"/>
              </a:solidFill>
            </a:endParaRPr>
          </a:p>
        </p:txBody>
      </p:sp>
      <p:sp>
        <p:nvSpPr>
          <p:cNvPr id="13" name="Rectangle 12"/>
          <p:cNvSpPr>
            <a:spLocks noChangeArrowheads="1"/>
          </p:cNvSpPr>
          <p:nvPr/>
        </p:nvSpPr>
        <p:spPr bwMode="auto">
          <a:xfrm>
            <a:off x="457200" y="1466850"/>
            <a:ext cx="8229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800" b="1">
                <a:solidFill>
                  <a:srgbClr val="0000FF"/>
                </a:solidFill>
                <a:latin typeface="Calibri" pitchFamily="34" charset="0"/>
              </a:rPr>
              <a:t>Distinction between idea and implementation:</a:t>
            </a:r>
            <a:r>
              <a:rPr lang="de-DE" altLang="de-DE" sz="1800">
                <a:solidFill>
                  <a:srgbClr val="0000FF"/>
                </a:solidFill>
                <a:latin typeface="Calibri" pitchFamily="34" charset="0"/>
              </a:rPr>
              <a:t> </a:t>
            </a:r>
            <a:r>
              <a:rPr lang="de-DE" altLang="de-DE" sz="1800" b="1">
                <a:solidFill>
                  <a:srgbClr val="0000FF"/>
                </a:solidFill>
                <a:latin typeface="Calibri" pitchFamily="34" charset="0"/>
              </a:rPr>
              <a:t>an idea becomes an innovation</a:t>
            </a:r>
          </a:p>
          <a:p>
            <a:pPr algn="ctr"/>
            <a:r>
              <a:rPr lang="de-DE" altLang="de-DE" sz="1800" b="1">
                <a:solidFill>
                  <a:srgbClr val="0000FF"/>
                </a:solidFill>
                <a:latin typeface="Calibri" pitchFamily="34" charset="0"/>
              </a:rPr>
              <a:t> </a:t>
            </a:r>
            <a:r>
              <a:rPr lang="de-DE" altLang="de-DE" sz="1800" b="1" i="1">
                <a:solidFill>
                  <a:srgbClr val="0000FF"/>
                </a:solidFill>
                <a:latin typeface="Calibri" pitchFamily="34" charset="0"/>
              </a:rPr>
              <a:t>in the process of its factual realization</a:t>
            </a:r>
            <a:r>
              <a:rPr lang="de-DE" altLang="de-DE" sz="1800" b="1">
                <a:solidFill>
                  <a:srgbClr val="0000FF"/>
                </a:solidFill>
                <a:latin typeface="Calibri" pitchFamily="34" charset="0"/>
              </a:rPr>
              <a:t> – it changes</a:t>
            </a:r>
            <a:r>
              <a:rPr lang="de-DE" altLang="de-DE" sz="2400" b="1">
                <a:solidFill>
                  <a:srgbClr val="0000FF"/>
                </a:solidFill>
                <a:latin typeface="Calibri" pitchFamily="34" charset="0"/>
              </a:rPr>
              <a:t> social action </a:t>
            </a:r>
            <a:r>
              <a:rPr lang="de-DE" altLang="de-DE" sz="1800" b="1">
                <a:solidFill>
                  <a:srgbClr val="0000FF"/>
                </a:solidFill>
                <a:latin typeface="Calibri" pitchFamily="34" charset="0"/>
              </a:rPr>
              <a:t>&amp; </a:t>
            </a:r>
            <a:r>
              <a:rPr lang="de-DE" altLang="de-DE" sz="2400" b="1">
                <a:solidFill>
                  <a:srgbClr val="0000FF"/>
                </a:solidFill>
                <a:latin typeface="Calibri" pitchFamily="34" charset="0"/>
              </a:rPr>
              <a:t>practices</a:t>
            </a:r>
            <a:endParaRPr lang="de-AT" altLang="de-DE" sz="2400" b="1" i="1">
              <a:solidFill>
                <a:srgbClr val="0000FF"/>
              </a:solidFill>
              <a:latin typeface="Calibri" pitchFamily="34" charset="0"/>
            </a:endParaRPr>
          </a:p>
        </p:txBody>
      </p:sp>
      <p:sp>
        <p:nvSpPr>
          <p:cNvPr id="12" name="Rechteck 11"/>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par>
                          <p:cTn id="38" fill="hold" nodeType="afterGroup">
                            <p:stCondLst>
                              <p:cond delay="1000"/>
                            </p:stCondLst>
                            <p:childTnLst>
                              <p:par>
                                <p:cTn id="39" presetID="23" presetClass="entr" presetSubtype="3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ppt_w"/>
                                          </p:val>
                                        </p:tav>
                                        <p:tav tm="100000">
                                          <p:val>
                                            <p:strVal val="#ppt_w"/>
                                          </p:val>
                                        </p:tav>
                                      </p:tavLst>
                                    </p:anim>
                                    <p:anim calcmode="lin" valueType="num">
                                      <p:cBhvr>
                                        <p:cTn id="42"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4)">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30872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5"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1063" name="Rectangle 7"/>
          <p:cNvSpPr>
            <a:spLocks noChangeArrowheads="1"/>
          </p:cNvSpPr>
          <p:nvPr/>
        </p:nvSpPr>
        <p:spPr bwMode="auto">
          <a:xfrm>
            <a:off x="-252413" y="1052513"/>
            <a:ext cx="928846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spcAft>
                <a:spcPct val="30000"/>
              </a:spcAft>
            </a:pPr>
            <a:r>
              <a:rPr lang="de-DE" altLang="de-DE" sz="3200" b="1">
                <a:solidFill>
                  <a:srgbClr val="0000FF"/>
                </a:solidFill>
                <a:latin typeface="Calibri" pitchFamily="34" charset="0"/>
              </a:rPr>
              <a:t>      </a:t>
            </a:r>
            <a:r>
              <a:rPr lang="de-DE" altLang="de-DE" sz="3000" b="1" u="sng">
                <a:solidFill>
                  <a:srgbClr val="0000FF"/>
                </a:solidFill>
                <a:latin typeface="Calibri" pitchFamily="34" charset="0"/>
              </a:rPr>
              <a:t>The „4-</a:t>
            </a:r>
            <a:r>
              <a:rPr lang="de-DE" altLang="de-DE" sz="3000" b="1" i="1" u="sng">
                <a:solidFill>
                  <a:srgbClr val="0000FF"/>
                </a:solidFill>
                <a:latin typeface="Calibri" pitchFamily="34" charset="0"/>
              </a:rPr>
              <a:t>i</a:t>
            </a:r>
            <a:r>
              <a:rPr lang="de-DE" altLang="de-DE" sz="3000" b="1" u="sng">
                <a:solidFill>
                  <a:srgbClr val="0000FF"/>
                </a:solidFill>
                <a:latin typeface="Calibri" pitchFamily="34" charset="0"/>
              </a:rPr>
              <a:t> process“ of social innovation development:</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dea                       &gt;&gt;  What is the issue, what could be the solution?</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ntervention        &gt;&gt;  Conceptualisation, define approaches, methods</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mplementation &gt;&gt;  Using resources, breaking deadlocks, cooperation</a:t>
            </a:r>
          </a:p>
          <a:p>
            <a:pPr marL="800100" lvl="1" indent="-342900">
              <a:lnSpc>
                <a:spcPct val="90000"/>
              </a:lnSpc>
              <a:spcBef>
                <a:spcPct val="45000"/>
              </a:spcBef>
              <a:spcAft>
                <a:spcPct val="30000"/>
              </a:spcAft>
              <a:buFont typeface="Courier New" pitchFamily="49" charset="0"/>
              <a:buChar char="o"/>
            </a:pPr>
            <a:r>
              <a:rPr lang="de-DE" altLang="de-DE" sz="2200" b="1" i="1">
                <a:solidFill>
                  <a:srgbClr val="0000FF"/>
                </a:solidFill>
                <a:latin typeface="Calibri" pitchFamily="34" charset="0"/>
              </a:rPr>
              <a:t>I</a:t>
            </a:r>
            <a:r>
              <a:rPr lang="de-DE" altLang="de-DE" sz="2200" b="1">
                <a:solidFill>
                  <a:srgbClr val="0000FF"/>
                </a:solidFill>
                <a:latin typeface="Calibri" pitchFamily="34" charset="0"/>
              </a:rPr>
              <a:t>mpact 	              &gt;&gt;  Measures of quality, range and scales, life cycle!</a:t>
            </a:r>
            <a:endParaRPr lang="de-AT" altLang="de-DE" sz="2200" b="1">
              <a:solidFill>
                <a:srgbClr val="0000FF"/>
              </a:solidFill>
              <a:latin typeface="Calibri" pitchFamily="34" charset="0"/>
            </a:endParaRPr>
          </a:p>
        </p:txBody>
      </p:sp>
      <p:sp>
        <p:nvSpPr>
          <p:cNvPr id="301064" name="AutoShape 8"/>
          <p:cNvSpPr>
            <a:spLocks noChangeArrowheads="1"/>
          </p:cNvSpPr>
          <p:nvPr/>
        </p:nvSpPr>
        <p:spPr bwMode="auto">
          <a:xfrm>
            <a:off x="431800" y="4076700"/>
            <a:ext cx="1873250" cy="720725"/>
          </a:xfrm>
          <a:prstGeom prst="homePlate">
            <a:avLst>
              <a:gd name="adj" fmla="val 64978"/>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Ideation</a:t>
            </a:r>
          </a:p>
        </p:txBody>
      </p:sp>
      <p:sp>
        <p:nvSpPr>
          <p:cNvPr id="301065" name="AutoShape 9"/>
          <p:cNvSpPr>
            <a:spLocks noChangeArrowheads="1"/>
          </p:cNvSpPr>
          <p:nvPr/>
        </p:nvSpPr>
        <p:spPr bwMode="auto">
          <a:xfrm>
            <a:off x="2159000" y="4076700"/>
            <a:ext cx="2303463" cy="720725"/>
          </a:xfrm>
          <a:prstGeom prst="chevron">
            <a:avLst>
              <a:gd name="adj" fmla="val 79901"/>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     Intervention</a:t>
            </a:r>
          </a:p>
        </p:txBody>
      </p:sp>
      <p:sp>
        <p:nvSpPr>
          <p:cNvPr id="301066" name="AutoShape 10"/>
          <p:cNvSpPr>
            <a:spLocks noChangeArrowheads="1"/>
          </p:cNvSpPr>
          <p:nvPr/>
        </p:nvSpPr>
        <p:spPr bwMode="auto">
          <a:xfrm>
            <a:off x="4319588" y="4076700"/>
            <a:ext cx="2303462" cy="720725"/>
          </a:xfrm>
          <a:prstGeom prst="chevron">
            <a:avLst>
              <a:gd name="adj" fmla="val 79901"/>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      Implementation</a:t>
            </a:r>
          </a:p>
        </p:txBody>
      </p:sp>
      <p:sp>
        <p:nvSpPr>
          <p:cNvPr id="301067" name="AutoShape 11"/>
          <p:cNvSpPr>
            <a:spLocks noChangeArrowheads="1"/>
          </p:cNvSpPr>
          <p:nvPr/>
        </p:nvSpPr>
        <p:spPr bwMode="auto">
          <a:xfrm>
            <a:off x="6480175" y="4076700"/>
            <a:ext cx="2303463" cy="720725"/>
          </a:xfrm>
          <a:prstGeom prst="chevron">
            <a:avLst>
              <a:gd name="adj" fmla="val 79901"/>
            </a:avLst>
          </a:prstGeom>
          <a:solidFill>
            <a:srgbClr val="FFFFCC"/>
          </a:solidFill>
          <a:ln w="28575">
            <a:solidFill>
              <a:srgbClr val="0066FF"/>
            </a:solidFill>
            <a:miter lim="800000"/>
            <a:headEnd/>
            <a:tailEnd/>
          </a:ln>
        </p:spPr>
        <p:txBody>
          <a:bodyPr wrap="none" anchor="ctr"/>
          <a:lstStyle/>
          <a:p>
            <a:pPr algn="ctr"/>
            <a:r>
              <a:rPr lang="de-AT" altLang="de-DE" sz="1800" b="1">
                <a:solidFill>
                  <a:srgbClr val="0000FF"/>
                </a:solidFill>
                <a:latin typeface="Calibri" pitchFamily="34" charset="0"/>
              </a:rPr>
              <a:t>Impact</a:t>
            </a:r>
          </a:p>
        </p:txBody>
      </p:sp>
      <p:sp>
        <p:nvSpPr>
          <p:cNvPr id="23561" name="Rectangle 6"/>
          <p:cNvSpPr>
            <a:spLocks noChangeArrowheads="1"/>
          </p:cNvSpPr>
          <p:nvPr/>
        </p:nvSpPr>
        <p:spPr bwMode="auto">
          <a:xfrm>
            <a:off x="250825" y="-26988"/>
            <a:ext cx="8569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3600" b="1" u="sng" dirty="0">
                <a:solidFill>
                  <a:srgbClr val="FFFF00"/>
                </a:solidFill>
                <a:latin typeface="Calibri" pitchFamily="34" charset="0"/>
              </a:rPr>
              <a:t>HOW TO CREATE SOCIAL INNOVATION ?</a:t>
            </a:r>
            <a:endParaRPr lang="de-AT" altLang="de-DE" sz="3600" b="1" u="sng" dirty="0">
              <a:solidFill>
                <a:srgbClr val="FFFF00"/>
              </a:solidFill>
              <a:latin typeface="Calibri" pitchFamily="34" charset="0"/>
            </a:endParaRPr>
          </a:p>
        </p:txBody>
      </p:sp>
      <p:sp>
        <p:nvSpPr>
          <p:cNvPr id="3" name="Abgerundetes Rechteck 2"/>
          <p:cNvSpPr>
            <a:spLocks noChangeArrowheads="1"/>
          </p:cNvSpPr>
          <p:nvPr/>
        </p:nvSpPr>
        <p:spPr bwMode="auto">
          <a:xfrm>
            <a:off x="358775" y="5013325"/>
            <a:ext cx="8424863" cy="1138238"/>
          </a:xfrm>
          <a:prstGeom prst="roundRect">
            <a:avLst>
              <a:gd name="adj" fmla="val 16667"/>
            </a:avLst>
          </a:prstGeom>
          <a:noFill/>
          <a:ln w="19050"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ltLang="de-DE"/>
          </a:p>
        </p:txBody>
      </p:sp>
      <p:sp>
        <p:nvSpPr>
          <p:cNvPr id="4" name="Textfeld 3"/>
          <p:cNvSpPr txBox="1">
            <a:spLocks noChangeArrowheads="1"/>
          </p:cNvSpPr>
          <p:nvPr/>
        </p:nvSpPr>
        <p:spPr bwMode="auto">
          <a:xfrm>
            <a:off x="358775" y="5013325"/>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sz="1800" b="1" i="1">
                <a:solidFill>
                  <a:srgbClr val="333399"/>
                </a:solidFill>
                <a:latin typeface="Calibri" pitchFamily="34" charset="0"/>
                <a:cs typeface="Calibri" pitchFamily="34" charset="0"/>
              </a:rPr>
              <a:t>Only if there is notable impact</a:t>
            </a:r>
            <a:r>
              <a:rPr lang="de-DE" sz="1800" b="1">
                <a:solidFill>
                  <a:srgbClr val="333399"/>
                </a:solidFill>
                <a:latin typeface="Calibri" pitchFamily="34" charset="0"/>
                <a:cs typeface="Calibri" pitchFamily="34" charset="0"/>
              </a:rPr>
              <a:t>, according to the objective(s), besides, or even without an initial certain intention, </a:t>
            </a:r>
            <a:r>
              <a:rPr lang="de-DE" sz="1800" b="1" i="1">
                <a:solidFill>
                  <a:srgbClr val="333399"/>
                </a:solidFill>
                <a:latin typeface="Calibri" pitchFamily="34" charset="0"/>
                <a:cs typeface="Calibri" pitchFamily="34" charset="0"/>
              </a:rPr>
              <a:t>an idea becomes an innovation. </a:t>
            </a:r>
          </a:p>
          <a:p>
            <a:pPr algn="ctr"/>
            <a:r>
              <a:rPr lang="de-DE" sz="1800" b="1">
                <a:solidFill>
                  <a:srgbClr val="333399"/>
                </a:solidFill>
                <a:latin typeface="Calibri" pitchFamily="34" charset="0"/>
                <a:cs typeface="Calibri" pitchFamily="34" charset="0"/>
              </a:rPr>
              <a:t>Success criteria: Novelty or superiority of the solution; benefit to the target group(s); sustainability; replicabilty and scaling (not feasible in any case).</a:t>
            </a:r>
          </a:p>
        </p:txBody>
      </p:sp>
      <p:sp>
        <p:nvSpPr>
          <p:cNvPr id="12" name="Rechteck 11"/>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1063">
                                            <p:txEl>
                                              <p:pRg st="0" end="0"/>
                                            </p:txEl>
                                          </p:spTgt>
                                        </p:tgtEl>
                                        <p:attrNameLst>
                                          <p:attrName>style.visibility</p:attrName>
                                        </p:attrNameLst>
                                      </p:cBhvr>
                                      <p:to>
                                        <p:strVal val="visible"/>
                                      </p:to>
                                    </p:set>
                                    <p:animEffect transition="in" filter="blinds(horizontal)">
                                      <p:cBhvr>
                                        <p:cTn id="7" dur="500"/>
                                        <p:tgtEl>
                                          <p:spTgt spid="3010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1063">
                                            <p:txEl>
                                              <p:pRg st="1" end="1"/>
                                            </p:txEl>
                                          </p:spTgt>
                                        </p:tgtEl>
                                        <p:attrNameLst>
                                          <p:attrName>style.visibility</p:attrName>
                                        </p:attrNameLst>
                                      </p:cBhvr>
                                      <p:to>
                                        <p:strVal val="visible"/>
                                      </p:to>
                                    </p:set>
                                    <p:animEffect transition="in" filter="blinds(horizontal)">
                                      <p:cBhvr>
                                        <p:cTn id="12" dur="500"/>
                                        <p:tgtEl>
                                          <p:spTgt spid="301063">
                                            <p:txEl>
                                              <p:pRg st="1" end="1"/>
                                            </p:txEl>
                                          </p:spTgt>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301064"/>
                                        </p:tgtEl>
                                        <p:attrNameLst>
                                          <p:attrName>style.visibility</p:attrName>
                                        </p:attrNameLst>
                                      </p:cBhvr>
                                      <p:to>
                                        <p:strVal val="visible"/>
                                      </p:to>
                                    </p:set>
                                    <p:anim calcmode="lin" valueType="num">
                                      <p:cBhvr additive="base">
                                        <p:cTn id="15" dur="500" fill="hold"/>
                                        <p:tgtEl>
                                          <p:spTgt spid="301064"/>
                                        </p:tgtEl>
                                        <p:attrNameLst>
                                          <p:attrName>ppt_x</p:attrName>
                                        </p:attrNameLst>
                                      </p:cBhvr>
                                      <p:tavLst>
                                        <p:tav tm="0">
                                          <p:val>
                                            <p:strVal val="0-#ppt_w/2"/>
                                          </p:val>
                                        </p:tav>
                                        <p:tav tm="100000">
                                          <p:val>
                                            <p:strVal val="#ppt_x"/>
                                          </p:val>
                                        </p:tav>
                                      </p:tavLst>
                                    </p:anim>
                                    <p:anim calcmode="lin" valueType="num">
                                      <p:cBhvr additive="base">
                                        <p:cTn id="16" dur="500" fill="hold"/>
                                        <p:tgtEl>
                                          <p:spTgt spid="30106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01063">
                                            <p:txEl>
                                              <p:pRg st="2" end="2"/>
                                            </p:txEl>
                                          </p:spTgt>
                                        </p:tgtEl>
                                        <p:attrNameLst>
                                          <p:attrName>style.visibility</p:attrName>
                                        </p:attrNameLst>
                                      </p:cBhvr>
                                      <p:to>
                                        <p:strVal val="visible"/>
                                      </p:to>
                                    </p:set>
                                    <p:animEffect transition="in" filter="blinds(horizontal)">
                                      <p:cBhvr>
                                        <p:cTn id="21" dur="500"/>
                                        <p:tgtEl>
                                          <p:spTgt spid="301063">
                                            <p:txEl>
                                              <p:pRg st="2" end="2"/>
                                            </p:txEl>
                                          </p:spTgt>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301065"/>
                                        </p:tgtEl>
                                        <p:attrNameLst>
                                          <p:attrName>style.visibility</p:attrName>
                                        </p:attrNameLst>
                                      </p:cBhvr>
                                      <p:to>
                                        <p:strVal val="visible"/>
                                      </p:to>
                                    </p:set>
                                    <p:anim calcmode="lin" valueType="num">
                                      <p:cBhvr additive="base">
                                        <p:cTn id="24" dur="500" fill="hold"/>
                                        <p:tgtEl>
                                          <p:spTgt spid="301065"/>
                                        </p:tgtEl>
                                        <p:attrNameLst>
                                          <p:attrName>ppt_x</p:attrName>
                                        </p:attrNameLst>
                                      </p:cBhvr>
                                      <p:tavLst>
                                        <p:tav tm="0">
                                          <p:val>
                                            <p:strVal val="0-#ppt_w/2"/>
                                          </p:val>
                                        </p:tav>
                                        <p:tav tm="100000">
                                          <p:val>
                                            <p:strVal val="#ppt_x"/>
                                          </p:val>
                                        </p:tav>
                                      </p:tavLst>
                                    </p:anim>
                                    <p:anim calcmode="lin" valueType="num">
                                      <p:cBhvr additive="base">
                                        <p:cTn id="25" dur="500" fill="hold"/>
                                        <p:tgtEl>
                                          <p:spTgt spid="30106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01063">
                                            <p:txEl>
                                              <p:pRg st="3" end="3"/>
                                            </p:txEl>
                                          </p:spTgt>
                                        </p:tgtEl>
                                        <p:attrNameLst>
                                          <p:attrName>style.visibility</p:attrName>
                                        </p:attrNameLst>
                                      </p:cBhvr>
                                      <p:to>
                                        <p:strVal val="visible"/>
                                      </p:to>
                                    </p:set>
                                    <p:animEffect transition="in" filter="blinds(horizontal)">
                                      <p:cBhvr>
                                        <p:cTn id="30" dur="500"/>
                                        <p:tgtEl>
                                          <p:spTgt spid="301063">
                                            <p:txEl>
                                              <p:pRg st="3" end="3"/>
                                            </p:txEl>
                                          </p:spTgt>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301066"/>
                                        </p:tgtEl>
                                        <p:attrNameLst>
                                          <p:attrName>style.visibility</p:attrName>
                                        </p:attrNameLst>
                                      </p:cBhvr>
                                      <p:to>
                                        <p:strVal val="visible"/>
                                      </p:to>
                                    </p:set>
                                    <p:anim calcmode="lin" valueType="num">
                                      <p:cBhvr additive="base">
                                        <p:cTn id="33" dur="500" fill="hold"/>
                                        <p:tgtEl>
                                          <p:spTgt spid="301066"/>
                                        </p:tgtEl>
                                        <p:attrNameLst>
                                          <p:attrName>ppt_x</p:attrName>
                                        </p:attrNameLst>
                                      </p:cBhvr>
                                      <p:tavLst>
                                        <p:tav tm="0">
                                          <p:val>
                                            <p:strVal val="0-#ppt_w/2"/>
                                          </p:val>
                                        </p:tav>
                                        <p:tav tm="100000">
                                          <p:val>
                                            <p:strVal val="#ppt_x"/>
                                          </p:val>
                                        </p:tav>
                                      </p:tavLst>
                                    </p:anim>
                                    <p:anim calcmode="lin" valueType="num">
                                      <p:cBhvr additive="base">
                                        <p:cTn id="34" dur="500" fill="hold"/>
                                        <p:tgtEl>
                                          <p:spTgt spid="30106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01063">
                                            <p:txEl>
                                              <p:pRg st="4" end="4"/>
                                            </p:txEl>
                                          </p:spTgt>
                                        </p:tgtEl>
                                        <p:attrNameLst>
                                          <p:attrName>style.visibility</p:attrName>
                                        </p:attrNameLst>
                                      </p:cBhvr>
                                      <p:to>
                                        <p:strVal val="visible"/>
                                      </p:to>
                                    </p:set>
                                    <p:animEffect transition="in" filter="blinds(horizontal)">
                                      <p:cBhvr>
                                        <p:cTn id="39" dur="500"/>
                                        <p:tgtEl>
                                          <p:spTgt spid="301063">
                                            <p:txEl>
                                              <p:pRg st="4" end="4"/>
                                            </p:txEl>
                                          </p:spTgt>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301067"/>
                                        </p:tgtEl>
                                        <p:attrNameLst>
                                          <p:attrName>style.visibility</p:attrName>
                                        </p:attrNameLst>
                                      </p:cBhvr>
                                      <p:to>
                                        <p:strVal val="visible"/>
                                      </p:to>
                                    </p:set>
                                    <p:anim calcmode="lin" valueType="num">
                                      <p:cBhvr additive="base">
                                        <p:cTn id="42" dur="500" fill="hold"/>
                                        <p:tgtEl>
                                          <p:spTgt spid="301067"/>
                                        </p:tgtEl>
                                        <p:attrNameLst>
                                          <p:attrName>ppt_x</p:attrName>
                                        </p:attrNameLst>
                                      </p:cBhvr>
                                      <p:tavLst>
                                        <p:tav tm="0">
                                          <p:val>
                                            <p:strVal val="0-#ppt_w/2"/>
                                          </p:val>
                                        </p:tav>
                                        <p:tav tm="100000">
                                          <p:val>
                                            <p:strVal val="#ppt_x"/>
                                          </p:val>
                                        </p:tav>
                                      </p:tavLst>
                                    </p:anim>
                                    <p:anim calcmode="lin" valueType="num">
                                      <p:cBhvr additive="base">
                                        <p:cTn id="43" dur="500" fill="hold"/>
                                        <p:tgtEl>
                                          <p:spTgt spid="30106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4" grpId="0" animBg="1"/>
      <p:bldP spid="301065" grpId="0" animBg="1"/>
      <p:bldP spid="301066" grpId="0" animBg="1"/>
      <p:bldP spid="301067"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23728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6"/>
          <p:cNvSpPr>
            <a:spLocks noChangeArrowheads="1"/>
          </p:cNvSpPr>
          <p:nvPr/>
        </p:nvSpPr>
        <p:spPr bwMode="auto">
          <a:xfrm>
            <a:off x="833437" y="0"/>
            <a:ext cx="7405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200" b="1" u="sng" dirty="0">
                <a:solidFill>
                  <a:srgbClr val="FFFF00"/>
                </a:solidFill>
                <a:latin typeface="Calibri" pitchFamily="34" charset="0"/>
              </a:rPr>
              <a:t>HOW TO IDENTIFY SOCIAL INNOVATIONS ?</a:t>
            </a:r>
            <a:r>
              <a:rPr lang="de-DE" b="1" dirty="0">
                <a:solidFill>
                  <a:srgbClr val="333399"/>
                </a:solidFill>
              </a:rPr>
              <a:t/>
            </a:r>
            <a:br>
              <a:rPr lang="de-DE" b="1" dirty="0">
                <a:solidFill>
                  <a:srgbClr val="333399"/>
                </a:solidFill>
              </a:rPr>
            </a:br>
            <a:endParaRPr lang="de-AT" b="1" dirty="0">
              <a:solidFill>
                <a:srgbClr val="333399"/>
              </a:solidFill>
            </a:endParaRPr>
          </a:p>
        </p:txBody>
      </p:sp>
      <p:sp>
        <p:nvSpPr>
          <p:cNvPr id="7" name="Rectangle 7"/>
          <p:cNvSpPr>
            <a:spLocks noChangeArrowheads="1"/>
          </p:cNvSpPr>
          <p:nvPr/>
        </p:nvSpPr>
        <p:spPr bwMode="auto">
          <a:xfrm>
            <a:off x="323850" y="1052513"/>
            <a:ext cx="842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defRPr/>
            </a:pPr>
            <a:r>
              <a:rPr lang="de-DE" sz="2400" b="1" dirty="0">
                <a:solidFill>
                  <a:srgbClr val="0000FF"/>
                </a:solidFill>
                <a:latin typeface="Calibri" pitchFamily="34" charset="0"/>
              </a:rPr>
              <a:t>	</a:t>
            </a:r>
            <a:r>
              <a:rPr lang="de-DE" sz="2800" b="1" dirty="0">
                <a:solidFill>
                  <a:srgbClr val="0000FF"/>
                </a:solidFill>
                <a:latin typeface="Calibri" pitchFamily="34" charset="0"/>
              </a:rPr>
              <a:t>Evaluation </a:t>
            </a:r>
            <a:r>
              <a:rPr lang="de-DE" sz="2800" b="1" dirty="0" err="1">
                <a:solidFill>
                  <a:srgbClr val="0000FF"/>
                </a:solidFill>
                <a:latin typeface="Calibri" pitchFamily="34" charset="0"/>
              </a:rPr>
              <a:t>criteria</a:t>
            </a:r>
            <a:r>
              <a:rPr lang="de-DE" sz="2800" b="1" dirty="0">
                <a:solidFill>
                  <a:srgbClr val="0000FF"/>
                </a:solidFill>
                <a:latin typeface="Calibri" pitchFamily="34" charset="0"/>
              </a:rPr>
              <a:t>, </a:t>
            </a:r>
            <a:r>
              <a:rPr lang="de-DE" sz="2400" b="1" dirty="0" err="1">
                <a:solidFill>
                  <a:srgbClr val="0000FF"/>
                </a:solidFill>
                <a:latin typeface="Calibri" pitchFamily="34" charset="0"/>
              </a:rPr>
              <a:t>applied</a:t>
            </a:r>
            <a:r>
              <a:rPr lang="de-DE" sz="2400" b="1" dirty="0">
                <a:solidFill>
                  <a:srgbClr val="0000FF"/>
                </a:solidFill>
                <a:latin typeface="Calibri" pitchFamily="34" charset="0"/>
              </a:rPr>
              <a:t> </a:t>
            </a:r>
            <a:r>
              <a:rPr lang="de-DE" sz="2400" b="1" dirty="0" err="1">
                <a:solidFill>
                  <a:srgbClr val="0000FF"/>
                </a:solidFill>
                <a:latin typeface="Calibri" pitchFamily="34" charset="0"/>
              </a:rPr>
              <a:t>by</a:t>
            </a:r>
            <a:r>
              <a:rPr lang="de-DE" sz="2400" b="1" dirty="0">
                <a:solidFill>
                  <a:srgbClr val="0000FF"/>
                </a:solidFill>
                <a:latin typeface="Calibri" pitchFamily="34" charset="0"/>
              </a:rPr>
              <a:t> „</a:t>
            </a:r>
            <a:r>
              <a:rPr lang="de-DE" sz="2400" b="1" dirty="0" err="1">
                <a:solidFill>
                  <a:srgbClr val="0000FF"/>
                </a:solidFill>
                <a:latin typeface="Calibri" pitchFamily="34" charset="0"/>
              </a:rPr>
              <a:t>SozialMarie</a:t>
            </a:r>
            <a:r>
              <a:rPr lang="de-DE" sz="2400" b="1" dirty="0">
                <a:solidFill>
                  <a:srgbClr val="0000FF"/>
                </a:solidFill>
                <a:latin typeface="Calibri" pitchFamily="34" charset="0"/>
              </a:rPr>
              <a:t>“ – Award </a:t>
            </a:r>
            <a:r>
              <a:rPr lang="de-DE" sz="2400" b="1" dirty="0" err="1">
                <a:solidFill>
                  <a:srgbClr val="0000FF"/>
                </a:solidFill>
                <a:latin typeface="Calibri" pitchFamily="34" charset="0"/>
              </a:rPr>
              <a:t>for</a:t>
            </a:r>
            <a:r>
              <a:rPr lang="de-DE" sz="2400" b="1" dirty="0">
                <a:solidFill>
                  <a:srgbClr val="0000FF"/>
                </a:solidFill>
                <a:latin typeface="Calibri" pitchFamily="34" charset="0"/>
              </a:rPr>
              <a:t> </a:t>
            </a:r>
            <a:r>
              <a:rPr lang="de-DE" sz="2400" b="1" dirty="0" err="1">
                <a:solidFill>
                  <a:srgbClr val="0000FF"/>
                </a:solidFill>
                <a:latin typeface="Calibri" pitchFamily="34" charset="0"/>
              </a:rPr>
              <a:t>Social</a:t>
            </a:r>
            <a:r>
              <a:rPr lang="de-DE" sz="2400" b="1" dirty="0">
                <a:solidFill>
                  <a:srgbClr val="0000FF"/>
                </a:solidFill>
                <a:latin typeface="Calibri" pitchFamily="34" charset="0"/>
              </a:rPr>
              <a:t> Innovation in Austria </a:t>
            </a:r>
            <a:r>
              <a:rPr lang="de-DE" sz="2400" b="1" dirty="0" err="1">
                <a:solidFill>
                  <a:srgbClr val="0000FF"/>
                </a:solidFill>
                <a:latin typeface="Calibri" pitchFamily="34" charset="0"/>
              </a:rPr>
              <a:t>and</a:t>
            </a:r>
            <a:r>
              <a:rPr lang="de-DE" sz="2400" b="1" dirty="0">
                <a:solidFill>
                  <a:srgbClr val="0000FF"/>
                </a:solidFill>
                <a:latin typeface="Calibri" pitchFamily="34" charset="0"/>
              </a:rPr>
              <a:t> </a:t>
            </a:r>
            <a:r>
              <a:rPr lang="de-DE" sz="2400" b="1" dirty="0" err="1">
                <a:solidFill>
                  <a:srgbClr val="0000FF"/>
                </a:solidFill>
                <a:latin typeface="Calibri" pitchFamily="34" charset="0"/>
              </a:rPr>
              <a:t>neighbouring</a:t>
            </a:r>
            <a:r>
              <a:rPr lang="de-DE" sz="2400" b="1" dirty="0">
                <a:solidFill>
                  <a:srgbClr val="0000FF"/>
                </a:solidFill>
                <a:latin typeface="Calibri" pitchFamily="34" charset="0"/>
              </a:rPr>
              <a:t> countries:</a:t>
            </a:r>
          </a:p>
          <a:p>
            <a:pPr marL="342900" indent="-342900">
              <a:lnSpc>
                <a:spcPct val="90000"/>
              </a:lnSpc>
              <a:spcBef>
                <a:spcPct val="20000"/>
              </a:spcBef>
              <a:defRPr/>
            </a:pPr>
            <a:endParaRPr lang="de-DE" sz="1800" b="1" u="sng" dirty="0">
              <a:solidFill>
                <a:srgbClr val="0000FF"/>
              </a:solidFill>
              <a:latin typeface="Calibri" pitchFamily="34" charset="0"/>
            </a:endParaRPr>
          </a:p>
          <a:p>
            <a:pPr marL="800100" lvl="1" indent="-342900">
              <a:lnSpc>
                <a:spcPct val="90000"/>
              </a:lnSpc>
              <a:spcBef>
                <a:spcPct val="20000"/>
              </a:spcBef>
              <a:buFont typeface="Courier New" pitchFamily="49" charset="0"/>
              <a:buChar char="o"/>
              <a:defRPr/>
            </a:pPr>
            <a:r>
              <a:rPr lang="de-DE" sz="2000" b="1" i="1" dirty="0" err="1">
                <a:solidFill>
                  <a:srgbClr val="0000FF"/>
                </a:solidFill>
                <a:latin typeface="Calibri" pitchFamily="34" charset="0"/>
              </a:rPr>
              <a:t>I</a:t>
            </a:r>
            <a:r>
              <a:rPr lang="de-DE" sz="2000" b="1" dirty="0" err="1">
                <a:solidFill>
                  <a:srgbClr val="0000FF"/>
                </a:solidFill>
                <a:latin typeface="Calibri" pitchFamily="34" charset="0"/>
              </a:rPr>
              <a:t>dea</a:t>
            </a:r>
            <a:r>
              <a:rPr lang="de-DE" sz="2000" b="1" dirty="0">
                <a:solidFill>
                  <a:srgbClr val="0000FF"/>
                </a:solidFill>
                <a:latin typeface="Calibri" pitchFamily="34" charset="0"/>
              </a:rPr>
              <a:t>  		&gt;&gt;  </a:t>
            </a:r>
            <a:r>
              <a:rPr lang="de-DE" sz="2400" b="1" dirty="0" err="1">
                <a:solidFill>
                  <a:srgbClr val="0000FF"/>
                </a:solidFill>
                <a:latin typeface="Calibri" pitchFamily="34" charset="0"/>
              </a:rPr>
              <a:t>Novelty</a:t>
            </a:r>
            <a:r>
              <a:rPr lang="de-DE" sz="2400" b="1" dirty="0">
                <a:solidFill>
                  <a:srgbClr val="0000FF"/>
                </a:solidFill>
                <a:latin typeface="Calibri" pitchFamily="34" charset="0"/>
              </a:rPr>
              <a:t> </a:t>
            </a:r>
            <a:r>
              <a:rPr lang="de-DE" sz="2000" b="1" dirty="0">
                <a:solidFill>
                  <a:srgbClr val="0000FF"/>
                </a:solidFill>
                <a:latin typeface="Calibri" pitchFamily="34" charset="0"/>
              </a:rPr>
              <a:t>in absolute </a:t>
            </a:r>
            <a:r>
              <a:rPr lang="de-DE" sz="2000" b="1" dirty="0" err="1">
                <a:solidFill>
                  <a:srgbClr val="0000FF"/>
                </a:solidFill>
                <a:latin typeface="Calibri" pitchFamily="34" charset="0"/>
              </a:rPr>
              <a:t>terms</a:t>
            </a:r>
            <a:r>
              <a:rPr lang="de-DE" sz="2000" b="1" dirty="0">
                <a:solidFill>
                  <a:srgbClr val="0000FF"/>
                </a:solidFill>
                <a:latin typeface="Calibri" pitchFamily="34" charset="0"/>
              </a:rPr>
              <a:t> </a:t>
            </a:r>
            <a:r>
              <a:rPr lang="de-DE" sz="2000" b="1" dirty="0" err="1">
                <a:solidFill>
                  <a:srgbClr val="0000FF"/>
                </a:solidFill>
                <a:latin typeface="Calibri" pitchFamily="34" charset="0"/>
              </a:rPr>
              <a:t>or</a:t>
            </a:r>
            <a:r>
              <a:rPr lang="de-DE" sz="2000" b="1" dirty="0">
                <a:solidFill>
                  <a:srgbClr val="0000FF"/>
                </a:solidFill>
                <a:latin typeface="Calibri" pitchFamily="34" charset="0"/>
              </a:rPr>
              <a:t> in </a:t>
            </a:r>
            <a:r>
              <a:rPr lang="de-DE" sz="2000" b="1" dirty="0" err="1">
                <a:solidFill>
                  <a:srgbClr val="0000FF"/>
                </a:solidFill>
                <a:latin typeface="Calibri" pitchFamily="34" charset="0"/>
              </a:rPr>
              <a:t>new</a:t>
            </a:r>
            <a:r>
              <a:rPr lang="de-DE" sz="2000" b="1" dirty="0">
                <a:solidFill>
                  <a:srgbClr val="0000FF"/>
                </a:solidFill>
                <a:latin typeface="Calibri" pitchFamily="34" charset="0"/>
              </a:rPr>
              <a:t> </a:t>
            </a:r>
            <a:r>
              <a:rPr lang="de-DE" sz="2000" b="1" dirty="0" err="1">
                <a:solidFill>
                  <a:srgbClr val="0000FF"/>
                </a:solidFill>
                <a:latin typeface="Calibri" pitchFamily="34" charset="0"/>
              </a:rPr>
              <a:t>environs</a:t>
            </a:r>
            <a:endParaRPr lang="de-DE" sz="2000" b="1" dirty="0">
              <a:solidFill>
                <a:srgbClr val="0000FF"/>
              </a:solidFill>
              <a:latin typeface="Calibri" pitchFamily="34" charset="0"/>
            </a:endParaRPr>
          </a:p>
          <a:p>
            <a:pPr marL="742950" lvl="1" indent="-285750">
              <a:lnSpc>
                <a:spcPct val="90000"/>
              </a:lnSpc>
              <a:spcBef>
                <a:spcPct val="20000"/>
              </a:spcBef>
              <a:buFont typeface="Courier New" pitchFamily="49" charset="0"/>
              <a:buChar char="o"/>
              <a:defRPr/>
            </a:pPr>
            <a:endParaRPr lang="de-DE" sz="1800" b="1" dirty="0">
              <a:solidFill>
                <a:srgbClr val="0000FF"/>
              </a:solidFill>
              <a:latin typeface="Calibri" pitchFamily="34" charset="0"/>
            </a:endParaRPr>
          </a:p>
          <a:p>
            <a:pPr marL="800100" lvl="1" indent="-342900">
              <a:lnSpc>
                <a:spcPct val="90000"/>
              </a:lnSpc>
              <a:spcBef>
                <a:spcPct val="20000"/>
              </a:spcBef>
              <a:buFont typeface="Courier New" pitchFamily="49" charset="0"/>
              <a:buChar char="o"/>
              <a:defRPr/>
            </a:pPr>
            <a:r>
              <a:rPr lang="de-DE" sz="2000" b="1" i="1" dirty="0">
                <a:solidFill>
                  <a:srgbClr val="0000FF"/>
                </a:solidFill>
                <a:latin typeface="Calibri" pitchFamily="34" charset="0"/>
              </a:rPr>
              <a:t>I</a:t>
            </a:r>
            <a:r>
              <a:rPr lang="de-DE" sz="2000" b="1" dirty="0">
                <a:solidFill>
                  <a:srgbClr val="0000FF"/>
                </a:solidFill>
                <a:latin typeface="Calibri" pitchFamily="34" charset="0"/>
              </a:rPr>
              <a:t>ntervention  	&gt;&gt; </a:t>
            </a:r>
            <a:r>
              <a:rPr lang="de-DE" sz="2400" b="1" dirty="0">
                <a:solidFill>
                  <a:srgbClr val="0000FF"/>
                </a:solidFill>
                <a:latin typeface="Calibri" pitchFamily="34" charset="0"/>
              </a:rPr>
              <a:t> </a:t>
            </a:r>
            <a:r>
              <a:rPr lang="de-DE" sz="2400" b="1" dirty="0" err="1">
                <a:solidFill>
                  <a:srgbClr val="0000FF"/>
                </a:solidFill>
                <a:latin typeface="Calibri" pitchFamily="34" charset="0"/>
              </a:rPr>
              <a:t>Involvement</a:t>
            </a:r>
            <a:r>
              <a:rPr lang="de-DE" sz="2400" b="1" dirty="0">
                <a:solidFill>
                  <a:srgbClr val="0000FF"/>
                </a:solidFill>
                <a:latin typeface="Calibri" pitchFamily="34" charset="0"/>
              </a:rPr>
              <a:t> </a:t>
            </a:r>
            <a:r>
              <a:rPr lang="de-DE" sz="2000" b="1" dirty="0" err="1">
                <a:solidFill>
                  <a:srgbClr val="0000FF"/>
                </a:solidFill>
                <a:latin typeface="Calibri" pitchFamily="34" charset="0"/>
              </a:rPr>
              <a:t>of</a:t>
            </a:r>
            <a:r>
              <a:rPr lang="de-DE" sz="2000" b="1" dirty="0">
                <a:solidFill>
                  <a:srgbClr val="0000FF"/>
                </a:solidFill>
                <a:latin typeface="Calibri" pitchFamily="34" charset="0"/>
              </a:rPr>
              <a:t> </a:t>
            </a:r>
            <a:r>
              <a:rPr lang="de-DE" sz="2000" b="1" dirty="0" err="1">
                <a:solidFill>
                  <a:srgbClr val="0000FF"/>
                </a:solidFill>
                <a:latin typeface="Calibri" pitchFamily="34" charset="0"/>
              </a:rPr>
              <a:t>the</a:t>
            </a:r>
            <a:r>
              <a:rPr lang="de-DE" sz="2000" b="1" dirty="0">
                <a:solidFill>
                  <a:srgbClr val="0000FF"/>
                </a:solidFill>
                <a:latin typeface="Calibri" pitchFamily="34" charset="0"/>
              </a:rPr>
              <a:t> </a:t>
            </a:r>
            <a:r>
              <a:rPr lang="de-DE" sz="2000" b="1" dirty="0" err="1">
                <a:solidFill>
                  <a:srgbClr val="0000FF"/>
                </a:solidFill>
                <a:latin typeface="Calibri" pitchFamily="34" charset="0"/>
              </a:rPr>
              <a:t>target</a:t>
            </a:r>
            <a:r>
              <a:rPr lang="de-DE" sz="2000" b="1" dirty="0">
                <a:solidFill>
                  <a:srgbClr val="0000FF"/>
                </a:solidFill>
                <a:latin typeface="Calibri" pitchFamily="34" charset="0"/>
              </a:rPr>
              <a:t> </a:t>
            </a:r>
            <a:r>
              <a:rPr lang="de-DE" sz="2000" b="1" dirty="0" err="1">
                <a:solidFill>
                  <a:srgbClr val="0000FF"/>
                </a:solidFill>
                <a:latin typeface="Calibri" pitchFamily="34" charset="0"/>
              </a:rPr>
              <a:t>group</a:t>
            </a:r>
            <a:r>
              <a:rPr lang="de-DE" sz="2000" b="1" dirty="0">
                <a:solidFill>
                  <a:srgbClr val="0000FF"/>
                </a:solidFill>
                <a:latin typeface="Calibri" pitchFamily="34" charset="0"/>
              </a:rPr>
              <a:t>(s)</a:t>
            </a:r>
          </a:p>
          <a:p>
            <a:pPr marL="742950" lvl="1" indent="-285750">
              <a:lnSpc>
                <a:spcPct val="90000"/>
              </a:lnSpc>
              <a:spcBef>
                <a:spcPct val="20000"/>
              </a:spcBef>
              <a:buFont typeface="Courier New" pitchFamily="49" charset="0"/>
              <a:buChar char="o"/>
              <a:defRPr/>
            </a:pPr>
            <a:endParaRPr lang="de-DE" sz="1800" b="1" dirty="0">
              <a:solidFill>
                <a:srgbClr val="0000FF"/>
              </a:solidFill>
              <a:latin typeface="Calibri" pitchFamily="34" charset="0"/>
            </a:endParaRPr>
          </a:p>
          <a:p>
            <a:pPr marL="800100" lvl="1" indent="-342900">
              <a:lnSpc>
                <a:spcPct val="90000"/>
              </a:lnSpc>
              <a:spcBef>
                <a:spcPct val="20000"/>
              </a:spcBef>
              <a:buFont typeface="Courier New" pitchFamily="49" charset="0"/>
              <a:buChar char="o"/>
              <a:defRPr/>
            </a:pPr>
            <a:r>
              <a:rPr lang="de-DE" sz="2000" b="1" i="1" dirty="0">
                <a:solidFill>
                  <a:srgbClr val="0000FF"/>
                </a:solidFill>
                <a:latin typeface="Calibri" pitchFamily="34" charset="0"/>
              </a:rPr>
              <a:t>I</a:t>
            </a:r>
            <a:r>
              <a:rPr lang="de-DE" sz="2000" b="1" dirty="0">
                <a:solidFill>
                  <a:srgbClr val="0000FF"/>
                </a:solidFill>
                <a:latin typeface="Calibri" pitchFamily="34" charset="0"/>
              </a:rPr>
              <a:t>mplementation  	&gt;&gt;  </a:t>
            </a:r>
            <a:r>
              <a:rPr lang="de-DE" sz="2400" b="1" dirty="0" err="1">
                <a:solidFill>
                  <a:srgbClr val="0000FF"/>
                </a:solidFill>
                <a:latin typeface="Calibri" pitchFamily="34" charset="0"/>
              </a:rPr>
              <a:t>Effectiveness</a:t>
            </a:r>
            <a:r>
              <a:rPr lang="de-DE" sz="2000" b="1" dirty="0">
                <a:solidFill>
                  <a:srgbClr val="0000FF"/>
                </a:solidFill>
                <a:latin typeface="Calibri" pitchFamily="34" charset="0"/>
              </a:rPr>
              <a:t> after </a:t>
            </a:r>
            <a:r>
              <a:rPr lang="de-DE" sz="2000" b="1" dirty="0" err="1">
                <a:solidFill>
                  <a:srgbClr val="0000FF"/>
                </a:solidFill>
                <a:latin typeface="Calibri" pitchFamily="34" charset="0"/>
              </a:rPr>
              <a:t>acceptance</a:t>
            </a:r>
            <a:endParaRPr lang="de-DE" sz="2000" b="1" dirty="0">
              <a:solidFill>
                <a:srgbClr val="0000FF"/>
              </a:solidFill>
              <a:latin typeface="Calibri" pitchFamily="34" charset="0"/>
            </a:endParaRPr>
          </a:p>
          <a:p>
            <a:pPr marL="742950" lvl="1" indent="-285750">
              <a:lnSpc>
                <a:spcPct val="90000"/>
              </a:lnSpc>
              <a:spcBef>
                <a:spcPct val="20000"/>
              </a:spcBef>
              <a:buFont typeface="Courier New" pitchFamily="49" charset="0"/>
              <a:buChar char="o"/>
              <a:defRPr/>
            </a:pPr>
            <a:endParaRPr lang="de-DE" sz="1800" b="1" dirty="0">
              <a:solidFill>
                <a:srgbClr val="0000FF"/>
              </a:solidFill>
              <a:latin typeface="Calibri" pitchFamily="34" charset="0"/>
            </a:endParaRPr>
          </a:p>
          <a:p>
            <a:pPr marL="800100" lvl="1" indent="-342900">
              <a:lnSpc>
                <a:spcPct val="90000"/>
              </a:lnSpc>
              <a:spcBef>
                <a:spcPct val="20000"/>
              </a:spcBef>
              <a:buFont typeface="Courier New" pitchFamily="49" charset="0"/>
              <a:buChar char="o"/>
              <a:defRPr/>
            </a:pPr>
            <a:r>
              <a:rPr lang="de-DE" sz="2000" b="1" i="1" dirty="0">
                <a:solidFill>
                  <a:srgbClr val="0000FF"/>
                </a:solidFill>
                <a:latin typeface="Calibri" pitchFamily="34" charset="0"/>
              </a:rPr>
              <a:t>I</a:t>
            </a:r>
            <a:r>
              <a:rPr lang="de-DE" sz="2000" b="1" dirty="0">
                <a:solidFill>
                  <a:srgbClr val="0000FF"/>
                </a:solidFill>
                <a:latin typeface="Calibri" pitchFamily="34" charset="0"/>
              </a:rPr>
              <a:t>mpact 		&gt;&gt;  </a:t>
            </a:r>
            <a:r>
              <a:rPr lang="de-DE" sz="2400" b="1" dirty="0" err="1">
                <a:solidFill>
                  <a:srgbClr val="0000FF"/>
                </a:solidFill>
                <a:latin typeface="Calibri" pitchFamily="34" charset="0"/>
              </a:rPr>
              <a:t>Replicability</a:t>
            </a:r>
            <a:r>
              <a:rPr lang="de-DE" sz="2000" b="1" dirty="0">
                <a:solidFill>
                  <a:srgbClr val="0000FF"/>
                </a:solidFill>
                <a:latin typeface="Calibri" pitchFamily="34" charset="0"/>
              </a:rPr>
              <a:t> (potential </a:t>
            </a:r>
            <a:r>
              <a:rPr lang="de-DE" sz="2000" b="1" dirty="0" err="1">
                <a:solidFill>
                  <a:srgbClr val="0000FF"/>
                </a:solidFill>
                <a:latin typeface="Calibri" pitchFamily="34" charset="0"/>
              </a:rPr>
              <a:t>to</a:t>
            </a:r>
            <a:r>
              <a:rPr lang="de-DE" sz="2000" b="1" dirty="0">
                <a:solidFill>
                  <a:srgbClr val="0000FF"/>
                </a:solidFill>
                <a:latin typeface="Calibri" pitchFamily="34" charset="0"/>
              </a:rPr>
              <a:t> </a:t>
            </a:r>
            <a:r>
              <a:rPr lang="de-DE" sz="2000" b="1" dirty="0" err="1">
                <a:solidFill>
                  <a:srgbClr val="0000FF"/>
                </a:solidFill>
                <a:latin typeface="Calibri" pitchFamily="34" charset="0"/>
              </a:rPr>
              <a:t>serve</a:t>
            </a:r>
            <a:r>
              <a:rPr lang="de-DE" sz="2000" b="1" dirty="0">
                <a:solidFill>
                  <a:srgbClr val="0000FF"/>
                </a:solidFill>
                <a:latin typeface="Calibri" pitchFamily="34" charset="0"/>
              </a:rPr>
              <a:t> </a:t>
            </a:r>
            <a:r>
              <a:rPr lang="de-DE" sz="2000" b="1" dirty="0" err="1">
                <a:solidFill>
                  <a:srgbClr val="0000FF"/>
                </a:solidFill>
                <a:latin typeface="Calibri" pitchFamily="34" charset="0"/>
              </a:rPr>
              <a:t>as</a:t>
            </a:r>
            <a:r>
              <a:rPr lang="de-DE" sz="2000" b="1" dirty="0">
                <a:solidFill>
                  <a:srgbClr val="0000FF"/>
                </a:solidFill>
                <a:latin typeface="Calibri" pitchFamily="34" charset="0"/>
              </a:rPr>
              <a:t> a </a:t>
            </a:r>
            <a:r>
              <a:rPr lang="de-DE" sz="2000" b="1" dirty="0" err="1">
                <a:solidFill>
                  <a:srgbClr val="0000FF"/>
                </a:solidFill>
                <a:latin typeface="Calibri" pitchFamily="34" charset="0"/>
              </a:rPr>
              <a:t>model</a:t>
            </a:r>
            <a:r>
              <a:rPr lang="de-DE" sz="2000" b="1" dirty="0">
                <a:solidFill>
                  <a:srgbClr val="0000FF"/>
                </a:solidFill>
                <a:latin typeface="Calibri" pitchFamily="34" charset="0"/>
              </a:rPr>
              <a:t>) </a:t>
            </a:r>
            <a:endParaRPr lang="de-AT" sz="2800" dirty="0">
              <a:solidFill>
                <a:srgbClr val="0000FF"/>
              </a:solidFill>
              <a:latin typeface="Calibri" pitchFamily="34" charset="0"/>
            </a:endParaRPr>
          </a:p>
        </p:txBody>
      </p:sp>
      <p:sp>
        <p:nvSpPr>
          <p:cNvPr id="8" name="Rectangle 14"/>
          <p:cNvSpPr>
            <a:spLocks noChangeArrowheads="1"/>
          </p:cNvSpPr>
          <p:nvPr/>
        </p:nvSpPr>
        <p:spPr bwMode="auto">
          <a:xfrm>
            <a:off x="395536" y="4869160"/>
            <a:ext cx="8424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de-DE" sz="2000" b="1" dirty="0">
                <a:solidFill>
                  <a:schemeClr val="accent6"/>
                </a:solidFill>
                <a:latin typeface="Calibri" pitchFamily="34" charset="0"/>
              </a:rPr>
              <a:t>Main </a:t>
            </a:r>
            <a:r>
              <a:rPr lang="de-DE" sz="2000" b="1" dirty="0" err="1">
                <a:solidFill>
                  <a:schemeClr val="accent6"/>
                </a:solidFill>
                <a:latin typeface="Calibri" pitchFamily="34" charset="0"/>
              </a:rPr>
              <a:t>types</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of</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social</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innovations</a:t>
            </a:r>
            <a:r>
              <a:rPr lang="de-DE" sz="2000" b="1" dirty="0">
                <a:solidFill>
                  <a:schemeClr val="accent6"/>
                </a:solidFill>
                <a:latin typeface="Calibri" pitchFamily="34" charset="0"/>
              </a:rPr>
              <a:t> = New </a:t>
            </a:r>
            <a:r>
              <a:rPr lang="de-DE" sz="2000" b="1" dirty="0" err="1" smtClean="0">
                <a:solidFill>
                  <a:schemeClr val="accent6"/>
                </a:solidFill>
                <a:latin typeface="Calibri" pitchFamily="34" charset="0"/>
              </a:rPr>
              <a:t>practices</a:t>
            </a:r>
            <a:r>
              <a:rPr lang="de-DE" sz="2000" b="1" dirty="0" smtClean="0">
                <a:solidFill>
                  <a:schemeClr val="accent6"/>
                </a:solidFill>
                <a:latin typeface="Calibri" pitchFamily="34" charset="0"/>
              </a:rPr>
              <a:t>, </a:t>
            </a:r>
            <a:r>
              <a:rPr lang="de-DE" sz="2000" b="1" dirty="0" err="1" smtClean="0">
                <a:solidFill>
                  <a:schemeClr val="accent6"/>
                </a:solidFill>
                <a:latin typeface="Calibri" pitchFamily="34" charset="0"/>
              </a:rPr>
              <a:t>combined</a:t>
            </a:r>
            <a:r>
              <a:rPr lang="de-DE" sz="2000" b="1" dirty="0" smtClean="0">
                <a:solidFill>
                  <a:schemeClr val="accent6"/>
                </a:solidFill>
                <a:latin typeface="Calibri" pitchFamily="34" charset="0"/>
              </a:rPr>
              <a:t> in </a:t>
            </a:r>
            <a:r>
              <a:rPr lang="de-DE" sz="2000" b="1" dirty="0" err="1" smtClean="0">
                <a:solidFill>
                  <a:schemeClr val="accent6"/>
                </a:solidFill>
                <a:latin typeface="Calibri" pitchFamily="34" charset="0"/>
              </a:rPr>
              <a:t>patterns</a:t>
            </a:r>
            <a:r>
              <a:rPr lang="de-DE" sz="2000" b="1" dirty="0" smtClean="0">
                <a:solidFill>
                  <a:schemeClr val="accent6"/>
                </a:solidFill>
                <a:latin typeface="Calibri" pitchFamily="34" charset="0"/>
              </a:rPr>
              <a:t> </a:t>
            </a:r>
            <a:r>
              <a:rPr lang="de-DE" sz="2000" b="1" dirty="0" err="1" smtClean="0">
                <a:solidFill>
                  <a:schemeClr val="accent6"/>
                </a:solidFill>
                <a:latin typeface="Calibri" pitchFamily="34" charset="0"/>
              </a:rPr>
              <a:t>of</a:t>
            </a:r>
            <a:r>
              <a:rPr lang="de-DE" sz="2000" b="1" dirty="0" smtClean="0">
                <a:solidFill>
                  <a:schemeClr val="accent6"/>
                </a:solidFill>
                <a:latin typeface="Calibri" pitchFamily="34" charset="0"/>
              </a:rPr>
              <a:t> </a:t>
            </a:r>
            <a:r>
              <a:rPr lang="de-DE" sz="2000" b="1" dirty="0" err="1">
                <a:solidFill>
                  <a:schemeClr val="accent6"/>
                </a:solidFill>
                <a:latin typeface="Calibri" pitchFamily="34" charset="0"/>
              </a:rPr>
              <a:t>either</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totally</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new</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or</a:t>
            </a:r>
            <a:r>
              <a:rPr lang="de-DE" sz="2000" b="1" dirty="0">
                <a:solidFill>
                  <a:schemeClr val="accent6"/>
                </a:solidFill>
                <a:latin typeface="Calibri" pitchFamily="34" charset="0"/>
              </a:rPr>
              <a:t> </a:t>
            </a:r>
            <a:r>
              <a:rPr lang="de-DE" sz="2000" b="1" dirty="0" err="1">
                <a:solidFill>
                  <a:schemeClr val="accent6"/>
                </a:solidFill>
                <a:latin typeface="Calibri" pitchFamily="34" charset="0"/>
              </a:rPr>
              <a:t>modified</a:t>
            </a:r>
            <a:r>
              <a:rPr lang="de-DE" sz="2000" b="1" dirty="0">
                <a:solidFill>
                  <a:schemeClr val="accent6"/>
                </a:solidFill>
                <a:latin typeface="Calibri" pitchFamily="34" charset="0"/>
              </a:rPr>
              <a:t> </a:t>
            </a:r>
            <a:r>
              <a:rPr lang="de-DE" sz="2400" b="1" i="1" dirty="0" err="1">
                <a:solidFill>
                  <a:schemeClr val="accent6"/>
                </a:solidFill>
                <a:latin typeface="Calibri" pitchFamily="34" charset="0"/>
              </a:rPr>
              <a:t>roles</a:t>
            </a:r>
            <a:r>
              <a:rPr lang="de-DE" sz="2400" b="1" i="1" dirty="0">
                <a:solidFill>
                  <a:schemeClr val="accent6"/>
                </a:solidFill>
                <a:latin typeface="Calibri" pitchFamily="34" charset="0"/>
              </a:rPr>
              <a:t>, </a:t>
            </a:r>
            <a:r>
              <a:rPr lang="de-DE" sz="2400" b="1" i="1" dirty="0" err="1">
                <a:solidFill>
                  <a:schemeClr val="accent6"/>
                </a:solidFill>
                <a:latin typeface="Calibri" pitchFamily="34" charset="0"/>
              </a:rPr>
              <a:t>relations</a:t>
            </a:r>
            <a:r>
              <a:rPr lang="de-DE" sz="2400" b="1" i="1" dirty="0">
                <a:solidFill>
                  <a:schemeClr val="accent6"/>
                </a:solidFill>
                <a:latin typeface="Calibri" pitchFamily="34" charset="0"/>
              </a:rPr>
              <a:t>, </a:t>
            </a:r>
            <a:r>
              <a:rPr lang="de-DE" sz="2400" b="1" i="1" dirty="0" err="1">
                <a:solidFill>
                  <a:schemeClr val="accent6"/>
                </a:solidFill>
                <a:latin typeface="Calibri" pitchFamily="34" charset="0"/>
              </a:rPr>
              <a:t>norms</a:t>
            </a:r>
            <a:r>
              <a:rPr lang="de-DE" sz="2400" b="1" i="1" dirty="0">
                <a:solidFill>
                  <a:schemeClr val="accent6"/>
                </a:solidFill>
                <a:latin typeface="Calibri" pitchFamily="34" charset="0"/>
              </a:rPr>
              <a:t>, </a:t>
            </a:r>
            <a:r>
              <a:rPr lang="de-DE" sz="2400" b="1" i="1" dirty="0" err="1">
                <a:solidFill>
                  <a:schemeClr val="accent6"/>
                </a:solidFill>
                <a:latin typeface="Calibri" pitchFamily="34" charset="0"/>
              </a:rPr>
              <a:t>values</a:t>
            </a:r>
            <a:r>
              <a:rPr lang="de-DE" sz="2000" b="1" dirty="0">
                <a:solidFill>
                  <a:schemeClr val="accent6"/>
                </a:solidFill>
                <a:latin typeface="Calibri" pitchFamily="34" charset="0"/>
              </a:rPr>
              <a:t>.</a:t>
            </a:r>
            <a:r>
              <a:rPr lang="de-DE" sz="1800" b="1" dirty="0">
                <a:solidFill>
                  <a:schemeClr val="accent6"/>
                </a:solidFill>
                <a:latin typeface="Calibri" pitchFamily="34" charset="0"/>
              </a:rPr>
              <a:t/>
            </a:r>
            <a:br>
              <a:rPr lang="de-DE" sz="1800" b="1" dirty="0">
                <a:solidFill>
                  <a:schemeClr val="accent6"/>
                </a:solidFill>
                <a:latin typeface="Calibri" pitchFamily="34" charset="0"/>
              </a:rPr>
            </a:br>
            <a:r>
              <a:rPr lang="de-DE" sz="1600" dirty="0" err="1" smtClean="0">
                <a:solidFill>
                  <a:schemeClr val="accent6"/>
                </a:solidFill>
                <a:latin typeface="Calibri" pitchFamily="34" charset="0"/>
              </a:rPr>
              <a:t>Comparable</a:t>
            </a:r>
            <a:r>
              <a:rPr lang="de-DE" sz="1600" dirty="0" smtClean="0">
                <a:solidFill>
                  <a:schemeClr val="accent6"/>
                </a:solidFill>
                <a:latin typeface="Calibri" pitchFamily="34" charset="0"/>
              </a:rPr>
              <a:t> </a:t>
            </a:r>
            <a:r>
              <a:rPr lang="de-DE" sz="1600" dirty="0" err="1">
                <a:solidFill>
                  <a:schemeClr val="accent6"/>
                </a:solidFill>
                <a:latin typeface="Calibri" pitchFamily="34" charset="0"/>
              </a:rPr>
              <a:t>to</a:t>
            </a:r>
            <a:r>
              <a:rPr lang="de-DE" sz="1600" dirty="0">
                <a:solidFill>
                  <a:schemeClr val="accent6"/>
                </a:solidFill>
                <a:latin typeface="Calibri" pitchFamily="34" charset="0"/>
              </a:rPr>
              <a:t> </a:t>
            </a:r>
            <a:r>
              <a:rPr lang="de-DE" sz="1600" dirty="0" err="1">
                <a:solidFill>
                  <a:schemeClr val="accent6"/>
                </a:solidFill>
                <a:latin typeface="Calibri" pitchFamily="34" charset="0"/>
              </a:rPr>
              <a:t>the</a:t>
            </a:r>
            <a:r>
              <a:rPr lang="de-DE" sz="1600" dirty="0">
                <a:solidFill>
                  <a:schemeClr val="accent6"/>
                </a:solidFill>
                <a:latin typeface="Calibri" pitchFamily="34" charset="0"/>
              </a:rPr>
              <a:t> </a:t>
            </a:r>
            <a:r>
              <a:rPr lang="de-DE" sz="1600" dirty="0" err="1">
                <a:solidFill>
                  <a:schemeClr val="accent6"/>
                </a:solidFill>
                <a:latin typeface="Calibri" pitchFamily="34" charset="0"/>
              </a:rPr>
              <a:t>main</a:t>
            </a:r>
            <a:r>
              <a:rPr lang="de-DE" sz="1600" dirty="0">
                <a:solidFill>
                  <a:schemeClr val="accent6"/>
                </a:solidFill>
                <a:latin typeface="Calibri" pitchFamily="34" charset="0"/>
              </a:rPr>
              <a:t> </a:t>
            </a:r>
            <a:r>
              <a:rPr lang="de-DE" sz="1600" dirty="0" err="1">
                <a:solidFill>
                  <a:schemeClr val="accent6"/>
                </a:solidFill>
                <a:latin typeface="Calibri" pitchFamily="34" charset="0"/>
              </a:rPr>
              <a:t>types</a:t>
            </a:r>
            <a:r>
              <a:rPr lang="de-DE" sz="1600" dirty="0">
                <a:solidFill>
                  <a:schemeClr val="accent6"/>
                </a:solidFill>
                <a:latin typeface="Calibri" pitchFamily="34" charset="0"/>
              </a:rPr>
              <a:t> </a:t>
            </a:r>
            <a:r>
              <a:rPr lang="de-DE" sz="1600" b="1" i="1" dirty="0" err="1">
                <a:solidFill>
                  <a:schemeClr val="accent6"/>
                </a:solidFill>
                <a:latin typeface="Calibri" pitchFamily="34" charset="0"/>
              </a:rPr>
              <a:t>products</a:t>
            </a:r>
            <a:r>
              <a:rPr lang="de-DE" sz="1600" b="1" dirty="0">
                <a:solidFill>
                  <a:schemeClr val="accent6"/>
                </a:solidFill>
                <a:latin typeface="Calibri" pitchFamily="34" charset="0"/>
              </a:rPr>
              <a:t>, </a:t>
            </a:r>
            <a:r>
              <a:rPr lang="de-DE" sz="1600" b="1" i="1" dirty="0" err="1">
                <a:solidFill>
                  <a:schemeClr val="accent6"/>
                </a:solidFill>
                <a:latin typeface="Calibri" pitchFamily="34" charset="0"/>
              </a:rPr>
              <a:t>processes</a:t>
            </a:r>
            <a:r>
              <a:rPr lang="de-DE" sz="1600" b="1" dirty="0">
                <a:solidFill>
                  <a:schemeClr val="accent6"/>
                </a:solidFill>
                <a:latin typeface="Calibri" pitchFamily="34" charset="0"/>
              </a:rPr>
              <a:t>, </a:t>
            </a:r>
            <a:r>
              <a:rPr lang="de-DE" sz="1600" b="1" i="1" dirty="0" err="1">
                <a:solidFill>
                  <a:schemeClr val="accent6"/>
                </a:solidFill>
                <a:latin typeface="Calibri" pitchFamily="34" charset="0"/>
              </a:rPr>
              <a:t>marketing</a:t>
            </a:r>
            <a:r>
              <a:rPr lang="de-DE" sz="1600" b="1" dirty="0">
                <a:solidFill>
                  <a:schemeClr val="accent6"/>
                </a:solidFill>
                <a:latin typeface="Calibri" pitchFamily="34" charset="0"/>
              </a:rPr>
              <a:t> </a:t>
            </a:r>
            <a:r>
              <a:rPr lang="de-DE" sz="1600" dirty="0" err="1">
                <a:solidFill>
                  <a:schemeClr val="accent6"/>
                </a:solidFill>
                <a:latin typeface="Calibri" pitchFamily="34" charset="0"/>
              </a:rPr>
              <a:t>and</a:t>
            </a:r>
            <a:r>
              <a:rPr lang="de-DE" sz="1600" dirty="0">
                <a:solidFill>
                  <a:schemeClr val="accent6"/>
                </a:solidFill>
                <a:latin typeface="Calibri" pitchFamily="34" charset="0"/>
              </a:rPr>
              <a:t> </a:t>
            </a:r>
            <a:r>
              <a:rPr lang="de-DE" sz="1600" b="1" i="1" dirty="0">
                <a:solidFill>
                  <a:schemeClr val="accent6"/>
                </a:solidFill>
                <a:latin typeface="Calibri" pitchFamily="34" charset="0"/>
              </a:rPr>
              <a:t>organisational </a:t>
            </a:r>
            <a:r>
              <a:rPr lang="de-DE" sz="1600" b="1" i="1" dirty="0" err="1">
                <a:solidFill>
                  <a:schemeClr val="accent6"/>
                </a:solidFill>
                <a:latin typeface="Calibri" pitchFamily="34" charset="0"/>
              </a:rPr>
              <a:t>innovations</a:t>
            </a:r>
            <a:r>
              <a:rPr lang="de-DE" sz="1600" i="1" dirty="0">
                <a:solidFill>
                  <a:schemeClr val="accent6"/>
                </a:solidFill>
                <a:latin typeface="Calibri" pitchFamily="34" charset="0"/>
              </a:rPr>
              <a:t>;</a:t>
            </a:r>
            <a:r>
              <a:rPr lang="de-DE" sz="1600" dirty="0">
                <a:solidFill>
                  <a:schemeClr val="accent6"/>
                </a:solidFill>
                <a:latin typeface="Calibri" pitchFamily="34" charset="0"/>
              </a:rPr>
              <a:t> </a:t>
            </a:r>
            <a:r>
              <a:rPr lang="de-DE" sz="1600" dirty="0" err="1">
                <a:solidFill>
                  <a:schemeClr val="accent6"/>
                </a:solidFill>
                <a:latin typeface="Calibri" pitchFamily="34" charset="0"/>
              </a:rPr>
              <a:t>re</a:t>
            </a:r>
            <a:r>
              <a:rPr lang="de-DE" sz="1600" dirty="0">
                <a:solidFill>
                  <a:schemeClr val="accent6"/>
                </a:solidFill>
                <a:latin typeface="Calibri" pitchFamily="34" charset="0"/>
              </a:rPr>
              <a:t>. </a:t>
            </a:r>
            <a:r>
              <a:rPr lang="de-DE" sz="1600" dirty="0" smtClean="0">
                <a:solidFill>
                  <a:schemeClr val="accent6"/>
                </a:solidFill>
                <a:latin typeface="Calibri" pitchFamily="34" charset="0"/>
              </a:rPr>
              <a:t>Oslo Manual, </a:t>
            </a:r>
            <a:r>
              <a:rPr lang="de-DE" sz="1600" dirty="0">
                <a:solidFill>
                  <a:schemeClr val="accent6"/>
                </a:solidFill>
                <a:latin typeface="Calibri" pitchFamily="34" charset="0"/>
              </a:rPr>
              <a:t>OECD 2005; </a:t>
            </a:r>
            <a:r>
              <a:rPr lang="de-DE" sz="1600" u="sng" dirty="0">
                <a:solidFill>
                  <a:schemeClr val="accent6"/>
                </a:solidFill>
                <a:latin typeface="Arial Narrow" pitchFamily="34" charset="0"/>
              </a:rPr>
              <a:t>http://epp.eurostat.ec.europa.eu/cache/ITY_PUBLIC/OSLO/EN/OSLO-EN.PDF</a:t>
            </a:r>
            <a:endParaRPr lang="de-AT" sz="1600" u="sng" dirty="0">
              <a:solidFill>
                <a:schemeClr val="accent6"/>
              </a:solidFill>
              <a:latin typeface="Arial Narrow" pitchFamily="34" charset="0"/>
            </a:endParaRPr>
          </a:p>
        </p:txBody>
      </p:sp>
      <p:sp>
        <p:nvSpPr>
          <p:cNvPr id="17" name="Rechteck 16"/>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15693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3"/>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 name="Group 22"/>
          <p:cNvGraphicFramePr>
            <a:graphicFrameLocks noGrp="1"/>
          </p:cNvGraphicFramePr>
          <p:nvPr/>
        </p:nvGraphicFramePr>
        <p:xfrm>
          <a:off x="577850" y="885825"/>
          <a:ext cx="7989888" cy="5135563"/>
        </p:xfrm>
        <a:graphic>
          <a:graphicData uri="http://schemas.openxmlformats.org/drawingml/2006/table">
            <a:tbl>
              <a:tblPr/>
              <a:tblGrid>
                <a:gridCol w="2265958"/>
                <a:gridCol w="2796580"/>
                <a:gridCol w="2927350"/>
              </a:tblGrid>
              <a:tr h="653892">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smtClean="0">
                        <a:ln>
                          <a:noFill/>
                        </a:ln>
                        <a:solidFill>
                          <a:srgbClr val="000066"/>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de-DE" sz="2200" b="0" i="0" u="none" strike="noStrike" cap="none" normalizeH="0" baseline="0" dirty="0" smtClean="0">
                          <a:ln>
                            <a:noFill/>
                          </a:ln>
                          <a:solidFill>
                            <a:srgbClr val="000066"/>
                          </a:solidFill>
                          <a:effectLst/>
                          <a:latin typeface="Arial" charset="0"/>
                          <a:ea typeface="Times" pitchFamily="18" charset="0"/>
                          <a:cs typeface="Arial" charset="0"/>
                        </a:rPr>
                        <a:t>Areas relevant </a:t>
                      </a:r>
                      <a:r>
                        <a:rPr kumimoji="0" lang="de-DE" sz="2200" b="0" i="0" u="none" strike="noStrike" cap="none" normalizeH="0" baseline="0" dirty="0" err="1" smtClean="0">
                          <a:ln>
                            <a:noFill/>
                          </a:ln>
                          <a:solidFill>
                            <a:srgbClr val="000066"/>
                          </a:solidFill>
                          <a:effectLst/>
                          <a:latin typeface="Arial" charset="0"/>
                          <a:ea typeface="Times" pitchFamily="18" charset="0"/>
                          <a:cs typeface="Arial" charset="0"/>
                        </a:rPr>
                        <a:t>to</a:t>
                      </a:r>
                      <a:r>
                        <a:rPr kumimoji="0" lang="de-DE" sz="2200" b="0" i="0" u="none" strike="noStrike" cap="none" normalizeH="0" baseline="0" dirty="0" smtClean="0">
                          <a:ln>
                            <a:noFill/>
                          </a:ln>
                          <a:solidFill>
                            <a:srgbClr val="000066"/>
                          </a:solidFill>
                          <a:effectLst/>
                          <a:latin typeface="Arial" charset="0"/>
                          <a:ea typeface="Times" pitchFamily="18" charset="0"/>
                          <a:cs typeface="Arial" charset="0"/>
                        </a:rPr>
                        <a:t> </a:t>
                      </a:r>
                      <a:r>
                        <a:rPr kumimoji="0" lang="de-DE" sz="2200" b="0" i="0" u="none" strike="noStrike" cap="none" normalizeH="0" baseline="0" dirty="0" err="1" smtClean="0">
                          <a:ln>
                            <a:noFill/>
                          </a:ln>
                          <a:solidFill>
                            <a:srgbClr val="000066"/>
                          </a:solidFill>
                          <a:effectLst/>
                          <a:latin typeface="Arial" charset="0"/>
                          <a:ea typeface="Times" pitchFamily="18" charset="0"/>
                          <a:cs typeface="Arial" charset="0"/>
                        </a:rPr>
                        <a:t>social</a:t>
                      </a:r>
                      <a:r>
                        <a:rPr kumimoji="0" lang="de-DE" sz="2200" b="0" i="0" u="none" strike="noStrike" cap="none" normalizeH="0" baseline="0" dirty="0" smtClean="0">
                          <a:ln>
                            <a:noFill/>
                          </a:ln>
                          <a:solidFill>
                            <a:srgbClr val="000066"/>
                          </a:solidFill>
                          <a:effectLst/>
                          <a:latin typeface="Arial" charset="0"/>
                          <a:ea typeface="Times" pitchFamily="18" charset="0"/>
                          <a:cs typeface="Arial" charset="0"/>
                        </a:rPr>
                        <a:t> </a:t>
                      </a:r>
                      <a:r>
                        <a:rPr kumimoji="0" lang="de-DE" sz="2200" b="0" i="0" u="none" strike="noStrike" cap="none" normalizeH="0" baseline="0" dirty="0" err="1" smtClean="0">
                          <a:ln>
                            <a:noFill/>
                          </a:ln>
                          <a:solidFill>
                            <a:srgbClr val="000066"/>
                          </a:solidFill>
                          <a:effectLst/>
                          <a:latin typeface="Arial" charset="0"/>
                          <a:ea typeface="Times" pitchFamily="18" charset="0"/>
                          <a:cs typeface="Arial" charset="0"/>
                        </a:rPr>
                        <a:t>change</a:t>
                      </a:r>
                      <a:endParaRPr kumimoji="0" lang="de-DE" sz="2200" b="0" i="0" u="none" strike="noStrike" cap="none" normalizeH="0" baseline="0" dirty="0" smtClean="0">
                        <a:ln>
                          <a:noFill/>
                        </a:ln>
                        <a:solidFill>
                          <a:srgbClr val="000066"/>
                        </a:solidFill>
                        <a:effectLst/>
                        <a:latin typeface="Arial" charset="0"/>
                        <a:ea typeface="Times" pitchFamily="18" charset="0"/>
                        <a:cs typeface="Arial" charset="0"/>
                      </a:endParaRP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smtClean="0">
                        <a:ln>
                          <a:noFill/>
                        </a:ln>
                        <a:solidFill>
                          <a:srgbClr val="000066"/>
                        </a:solidFill>
                        <a:effectLst/>
                        <a:latin typeface="Arial Narrow" pitchFamily="34" charset="0"/>
                        <a:ea typeface="Times"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smtClean="0">
                          <a:ln>
                            <a:noFill/>
                          </a:ln>
                          <a:solidFill>
                            <a:srgbClr val="000066"/>
                          </a:solidFill>
                          <a:effectLst/>
                          <a:latin typeface="Calibri" pitchFamily="34" charset="0"/>
                          <a:ea typeface="Times" pitchFamily="18" charset="0"/>
                          <a:cs typeface="Calibri" pitchFamily="34" charset="0"/>
                        </a:rPr>
                        <a:t>Examples of social innovations</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883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000066"/>
                          </a:solidFill>
                          <a:effectLst/>
                          <a:latin typeface="Arial Narrow" pitchFamily="34" charset="0"/>
                          <a:ea typeface="Times" pitchFamily="18" charset="0"/>
                          <a:cs typeface="Arial" charset="0"/>
                        </a:rPr>
                        <a:t>Old / historic / previous</a:t>
                      </a:r>
                    </a:p>
                  </a:txBody>
                  <a:tcPr marT="45700" marB="457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000066"/>
                          </a:solidFill>
                          <a:effectLst/>
                          <a:latin typeface="Arial Narrow" pitchFamily="34" charset="0"/>
                          <a:ea typeface="Times" pitchFamily="18" charset="0"/>
                          <a:cs typeface="Arial" charset="0"/>
                        </a:rPr>
                        <a:t>New / current / future</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9283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Arial" charset="0"/>
                        </a:rPr>
                        <a:t>Science, education and training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rgbClr val="0000FF"/>
                        </a:solidFill>
                        <a:effectLst/>
                        <a:latin typeface="Arial"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800" b="1" i="0" u="none" strike="noStrike" cap="none" normalizeH="0" baseline="0" dirty="0" smtClean="0">
                        <a:ln>
                          <a:noFill/>
                        </a:ln>
                        <a:solidFill>
                          <a:srgbClr val="0000FF"/>
                        </a:solidFill>
                        <a:effectLst/>
                        <a:latin typeface="Arial"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Arial" charset="0"/>
                        </a:rPr>
                        <a:t>Work, employment and the economy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rgbClr val="0000FF"/>
                        </a:solidFill>
                        <a:effectLst/>
                        <a:latin typeface="Arial"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Times New Roman" pitchFamily="18" charset="0"/>
                        </a:rPr>
                        <a:t>Technologies, machinery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Arial" charset="0"/>
                          <a:ea typeface="Times" pitchFamily="18" charset="0"/>
                          <a:cs typeface="Times New Roman" pitchFamily="18" charset="0"/>
                        </a:rPr>
                        <a:t>Democracy, politics and justice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Social</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and</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health</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care</a:t>
                      </a:r>
                      <a:r>
                        <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rPr>
                        <a:t> </a:t>
                      </a:r>
                      <a:r>
                        <a:rPr kumimoji="0" lang="de-DE" sz="1600" b="1" i="0" u="none" strike="noStrike" cap="none" normalizeH="0" baseline="0" dirty="0" err="1" smtClean="0">
                          <a:ln>
                            <a:noFill/>
                          </a:ln>
                          <a:solidFill>
                            <a:srgbClr val="0000FF"/>
                          </a:solidFill>
                          <a:effectLst/>
                          <a:latin typeface="Arial" charset="0"/>
                          <a:ea typeface="Times" pitchFamily="18" charset="0"/>
                          <a:cs typeface="Times New Roman" pitchFamily="18" charset="0"/>
                        </a:rPr>
                        <a:t>systems</a:t>
                      </a:r>
                      <a:endParaRPr kumimoji="0" lang="de-DE" sz="16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800" b="1" i="0" u="none" strike="noStrike" cap="none" normalizeH="0" baseline="0" dirty="0" smtClean="0">
                        <a:ln>
                          <a:noFill/>
                        </a:ln>
                        <a:solidFill>
                          <a:srgbClr val="0000FF"/>
                        </a:solidFill>
                        <a:effectLst/>
                        <a:latin typeface="Arial" charset="0"/>
                        <a:ea typeface="Times" pitchFamily="18" charset="0"/>
                        <a:cs typeface="Times New Roman" pitchFamily="18" charset="0"/>
                      </a:endParaRP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Arial" charset="0"/>
                        </a:rPr>
                        <a:t> </a:t>
                      </a:r>
                      <a:r>
                        <a:rPr kumimoji="0" lang="de-AT" sz="1600" b="0" i="0" u="none" strike="noStrike" cap="none" normalizeH="0" baseline="0" smtClean="0">
                          <a:ln>
                            <a:noFill/>
                          </a:ln>
                          <a:solidFill>
                            <a:srgbClr val="0000FF"/>
                          </a:solidFill>
                          <a:effectLst/>
                          <a:latin typeface="Arial Narrow" pitchFamily="34" charset="0"/>
                          <a:ea typeface="Times" pitchFamily="18" charset="0"/>
                          <a:cs typeface="Arial" charset="0"/>
                        </a:rPr>
                        <a:t> </a:t>
                      </a:r>
                      <a:r>
                        <a:rPr kumimoji="0" lang="en-GB" sz="1600" b="0" i="0" u="none" strike="noStrike" cap="none" normalizeH="0" baseline="0" smtClean="0">
                          <a:ln>
                            <a:noFill/>
                          </a:ln>
                          <a:solidFill>
                            <a:srgbClr val="0000FF"/>
                          </a:solidFill>
                          <a:effectLst/>
                          <a:latin typeface="Arial Narrow" pitchFamily="34" charset="0"/>
                          <a:ea typeface="Times" pitchFamily="18" charset="0"/>
                          <a:cs typeface="Arial" charset="0"/>
                        </a:rPr>
                        <a:t>Universities; compulsory education; Kindergarden; pedagog. concepts e.g. Montessori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Arial" charset="0"/>
                        </a:rPr>
                        <a:t> Trade unions; Chambers of commerce/labour; Taylorism; Fordism; self service</a:t>
                      </a:r>
                      <a:endParaRPr kumimoji="0" lang="en-GB" sz="1600" b="0" i="0" u="none" strike="noStrike" cap="none" normalizeH="0" baseline="30000" smtClean="0">
                        <a:ln>
                          <a:noFill/>
                        </a:ln>
                        <a:solidFill>
                          <a:srgbClr val="0000FF"/>
                        </a:solidFill>
                        <a:effectLst/>
                        <a:latin typeface="Arial Narrow" pitchFamily="34" charset="0"/>
                        <a:ea typeface="Times"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de-DE"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rPr>
                        <a:t> Norms and standardisation; mechanisation of house keeping; traffic rules; drivers licence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de-DE"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rPr>
                        <a:t> ‘Attic democracy’; the state as a juristic person; general elections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rPr>
                        <a:t> Social security; retirement schemes,  welfare state</a:t>
                      </a:r>
                      <a:endParaRPr kumimoji="0" lang="en-GB" sz="800" b="0" i="0" u="none" strike="noStrike" cap="none" normalizeH="0" baseline="0" smtClean="0">
                        <a:ln>
                          <a:noFill/>
                        </a:ln>
                        <a:solidFill>
                          <a:srgbClr val="0000FF"/>
                        </a:solidFill>
                        <a:effectLst/>
                        <a:latin typeface="Arial Narrow" pitchFamily="34" charset="0"/>
                        <a:ea typeface="Times" pitchFamily="18" charset="0"/>
                        <a:cs typeface="Times New Roman" pitchFamily="18" charset="0"/>
                      </a:endParaRPr>
                    </a:p>
                  </a:txBody>
                  <a:tcPr marT="45700" marB="457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Technology enhanced learning; ‘micro-learning’, Web 2.0; Wikipedia; ‘science mode 2’</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a:t>
                      </a:r>
                      <a:r>
                        <a:rPr kumimoji="0" lang="en-GB" sz="1600" b="0" i="0" u="none" strike="noStrike" cap="none" normalizeH="0" baseline="0" dirty="0" err="1" smtClean="0">
                          <a:ln>
                            <a:noFill/>
                          </a:ln>
                          <a:solidFill>
                            <a:srgbClr val="0000FF"/>
                          </a:solidFill>
                          <a:effectLst/>
                          <a:latin typeface="Arial Narrow" pitchFamily="34" charset="0"/>
                          <a:ea typeface="Times" pitchFamily="18" charset="0"/>
                          <a:cs typeface="Times New Roman" pitchFamily="18" charset="0"/>
                        </a:rPr>
                        <a:t>Flextime</a:t>
                      </a: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wage records; CSR; social entrepreneurship; diversity mgmt.; collaborative consumption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Open source movement (com-munities); self constructed solar panels; decentralized energy prod.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Citizens participation; 3</a:t>
                      </a:r>
                      <a:r>
                        <a:rPr kumimoji="0" lang="en-GB" sz="1600" b="0" i="0" u="none" strike="noStrike" cap="none" normalizeH="0" baseline="30000" dirty="0" smtClean="0">
                          <a:ln>
                            <a:noFill/>
                          </a:ln>
                          <a:solidFill>
                            <a:srgbClr val="0000FF"/>
                          </a:solidFill>
                          <a:effectLst/>
                          <a:latin typeface="Arial Narrow" pitchFamily="34" charset="0"/>
                          <a:ea typeface="Times" pitchFamily="18" charset="0"/>
                          <a:cs typeface="Times New Roman" pitchFamily="18" charset="0"/>
                        </a:rPr>
                        <a:t>rd</a:t>
                      </a: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sector; equal rights; gender mainstreaming</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endParaRPr kumimoji="0" lang="en-GB" sz="8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en-GB" sz="1600" b="0" i="0" u="none" strike="noStrike" cap="none" normalizeH="0" baseline="0" dirty="0" smtClean="0">
                          <a:ln>
                            <a:noFill/>
                          </a:ln>
                          <a:solidFill>
                            <a:srgbClr val="0000FF"/>
                          </a:solidFill>
                          <a:effectLst/>
                          <a:latin typeface="Arial Narrow" pitchFamily="34" charset="0"/>
                          <a:ea typeface="Times" pitchFamily="18" charset="0"/>
                          <a:cs typeface="Times New Roman" pitchFamily="18" charset="0"/>
                        </a:rPr>
                        <a:t> Reforms of financing and access to welfare (e.g. ‘birth right portfolio’)</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2548" name="Gerade Verbindung 5"/>
          <p:cNvCxnSpPr>
            <a:cxnSpLocks noChangeShapeType="1"/>
          </p:cNvCxnSpPr>
          <p:nvPr/>
        </p:nvCxnSpPr>
        <p:spPr bwMode="auto">
          <a:xfrm>
            <a:off x="539750" y="2997200"/>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549" name="Gerade Verbindung 6"/>
          <p:cNvCxnSpPr>
            <a:cxnSpLocks noChangeShapeType="1"/>
          </p:cNvCxnSpPr>
          <p:nvPr/>
        </p:nvCxnSpPr>
        <p:spPr bwMode="auto">
          <a:xfrm>
            <a:off x="539750" y="3860800"/>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550" name="Gerade Verbindung 7"/>
          <p:cNvCxnSpPr>
            <a:cxnSpLocks noChangeShapeType="1"/>
          </p:cNvCxnSpPr>
          <p:nvPr/>
        </p:nvCxnSpPr>
        <p:spPr bwMode="auto">
          <a:xfrm>
            <a:off x="539750" y="4652963"/>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22551" name="Gerade Verbindung 8"/>
          <p:cNvCxnSpPr>
            <a:cxnSpLocks noChangeShapeType="1"/>
          </p:cNvCxnSpPr>
          <p:nvPr/>
        </p:nvCxnSpPr>
        <p:spPr bwMode="auto">
          <a:xfrm>
            <a:off x="539750" y="5300663"/>
            <a:ext cx="8064500" cy="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9" name="Rechteck 8"/>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36512" y="6200775"/>
            <a:ext cx="9224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36512" y="0"/>
            <a:ext cx="9217024"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6"/>
          <p:cNvSpPr>
            <a:spLocks noChangeArrowheads="1"/>
          </p:cNvSpPr>
          <p:nvPr/>
        </p:nvSpPr>
        <p:spPr bwMode="auto">
          <a:xfrm>
            <a:off x="871728" y="125412"/>
            <a:ext cx="74901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dirty="0" err="1" smtClean="0">
                <a:solidFill>
                  <a:srgbClr val="FFFF00"/>
                </a:solidFill>
                <a:latin typeface="Calibri" pitchFamily="34" charset="0"/>
              </a:rPr>
              <a:t>Analysing</a:t>
            </a:r>
            <a:r>
              <a:rPr lang="de-DE" sz="3600" b="1" dirty="0" smtClean="0">
                <a:solidFill>
                  <a:srgbClr val="FFFF00"/>
                </a:solidFill>
                <a:latin typeface="Calibri" pitchFamily="34" charset="0"/>
              </a:rPr>
              <a:t> </a:t>
            </a:r>
            <a:r>
              <a:rPr lang="de-DE" sz="3600" b="1" dirty="0" err="1" smtClean="0">
                <a:solidFill>
                  <a:srgbClr val="FFFF00"/>
                </a:solidFill>
                <a:latin typeface="Calibri" pitchFamily="34" charset="0"/>
              </a:rPr>
              <a:t>social</a:t>
            </a:r>
            <a:r>
              <a:rPr lang="de-DE" sz="3600" b="1" dirty="0" smtClean="0">
                <a:solidFill>
                  <a:srgbClr val="FFFF00"/>
                </a:solidFill>
                <a:latin typeface="Calibri" pitchFamily="34" charset="0"/>
              </a:rPr>
              <a:t> </a:t>
            </a:r>
            <a:r>
              <a:rPr lang="de-DE" sz="3600" b="1" dirty="0" err="1" smtClean="0">
                <a:solidFill>
                  <a:srgbClr val="FFFF00"/>
                </a:solidFill>
                <a:latin typeface="Calibri" pitchFamily="34" charset="0"/>
              </a:rPr>
              <a:t>innovations</a:t>
            </a:r>
            <a:r>
              <a:rPr lang="de-DE" sz="3600" b="1" dirty="0" smtClean="0">
                <a:solidFill>
                  <a:srgbClr val="FFFF00"/>
                </a:solidFill>
                <a:latin typeface="Calibri" pitchFamily="34" charset="0"/>
              </a:rPr>
              <a:t> </a:t>
            </a:r>
            <a:r>
              <a:rPr lang="de-DE" sz="3600" b="1" dirty="0" err="1">
                <a:solidFill>
                  <a:srgbClr val="FFFF00"/>
                </a:solidFill>
                <a:latin typeface="Calibri" pitchFamily="34" charset="0"/>
              </a:rPr>
              <a:t>examples</a:t>
            </a:r>
            <a:r>
              <a:rPr lang="de-DE" b="1" dirty="0">
                <a:solidFill>
                  <a:srgbClr val="333399"/>
                </a:solidFill>
              </a:rPr>
              <a:t/>
            </a:r>
            <a:br>
              <a:rPr lang="de-DE" b="1" dirty="0">
                <a:solidFill>
                  <a:srgbClr val="333399"/>
                </a:solidFill>
              </a:rPr>
            </a:br>
            <a:endParaRPr lang="de-AT" b="1" dirty="0">
              <a:solidFill>
                <a:srgbClr val="333399"/>
              </a:solidFill>
            </a:endParaRPr>
          </a:p>
        </p:txBody>
      </p:sp>
      <p:sp>
        <p:nvSpPr>
          <p:cNvPr id="7" name="Rectangle 7"/>
          <p:cNvSpPr>
            <a:spLocks noChangeArrowheads="1"/>
          </p:cNvSpPr>
          <p:nvPr/>
        </p:nvSpPr>
        <p:spPr bwMode="auto">
          <a:xfrm>
            <a:off x="223838" y="990600"/>
            <a:ext cx="89646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de-DE" sz="2400" b="1" dirty="0">
                <a:solidFill>
                  <a:srgbClr val="000066"/>
                </a:solidFill>
                <a:latin typeface="Calibri" pitchFamily="34" charset="0"/>
              </a:rPr>
              <a:t>Public </a:t>
            </a:r>
            <a:r>
              <a:rPr lang="de-DE" sz="2400" b="1" dirty="0" err="1" smtClean="0">
                <a:solidFill>
                  <a:srgbClr val="000066"/>
                </a:solidFill>
                <a:latin typeface="Calibri" pitchFamily="34" charset="0"/>
              </a:rPr>
              <a:t>sector</a:t>
            </a:r>
            <a:r>
              <a:rPr lang="de-DE" sz="2400" b="1" dirty="0" smtClean="0">
                <a:solidFill>
                  <a:srgbClr val="000066"/>
                </a:solidFill>
                <a:latin typeface="Calibri" pitchFamily="34" charset="0"/>
              </a:rPr>
              <a:t>: </a:t>
            </a:r>
            <a:r>
              <a:rPr lang="de-DE" sz="2400" b="1" dirty="0" err="1">
                <a:solidFill>
                  <a:srgbClr val="0000FF"/>
                </a:solidFill>
                <a:latin typeface="Calibri" pitchFamily="34" charset="0"/>
              </a:rPr>
              <a:t>Municipality</a:t>
            </a:r>
            <a:r>
              <a:rPr lang="de-DE" sz="2400" b="1" dirty="0">
                <a:solidFill>
                  <a:srgbClr val="0000FF"/>
                </a:solidFill>
                <a:latin typeface="Calibri" pitchFamily="34" charset="0"/>
              </a:rPr>
              <a:t> </a:t>
            </a:r>
            <a:r>
              <a:rPr lang="de-DE" sz="2400" b="1" dirty="0" err="1">
                <a:solidFill>
                  <a:srgbClr val="0000FF"/>
                </a:solidFill>
                <a:latin typeface="Calibri" pitchFamily="34" charset="0"/>
              </a:rPr>
              <a:t>of</a:t>
            </a:r>
            <a:r>
              <a:rPr lang="de-DE" sz="2400" b="1" dirty="0">
                <a:solidFill>
                  <a:srgbClr val="0000FF"/>
                </a:solidFill>
                <a:latin typeface="Calibri" pitchFamily="34" charset="0"/>
              </a:rPr>
              <a:t> </a:t>
            </a:r>
            <a:r>
              <a:rPr lang="de-DE" sz="2400" b="1" dirty="0" err="1">
                <a:solidFill>
                  <a:srgbClr val="0000FF"/>
                </a:solidFill>
                <a:latin typeface="Calibri" pitchFamily="34" charset="0"/>
              </a:rPr>
              <a:t>Kapfenberg</a:t>
            </a:r>
            <a:r>
              <a:rPr lang="de-DE" sz="2400" b="1" dirty="0">
                <a:solidFill>
                  <a:srgbClr val="0000FF"/>
                </a:solidFill>
                <a:latin typeface="Calibri" pitchFamily="34" charset="0"/>
              </a:rPr>
              <a:t> (AT) – „Future </a:t>
            </a:r>
            <a:r>
              <a:rPr lang="de-DE" sz="2400" b="1" dirty="0" err="1">
                <a:solidFill>
                  <a:srgbClr val="0000FF"/>
                </a:solidFill>
                <a:latin typeface="Calibri" pitchFamily="34" charset="0"/>
              </a:rPr>
              <a:t>for</a:t>
            </a:r>
            <a:r>
              <a:rPr lang="de-DE" sz="2400" b="1" dirty="0">
                <a:solidFill>
                  <a:srgbClr val="0000FF"/>
                </a:solidFill>
                <a:latin typeface="Calibri" pitchFamily="34" charset="0"/>
              </a:rPr>
              <a:t> all“</a:t>
            </a:r>
            <a:endParaRPr lang="de-DE" sz="2400" b="1" u="sng" dirty="0">
              <a:solidFill>
                <a:srgbClr val="0000FF"/>
              </a:solidFill>
              <a:latin typeface="Calibri" pitchFamily="34" charset="0"/>
            </a:endParaRPr>
          </a:p>
          <a:p>
            <a:pPr marL="742950" lvl="1" indent="-285750">
              <a:lnSpc>
                <a:spcPct val="90000"/>
              </a:lnSpc>
              <a:spcBef>
                <a:spcPct val="20000"/>
              </a:spcBef>
              <a:buFontTx/>
              <a:buChar char="–"/>
            </a:pPr>
            <a:endParaRPr lang="de-DE" sz="800" b="1" i="1" dirty="0">
              <a:solidFill>
                <a:srgbClr val="0000FF"/>
              </a:solidFill>
              <a:latin typeface="Calibri" pitchFamily="34" charset="0"/>
            </a:endParaRPr>
          </a:p>
          <a:p>
            <a:pPr marL="742950" lvl="1" indent="-285750">
              <a:lnSpc>
                <a:spcPct val="90000"/>
              </a:lnSpc>
              <a:spcBef>
                <a:spcPct val="20000"/>
              </a:spcBef>
              <a:buFontTx/>
              <a:buChar char="–"/>
            </a:pPr>
            <a:r>
              <a:rPr lang="de-DE" sz="1600" b="1" i="1" dirty="0" err="1">
                <a:solidFill>
                  <a:srgbClr val="0000FF"/>
                </a:solidFill>
                <a:latin typeface="Calibri" pitchFamily="34" charset="0"/>
              </a:rPr>
              <a:t>I</a:t>
            </a:r>
            <a:r>
              <a:rPr lang="de-DE" sz="1600" b="1" dirty="0" err="1">
                <a:solidFill>
                  <a:srgbClr val="0000FF"/>
                </a:solidFill>
                <a:latin typeface="Calibri" pitchFamily="34" charset="0"/>
              </a:rPr>
              <a:t>dea</a:t>
            </a:r>
            <a:r>
              <a:rPr lang="de-DE" sz="1600" b="1" dirty="0">
                <a:solidFill>
                  <a:srgbClr val="0000FF"/>
                </a:solidFill>
                <a:latin typeface="Calibri" pitchFamily="34" charset="0"/>
              </a:rPr>
              <a:t> 		&gt;&gt;  </a:t>
            </a:r>
            <a:r>
              <a:rPr lang="de-DE" sz="1600" b="1" dirty="0" err="1">
                <a:solidFill>
                  <a:srgbClr val="0000FF"/>
                </a:solidFill>
                <a:latin typeface="Calibri" pitchFamily="34" charset="0"/>
              </a:rPr>
              <a:t>Issue</a:t>
            </a:r>
            <a:r>
              <a:rPr lang="de-DE" sz="1600" b="1" dirty="0">
                <a:solidFill>
                  <a:srgbClr val="0000FF"/>
                </a:solidFill>
                <a:latin typeface="Calibri" pitchFamily="34" charset="0"/>
              </a:rPr>
              <a:t> </a:t>
            </a:r>
            <a:r>
              <a:rPr lang="de-DE" sz="1600" b="1" dirty="0" err="1">
                <a:solidFill>
                  <a:srgbClr val="0000FF"/>
                </a:solidFill>
                <a:latin typeface="Calibri" pitchFamily="34" charset="0"/>
              </a:rPr>
              <a:t>poverty</a:t>
            </a:r>
            <a:r>
              <a:rPr lang="de-DE" sz="1600" b="1" dirty="0">
                <a:solidFill>
                  <a:srgbClr val="0000FF"/>
                </a:solidFill>
                <a:latin typeface="Calibri" pitchFamily="34" charset="0"/>
              </a:rPr>
              <a:t> – </a:t>
            </a:r>
            <a:r>
              <a:rPr lang="de-DE" sz="1600" b="1" dirty="0" err="1">
                <a:solidFill>
                  <a:srgbClr val="0000FF"/>
                </a:solidFill>
                <a:latin typeface="Calibri" pitchFamily="34" charset="0"/>
              </a:rPr>
              <a:t>social</a:t>
            </a:r>
            <a:r>
              <a:rPr lang="de-DE" sz="1600" b="1" dirty="0">
                <a:solidFill>
                  <a:srgbClr val="0000FF"/>
                </a:solidFill>
                <a:latin typeface="Calibri" pitchFamily="34" charset="0"/>
              </a:rPr>
              <a:t> </a:t>
            </a:r>
            <a:r>
              <a:rPr lang="de-DE" sz="1600" b="1" dirty="0" err="1">
                <a:solidFill>
                  <a:srgbClr val="0000FF"/>
                </a:solidFill>
                <a:latin typeface="Calibri" pitchFamily="34" charset="0"/>
              </a:rPr>
              <a:t>assistance</a:t>
            </a:r>
            <a:r>
              <a:rPr lang="de-DE" sz="1600" b="1" dirty="0">
                <a:solidFill>
                  <a:srgbClr val="0000FF"/>
                </a:solidFill>
                <a:latin typeface="Calibri" pitchFamily="34" charset="0"/>
              </a:rPr>
              <a:t> </a:t>
            </a:r>
            <a:r>
              <a:rPr lang="de-DE" sz="1600" b="1" dirty="0" err="1">
                <a:solidFill>
                  <a:srgbClr val="0000FF"/>
                </a:solidFill>
                <a:latin typeface="Calibri" pitchFamily="34" charset="0"/>
              </a:rPr>
              <a:t>without</a:t>
            </a:r>
            <a:r>
              <a:rPr lang="de-DE" sz="1600" b="1" dirty="0">
                <a:solidFill>
                  <a:srgbClr val="0000FF"/>
                </a:solidFill>
                <a:latin typeface="Calibri" pitchFamily="34" charset="0"/>
              </a:rPr>
              <a:t> </a:t>
            </a:r>
            <a:r>
              <a:rPr lang="de-DE" sz="1600" b="1" dirty="0" err="1">
                <a:solidFill>
                  <a:srgbClr val="0000FF"/>
                </a:solidFill>
                <a:latin typeface="Calibri" pitchFamily="34" charset="0"/>
              </a:rPr>
              <a:t>stigmatisation</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ntervention  	&gt;&gt; „</a:t>
            </a:r>
            <a:r>
              <a:rPr lang="de-DE" sz="1600" b="1" dirty="0" err="1">
                <a:solidFill>
                  <a:srgbClr val="0000FF"/>
                </a:solidFill>
                <a:latin typeface="Calibri" pitchFamily="34" charset="0"/>
              </a:rPr>
              <a:t>Activity</a:t>
            </a:r>
            <a:r>
              <a:rPr lang="de-DE" sz="1600" b="1" dirty="0">
                <a:solidFill>
                  <a:srgbClr val="0000FF"/>
                </a:solidFill>
                <a:latin typeface="Calibri" pitchFamily="34" charset="0"/>
              </a:rPr>
              <a:t> Card“</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mplementation  	&gt;&gt;  Transport, Caritas, Supermarket, </a:t>
            </a:r>
            <a:r>
              <a:rPr lang="de-DE" sz="1600" b="1" dirty="0" err="1">
                <a:solidFill>
                  <a:srgbClr val="0000FF"/>
                </a:solidFill>
                <a:latin typeface="Calibri" pitchFamily="34" charset="0"/>
              </a:rPr>
              <a:t>Cafe</a:t>
            </a:r>
            <a:r>
              <a:rPr lang="de-DE" sz="1600" b="1" dirty="0">
                <a:solidFill>
                  <a:srgbClr val="0000FF"/>
                </a:solidFill>
                <a:latin typeface="Calibri" pitchFamily="34" charset="0"/>
              </a:rPr>
              <a:t>, Sports ...</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mpact 		&gt;&gt;  </a:t>
            </a:r>
            <a:r>
              <a:rPr lang="de-DE" sz="1600" b="1" dirty="0" err="1">
                <a:solidFill>
                  <a:srgbClr val="0000FF"/>
                </a:solidFill>
                <a:latin typeface="Calibri" pitchFamily="34" charset="0"/>
              </a:rPr>
              <a:t>Participation</a:t>
            </a:r>
            <a:r>
              <a:rPr lang="de-DE" sz="1600" b="1" dirty="0">
                <a:solidFill>
                  <a:srgbClr val="0000FF"/>
                </a:solidFill>
                <a:latin typeface="Calibri" pitchFamily="34" charset="0"/>
              </a:rPr>
              <a:t>, </a:t>
            </a:r>
            <a:r>
              <a:rPr lang="de-DE" sz="1600" b="1" dirty="0" err="1">
                <a:solidFill>
                  <a:srgbClr val="0000FF"/>
                </a:solidFill>
                <a:latin typeface="Calibri" pitchFamily="34" charset="0"/>
              </a:rPr>
              <a:t>elevating</a:t>
            </a:r>
            <a:r>
              <a:rPr lang="de-DE" sz="1600" b="1" dirty="0">
                <a:solidFill>
                  <a:srgbClr val="0000FF"/>
                </a:solidFill>
                <a:latin typeface="Calibri" pitchFamily="34" charset="0"/>
              </a:rPr>
              <a:t> </a:t>
            </a:r>
            <a:r>
              <a:rPr lang="de-DE" sz="1600" b="1" dirty="0" err="1">
                <a:solidFill>
                  <a:srgbClr val="0000FF"/>
                </a:solidFill>
                <a:latin typeface="Calibri" pitchFamily="34" charset="0"/>
              </a:rPr>
              <a:t>quality</a:t>
            </a:r>
            <a:r>
              <a:rPr lang="de-DE" sz="1600" b="1" dirty="0">
                <a:solidFill>
                  <a:srgbClr val="0000FF"/>
                </a:solidFill>
                <a:latin typeface="Calibri" pitchFamily="34" charset="0"/>
              </a:rPr>
              <a:t>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a:solidFill>
                  <a:srgbClr val="0000FF"/>
                </a:solidFill>
                <a:latin typeface="Calibri" pitchFamily="34" charset="0"/>
              </a:rPr>
              <a:t>life</a:t>
            </a:r>
            <a:r>
              <a:rPr lang="de-DE" sz="1600" b="1" dirty="0">
                <a:solidFill>
                  <a:srgbClr val="0000FF"/>
                </a:solidFill>
                <a:latin typeface="Calibri" pitchFamily="34" charset="0"/>
              </a:rPr>
              <a:t>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cohesion</a:t>
            </a:r>
            <a:endParaRPr lang="de-AT" sz="1600" dirty="0">
              <a:solidFill>
                <a:srgbClr val="0000FF"/>
              </a:solidFill>
              <a:latin typeface="Calibri" pitchFamily="34" charset="0"/>
            </a:endParaRPr>
          </a:p>
        </p:txBody>
      </p:sp>
      <p:sp>
        <p:nvSpPr>
          <p:cNvPr id="9" name="Rectangle 7"/>
          <p:cNvSpPr>
            <a:spLocks noChangeArrowheads="1"/>
          </p:cNvSpPr>
          <p:nvPr/>
        </p:nvSpPr>
        <p:spPr bwMode="auto">
          <a:xfrm>
            <a:off x="223838" y="2708920"/>
            <a:ext cx="89646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de-DE" sz="2400" b="1" dirty="0" smtClean="0">
                <a:solidFill>
                  <a:srgbClr val="000066"/>
                </a:solidFill>
                <a:latin typeface="Calibri" pitchFamily="34" charset="0"/>
              </a:rPr>
              <a:t>Business </a:t>
            </a:r>
            <a:r>
              <a:rPr lang="de-DE" sz="2400" b="1" dirty="0" err="1" smtClean="0">
                <a:solidFill>
                  <a:srgbClr val="000066"/>
                </a:solidFill>
                <a:latin typeface="Calibri" pitchFamily="34" charset="0"/>
              </a:rPr>
              <a:t>sector</a:t>
            </a:r>
            <a:r>
              <a:rPr lang="de-DE" sz="2400" b="1" dirty="0" smtClean="0">
                <a:solidFill>
                  <a:srgbClr val="000066"/>
                </a:solidFill>
                <a:latin typeface="Calibri" pitchFamily="34" charset="0"/>
              </a:rPr>
              <a:t>: </a:t>
            </a:r>
            <a:r>
              <a:rPr lang="de-DE" sz="2400" b="1" dirty="0" smtClean="0">
                <a:solidFill>
                  <a:srgbClr val="0000CC"/>
                </a:solidFill>
                <a:latin typeface="Calibri" pitchFamily="34" charset="0"/>
              </a:rPr>
              <a:t>ERSTE Bank </a:t>
            </a:r>
            <a:r>
              <a:rPr lang="de-DE" sz="2400" b="1" dirty="0">
                <a:solidFill>
                  <a:srgbClr val="0000FF"/>
                </a:solidFill>
                <a:latin typeface="Calibri" pitchFamily="34" charset="0"/>
              </a:rPr>
              <a:t>(AT) – „2</a:t>
            </a:r>
            <a:r>
              <a:rPr lang="de-DE" sz="2400" b="1" baseline="30000" dirty="0">
                <a:solidFill>
                  <a:srgbClr val="0000FF"/>
                </a:solidFill>
                <a:latin typeface="Calibri" pitchFamily="34" charset="0"/>
              </a:rPr>
              <a:t>nd</a:t>
            </a:r>
            <a:r>
              <a:rPr lang="de-DE" sz="2400" b="1" dirty="0">
                <a:solidFill>
                  <a:srgbClr val="0000FF"/>
                </a:solidFill>
                <a:latin typeface="Calibri" pitchFamily="34" charset="0"/>
              </a:rPr>
              <a:t> </a:t>
            </a:r>
            <a:r>
              <a:rPr lang="de-DE" sz="2400" b="1" dirty="0" err="1">
                <a:solidFill>
                  <a:srgbClr val="0000FF"/>
                </a:solidFill>
                <a:latin typeface="Calibri" pitchFamily="34" charset="0"/>
              </a:rPr>
              <a:t>Savings</a:t>
            </a:r>
            <a:r>
              <a:rPr lang="de-DE" sz="2400" b="1" dirty="0">
                <a:solidFill>
                  <a:srgbClr val="0000FF"/>
                </a:solidFill>
                <a:latin typeface="Calibri" pitchFamily="34" charset="0"/>
              </a:rPr>
              <a:t> Bank“</a:t>
            </a:r>
            <a:endParaRPr lang="de-DE" sz="2400" b="1" u="sng" dirty="0">
              <a:solidFill>
                <a:srgbClr val="0000FF"/>
              </a:solidFill>
              <a:latin typeface="Calibri" pitchFamily="34" charset="0"/>
            </a:endParaRPr>
          </a:p>
          <a:p>
            <a:pPr marL="742950" lvl="1" indent="-285750">
              <a:lnSpc>
                <a:spcPct val="90000"/>
              </a:lnSpc>
              <a:spcBef>
                <a:spcPct val="20000"/>
              </a:spcBef>
              <a:buFontTx/>
              <a:buChar char="–"/>
            </a:pPr>
            <a:endParaRPr lang="de-DE" sz="800" b="1" i="1" dirty="0">
              <a:solidFill>
                <a:srgbClr val="0000FF"/>
              </a:solidFill>
              <a:latin typeface="Calibri" pitchFamily="34" charset="0"/>
            </a:endParaRPr>
          </a:p>
          <a:p>
            <a:pPr marL="742950" lvl="1" indent="-285750">
              <a:lnSpc>
                <a:spcPct val="90000"/>
              </a:lnSpc>
              <a:spcBef>
                <a:spcPct val="20000"/>
              </a:spcBef>
              <a:buFontTx/>
              <a:buChar char="–"/>
            </a:pPr>
            <a:r>
              <a:rPr lang="de-DE" sz="1600" b="1" i="1" dirty="0" err="1">
                <a:solidFill>
                  <a:srgbClr val="0000FF"/>
                </a:solidFill>
                <a:latin typeface="Calibri" pitchFamily="34" charset="0"/>
              </a:rPr>
              <a:t>I</a:t>
            </a:r>
            <a:r>
              <a:rPr lang="de-DE" sz="1600" b="1" dirty="0" err="1">
                <a:solidFill>
                  <a:srgbClr val="0000FF"/>
                </a:solidFill>
                <a:latin typeface="Calibri" pitchFamily="34" charset="0"/>
              </a:rPr>
              <a:t>dea</a:t>
            </a:r>
            <a:r>
              <a:rPr lang="de-DE" sz="1600" b="1" dirty="0">
                <a:solidFill>
                  <a:srgbClr val="0000FF"/>
                </a:solidFill>
                <a:latin typeface="Calibri" pitchFamily="34" charset="0"/>
              </a:rPr>
              <a:t>  		&gt;&gt;  </a:t>
            </a:r>
            <a:r>
              <a:rPr lang="de-DE" sz="1600" b="1" dirty="0" err="1">
                <a:solidFill>
                  <a:srgbClr val="0000FF"/>
                </a:solidFill>
                <a:latin typeface="Calibri" pitchFamily="34" charset="0"/>
              </a:rPr>
              <a:t>Issue</a:t>
            </a:r>
            <a:r>
              <a:rPr lang="de-DE" sz="1600" b="1" dirty="0">
                <a:solidFill>
                  <a:srgbClr val="0000FF"/>
                </a:solidFill>
                <a:latin typeface="Calibri" pitchFamily="34" charset="0"/>
              </a:rPr>
              <a:t> private </a:t>
            </a:r>
            <a:r>
              <a:rPr lang="de-DE" sz="1600" b="1" dirty="0" err="1">
                <a:solidFill>
                  <a:srgbClr val="0000FF"/>
                </a:solidFill>
                <a:latin typeface="Calibri" pitchFamily="34" charset="0"/>
              </a:rPr>
              <a:t>persons</a:t>
            </a:r>
            <a:r>
              <a:rPr lang="de-DE" sz="1600" b="1" dirty="0">
                <a:solidFill>
                  <a:srgbClr val="0000FF"/>
                </a:solidFill>
                <a:latin typeface="Calibri" pitchFamily="34" charset="0"/>
              </a:rPr>
              <a:t> </a:t>
            </a:r>
            <a:r>
              <a:rPr lang="de-DE" sz="1600" b="1" dirty="0" err="1">
                <a:solidFill>
                  <a:srgbClr val="0000FF"/>
                </a:solidFill>
                <a:latin typeface="Calibri" pitchFamily="34" charset="0"/>
              </a:rPr>
              <a:t>excluded</a:t>
            </a:r>
            <a:r>
              <a:rPr lang="de-DE" sz="1600" b="1" dirty="0">
                <a:solidFill>
                  <a:srgbClr val="0000FF"/>
                </a:solidFill>
                <a:latin typeface="Calibri" pitchFamily="34" charset="0"/>
              </a:rPr>
              <a:t> </a:t>
            </a:r>
            <a:r>
              <a:rPr lang="de-DE" sz="1600" b="1" dirty="0" err="1">
                <a:solidFill>
                  <a:srgbClr val="0000FF"/>
                </a:solidFill>
                <a:latin typeface="Calibri" pitchFamily="34" charset="0"/>
              </a:rPr>
              <a:t>from</a:t>
            </a:r>
            <a:r>
              <a:rPr lang="de-DE" sz="1600" b="1" dirty="0">
                <a:solidFill>
                  <a:srgbClr val="0000FF"/>
                </a:solidFill>
                <a:latin typeface="Calibri" pitchFamily="34" charset="0"/>
              </a:rPr>
              <a:t> </a:t>
            </a:r>
            <a:r>
              <a:rPr lang="de-DE" sz="1600" b="1" dirty="0" err="1">
                <a:solidFill>
                  <a:srgbClr val="0000FF"/>
                </a:solidFill>
                <a:latin typeface="Calibri" pitchFamily="34" charset="0"/>
              </a:rPr>
              <a:t>finacial</a:t>
            </a:r>
            <a:r>
              <a:rPr lang="de-DE" sz="1600" b="1" dirty="0">
                <a:solidFill>
                  <a:srgbClr val="0000FF"/>
                </a:solidFill>
                <a:latin typeface="Calibri" pitchFamily="34" charset="0"/>
              </a:rPr>
              <a:t> </a:t>
            </a:r>
            <a:r>
              <a:rPr lang="de-DE" sz="1600" b="1" dirty="0" err="1">
                <a:solidFill>
                  <a:srgbClr val="0000FF"/>
                </a:solidFill>
                <a:latin typeface="Calibri" pitchFamily="34" charset="0"/>
              </a:rPr>
              <a:t>services</a:t>
            </a:r>
            <a:r>
              <a:rPr lang="de-DE" sz="1600" b="1" dirty="0">
                <a:solidFill>
                  <a:srgbClr val="0000FF"/>
                </a:solidFill>
                <a:latin typeface="Calibri" pitchFamily="34" charset="0"/>
              </a:rPr>
              <a:t>, </a:t>
            </a:r>
            <a:r>
              <a:rPr lang="de-DE" sz="1600" b="1" dirty="0" err="1">
                <a:solidFill>
                  <a:srgbClr val="0000FF"/>
                </a:solidFill>
                <a:latin typeface="Calibri" pitchFamily="34" charset="0"/>
              </a:rPr>
              <a:t>re-inclusion</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ntervention  	&gt;&gt;  </a:t>
            </a:r>
            <a:r>
              <a:rPr lang="de-DE" sz="1600" b="1" dirty="0" err="1">
                <a:solidFill>
                  <a:srgbClr val="0000FF"/>
                </a:solidFill>
                <a:latin typeface="Calibri" pitchFamily="34" charset="0"/>
              </a:rPr>
              <a:t>Collaboration</a:t>
            </a:r>
            <a:r>
              <a:rPr lang="de-DE" sz="1600" b="1" dirty="0">
                <a:solidFill>
                  <a:srgbClr val="0000FF"/>
                </a:solidFill>
                <a:latin typeface="Calibri" pitchFamily="34" charset="0"/>
              </a:rPr>
              <a:t> </a:t>
            </a:r>
            <a:r>
              <a:rPr lang="de-DE" sz="1600" b="1" dirty="0" err="1">
                <a:solidFill>
                  <a:srgbClr val="0000FF"/>
                </a:solidFill>
                <a:latin typeface="Calibri" pitchFamily="34" charset="0"/>
              </a:rPr>
              <a:t>with</a:t>
            </a:r>
            <a:r>
              <a:rPr lang="de-DE" sz="1600" b="1" dirty="0">
                <a:solidFill>
                  <a:srgbClr val="0000FF"/>
                </a:solidFill>
                <a:latin typeface="Calibri" pitchFamily="34" charset="0"/>
              </a:rPr>
              <a:t> </a:t>
            </a:r>
            <a:r>
              <a:rPr lang="de-DE" sz="1600" b="1" dirty="0" err="1">
                <a:solidFill>
                  <a:srgbClr val="0000FF"/>
                </a:solidFill>
                <a:latin typeface="Calibri" pitchFamily="34" charset="0"/>
              </a:rPr>
              <a:t>insolvency</a:t>
            </a:r>
            <a:r>
              <a:rPr lang="de-DE" sz="1600" b="1" dirty="0">
                <a:solidFill>
                  <a:srgbClr val="0000FF"/>
                </a:solidFill>
                <a:latin typeface="Calibri" pitchFamily="34" charset="0"/>
              </a:rPr>
              <a:t> </a:t>
            </a:r>
            <a:r>
              <a:rPr lang="de-DE" sz="1600" b="1" dirty="0" err="1">
                <a:solidFill>
                  <a:srgbClr val="0000FF"/>
                </a:solidFill>
                <a:latin typeface="Calibri" pitchFamily="34" charset="0"/>
              </a:rPr>
              <a:t>advisers</a:t>
            </a:r>
            <a:r>
              <a:rPr lang="de-DE" sz="1600" b="1" dirty="0">
                <a:solidFill>
                  <a:srgbClr val="0000FF"/>
                </a:solidFill>
                <a:latin typeface="Calibri" pitchFamily="34" charset="0"/>
              </a:rPr>
              <a:t>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social</a:t>
            </a:r>
            <a:r>
              <a:rPr lang="de-DE" sz="1600" b="1" dirty="0">
                <a:solidFill>
                  <a:srgbClr val="0000FF"/>
                </a:solidFill>
                <a:latin typeface="Calibri" pitchFamily="34" charset="0"/>
              </a:rPr>
              <a:t> care NGO</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mplementation  	&gt;&gt;  Access </a:t>
            </a:r>
            <a:r>
              <a:rPr lang="de-DE" sz="1600" b="1" dirty="0" err="1">
                <a:solidFill>
                  <a:srgbClr val="0000FF"/>
                </a:solidFill>
                <a:latin typeface="Calibri" pitchFamily="34" charset="0"/>
              </a:rPr>
              <a:t>to</a:t>
            </a:r>
            <a:r>
              <a:rPr lang="de-DE" sz="1600" b="1" dirty="0">
                <a:solidFill>
                  <a:srgbClr val="0000FF"/>
                </a:solidFill>
                <a:latin typeface="Calibri" pitchFamily="34" charset="0"/>
              </a:rPr>
              <a:t> </a:t>
            </a:r>
            <a:r>
              <a:rPr lang="de-DE" sz="1600" b="1" dirty="0" err="1">
                <a:solidFill>
                  <a:srgbClr val="0000FF"/>
                </a:solidFill>
                <a:latin typeface="Calibri" pitchFamily="34" charset="0"/>
              </a:rPr>
              <a:t>bank</a:t>
            </a:r>
            <a:r>
              <a:rPr lang="de-DE" sz="1600" b="1" dirty="0">
                <a:solidFill>
                  <a:srgbClr val="0000FF"/>
                </a:solidFill>
                <a:latin typeface="Calibri" pitchFamily="34" charset="0"/>
              </a:rPr>
              <a:t> </a:t>
            </a:r>
            <a:r>
              <a:rPr lang="de-DE" sz="1600" b="1" dirty="0" err="1">
                <a:solidFill>
                  <a:srgbClr val="0000FF"/>
                </a:solidFill>
                <a:latin typeface="Calibri" pitchFamily="34" charset="0"/>
              </a:rPr>
              <a:t>account</a:t>
            </a:r>
            <a:r>
              <a:rPr lang="de-DE" sz="1600" b="1" dirty="0">
                <a:solidFill>
                  <a:srgbClr val="0000FF"/>
                </a:solidFill>
                <a:latin typeface="Calibri" pitchFamily="34" charset="0"/>
              </a:rPr>
              <a:t>, </a:t>
            </a:r>
            <a:r>
              <a:rPr lang="de-DE" sz="1600" b="1" dirty="0" err="1">
                <a:solidFill>
                  <a:srgbClr val="0000FF"/>
                </a:solidFill>
                <a:latin typeface="Calibri" pitchFamily="34" charset="0"/>
              </a:rPr>
              <a:t>guidance</a:t>
            </a:r>
            <a:r>
              <a:rPr lang="de-DE" sz="1600" b="1" dirty="0">
                <a:solidFill>
                  <a:srgbClr val="0000FF"/>
                </a:solidFill>
                <a:latin typeface="Calibri" pitchFamily="34" charset="0"/>
              </a:rPr>
              <a:t> </a:t>
            </a:r>
            <a:r>
              <a:rPr lang="de-DE" sz="1600" b="1" dirty="0" err="1">
                <a:solidFill>
                  <a:srgbClr val="0000FF"/>
                </a:solidFill>
                <a:latin typeface="Calibri" pitchFamily="34" charset="0"/>
              </a:rPr>
              <a:t>by</a:t>
            </a:r>
            <a:r>
              <a:rPr lang="de-DE" sz="1600" b="1" dirty="0">
                <a:solidFill>
                  <a:srgbClr val="0000FF"/>
                </a:solidFill>
                <a:latin typeface="Calibri" pitchFamily="34" charset="0"/>
              </a:rPr>
              <a:t> </a:t>
            </a:r>
            <a:r>
              <a:rPr lang="de-DE" sz="1600" b="1" dirty="0" err="1">
                <a:solidFill>
                  <a:srgbClr val="0000FF"/>
                </a:solidFill>
                <a:latin typeface="Calibri" pitchFamily="34" charset="0"/>
              </a:rPr>
              <a:t>the</a:t>
            </a:r>
            <a:r>
              <a:rPr lang="de-DE" sz="1600" b="1" dirty="0">
                <a:solidFill>
                  <a:srgbClr val="0000FF"/>
                </a:solidFill>
                <a:latin typeface="Calibri" pitchFamily="34" charset="0"/>
              </a:rPr>
              <a:t> NGO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bank</a:t>
            </a:r>
            <a:r>
              <a:rPr lang="de-DE" sz="1600" b="1" dirty="0">
                <a:solidFill>
                  <a:srgbClr val="0000FF"/>
                </a:solidFill>
                <a:latin typeface="Calibri" pitchFamily="34" charset="0"/>
              </a:rPr>
              <a:t> </a:t>
            </a:r>
            <a:r>
              <a:rPr lang="de-DE" sz="1600" b="1" dirty="0" err="1">
                <a:solidFill>
                  <a:srgbClr val="0000FF"/>
                </a:solidFill>
                <a:latin typeface="Calibri" pitchFamily="34" charset="0"/>
              </a:rPr>
              <a:t>volunteers</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mpact 		&gt;&gt;  Learning, </a:t>
            </a:r>
            <a:r>
              <a:rPr lang="de-DE" sz="1600" b="1" dirty="0" err="1">
                <a:solidFill>
                  <a:srgbClr val="0000FF"/>
                </a:solidFill>
                <a:latin typeface="Calibri" pitchFamily="34" charset="0"/>
              </a:rPr>
              <a:t>inclusions</a:t>
            </a:r>
            <a:r>
              <a:rPr lang="de-DE" sz="1600" b="1" dirty="0">
                <a:solidFill>
                  <a:srgbClr val="0000FF"/>
                </a:solidFill>
                <a:latin typeface="Calibri" pitchFamily="34" charset="0"/>
              </a:rPr>
              <a:t>, </a:t>
            </a:r>
            <a:r>
              <a:rPr lang="de-DE" sz="1600" b="1" dirty="0" err="1">
                <a:solidFill>
                  <a:srgbClr val="0000FF"/>
                </a:solidFill>
                <a:latin typeface="Calibri" pitchFamily="34" charset="0"/>
              </a:rPr>
              <a:t>empowerment</a:t>
            </a:r>
            <a:r>
              <a:rPr lang="de-DE" sz="1600" b="1" dirty="0">
                <a:solidFill>
                  <a:srgbClr val="0000FF"/>
                </a:solidFill>
                <a:latin typeface="Calibri" pitchFamily="34" charset="0"/>
              </a:rPr>
              <a:t>, </a:t>
            </a:r>
            <a:r>
              <a:rPr lang="de-DE" sz="1600" b="1" dirty="0" err="1">
                <a:solidFill>
                  <a:srgbClr val="0000FF"/>
                </a:solidFill>
                <a:latin typeface="Calibri" pitchFamily="34" charset="0"/>
              </a:rPr>
              <a:t>scaling</a:t>
            </a:r>
            <a:endParaRPr lang="de-AT" sz="1600" dirty="0">
              <a:solidFill>
                <a:srgbClr val="0000FF"/>
              </a:solidFill>
              <a:latin typeface="Calibri" pitchFamily="34" charset="0"/>
            </a:endParaRPr>
          </a:p>
        </p:txBody>
      </p:sp>
      <p:sp>
        <p:nvSpPr>
          <p:cNvPr id="11" name="Rectangle 7"/>
          <p:cNvSpPr>
            <a:spLocks noChangeArrowheads="1"/>
          </p:cNvSpPr>
          <p:nvPr/>
        </p:nvSpPr>
        <p:spPr bwMode="auto">
          <a:xfrm>
            <a:off x="179958" y="4509095"/>
            <a:ext cx="90725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de-DE" sz="2400" b="1" dirty="0" err="1">
                <a:solidFill>
                  <a:srgbClr val="000066"/>
                </a:solidFill>
                <a:latin typeface="Calibri" pitchFamily="34" charset="0"/>
              </a:rPr>
              <a:t>Civil</a:t>
            </a:r>
            <a:r>
              <a:rPr lang="de-DE" sz="2400" b="1" dirty="0">
                <a:solidFill>
                  <a:srgbClr val="000066"/>
                </a:solidFill>
                <a:latin typeface="Calibri" pitchFamily="34" charset="0"/>
              </a:rPr>
              <a:t> </a:t>
            </a:r>
            <a:r>
              <a:rPr lang="de-DE" sz="2400" b="1" dirty="0" err="1">
                <a:solidFill>
                  <a:srgbClr val="000066"/>
                </a:solidFill>
                <a:latin typeface="Calibri" pitchFamily="34" charset="0"/>
              </a:rPr>
              <a:t>society</a:t>
            </a:r>
            <a:r>
              <a:rPr lang="de-DE" sz="2400" b="1" dirty="0">
                <a:solidFill>
                  <a:srgbClr val="000066"/>
                </a:solidFill>
                <a:latin typeface="Calibri" pitchFamily="34" charset="0"/>
              </a:rPr>
              <a:t>: </a:t>
            </a:r>
            <a:r>
              <a:rPr lang="de-DE" sz="2400" b="1" dirty="0" err="1">
                <a:solidFill>
                  <a:srgbClr val="0000FF"/>
                </a:solidFill>
                <a:latin typeface="Calibri" pitchFamily="34" charset="0"/>
              </a:rPr>
              <a:t>Nagykaniza</a:t>
            </a:r>
            <a:r>
              <a:rPr lang="de-DE" sz="2400" b="1" dirty="0">
                <a:solidFill>
                  <a:srgbClr val="0000FF"/>
                </a:solidFill>
                <a:latin typeface="Calibri" pitchFamily="34" charset="0"/>
              </a:rPr>
              <a:t> (HU) – „</a:t>
            </a:r>
            <a:r>
              <a:rPr lang="de-DE" sz="2400" b="1" dirty="0" err="1">
                <a:solidFill>
                  <a:srgbClr val="0000FF"/>
                </a:solidFill>
                <a:latin typeface="Calibri" pitchFamily="34" charset="0"/>
              </a:rPr>
              <a:t>Social</a:t>
            </a:r>
            <a:r>
              <a:rPr lang="de-DE" sz="2400" b="1" dirty="0">
                <a:solidFill>
                  <a:srgbClr val="0000FF"/>
                </a:solidFill>
                <a:latin typeface="Calibri" pitchFamily="34" charset="0"/>
              </a:rPr>
              <a:t> </a:t>
            </a:r>
            <a:r>
              <a:rPr lang="de-DE" sz="2400" b="1" dirty="0" err="1">
                <a:solidFill>
                  <a:srgbClr val="0000FF"/>
                </a:solidFill>
                <a:latin typeface="Calibri" pitchFamily="34" charset="0"/>
              </a:rPr>
              <a:t>housing</a:t>
            </a:r>
            <a:r>
              <a:rPr lang="de-DE" sz="2400" b="1" dirty="0">
                <a:solidFill>
                  <a:srgbClr val="0000FF"/>
                </a:solidFill>
                <a:latin typeface="Calibri" pitchFamily="34" charset="0"/>
              </a:rPr>
              <a:t> </a:t>
            </a:r>
            <a:r>
              <a:rPr lang="de-DE" sz="2400" b="1" dirty="0" err="1">
                <a:solidFill>
                  <a:srgbClr val="0000FF"/>
                </a:solidFill>
                <a:latin typeface="Calibri" pitchFamily="34" charset="0"/>
              </a:rPr>
              <a:t>reconstruction</a:t>
            </a:r>
            <a:r>
              <a:rPr lang="de-DE" sz="2400" b="1" dirty="0">
                <a:solidFill>
                  <a:srgbClr val="0000FF"/>
                </a:solidFill>
                <a:latin typeface="Calibri" pitchFamily="34" charset="0"/>
              </a:rPr>
              <a:t> camp“</a:t>
            </a:r>
            <a:endParaRPr lang="de-DE" sz="2400" b="1" u="sng" dirty="0">
              <a:solidFill>
                <a:srgbClr val="0000FF"/>
              </a:solidFill>
              <a:latin typeface="Calibri" pitchFamily="34" charset="0"/>
            </a:endParaRPr>
          </a:p>
          <a:p>
            <a:pPr marL="742950" lvl="1" indent="-285750">
              <a:lnSpc>
                <a:spcPct val="90000"/>
              </a:lnSpc>
              <a:spcBef>
                <a:spcPct val="20000"/>
              </a:spcBef>
            </a:pPr>
            <a:endParaRPr lang="de-DE" sz="800" b="1" i="1" dirty="0">
              <a:solidFill>
                <a:srgbClr val="0000FF"/>
              </a:solidFill>
              <a:latin typeface="Calibri" pitchFamily="34" charset="0"/>
            </a:endParaRPr>
          </a:p>
          <a:p>
            <a:pPr marL="742950" lvl="1" indent="-285750">
              <a:lnSpc>
                <a:spcPct val="90000"/>
              </a:lnSpc>
              <a:spcBef>
                <a:spcPct val="20000"/>
              </a:spcBef>
              <a:buFontTx/>
              <a:buChar char="–"/>
            </a:pPr>
            <a:r>
              <a:rPr lang="de-DE" sz="1600" b="1" i="1" dirty="0" err="1">
                <a:solidFill>
                  <a:srgbClr val="0000FF"/>
                </a:solidFill>
                <a:latin typeface="Calibri" pitchFamily="34" charset="0"/>
              </a:rPr>
              <a:t>I</a:t>
            </a:r>
            <a:r>
              <a:rPr lang="de-DE" sz="1600" b="1" dirty="0" err="1">
                <a:solidFill>
                  <a:srgbClr val="0000FF"/>
                </a:solidFill>
                <a:latin typeface="Calibri" pitchFamily="34" charset="0"/>
              </a:rPr>
              <a:t>dea</a:t>
            </a:r>
            <a:r>
              <a:rPr lang="de-DE" sz="1600" b="1" dirty="0">
                <a:solidFill>
                  <a:srgbClr val="0000FF"/>
                </a:solidFill>
                <a:latin typeface="Calibri" pitchFamily="34" charset="0"/>
              </a:rPr>
              <a:t>  		&gt;&gt;  </a:t>
            </a:r>
            <a:r>
              <a:rPr lang="de-DE" sz="1600" b="1" dirty="0" err="1">
                <a:solidFill>
                  <a:srgbClr val="0000FF"/>
                </a:solidFill>
                <a:latin typeface="Calibri" pitchFamily="34" charset="0"/>
              </a:rPr>
              <a:t>Issue</a:t>
            </a:r>
            <a:r>
              <a:rPr lang="de-DE" sz="1600" b="1" dirty="0">
                <a:solidFill>
                  <a:srgbClr val="0000FF"/>
                </a:solidFill>
                <a:latin typeface="Calibri" pitchFamily="34" charset="0"/>
              </a:rPr>
              <a:t>: </a:t>
            </a:r>
            <a:r>
              <a:rPr lang="de-DE" sz="1600" b="1" dirty="0" err="1">
                <a:solidFill>
                  <a:srgbClr val="0000FF"/>
                </a:solidFill>
                <a:latin typeface="Calibri" pitchFamily="34" charset="0"/>
              </a:rPr>
              <a:t>social</a:t>
            </a:r>
            <a:r>
              <a:rPr lang="de-DE" sz="1600" b="1" dirty="0">
                <a:solidFill>
                  <a:srgbClr val="0000FF"/>
                </a:solidFill>
                <a:latin typeface="Calibri" pitchFamily="34" charset="0"/>
              </a:rPr>
              <a:t> </a:t>
            </a:r>
            <a:r>
              <a:rPr lang="de-DE" sz="1600" b="1" dirty="0" err="1">
                <a:solidFill>
                  <a:srgbClr val="0000FF"/>
                </a:solidFill>
                <a:latin typeface="Calibri" pitchFamily="34" charset="0"/>
              </a:rPr>
              <a:t>exclusion</a:t>
            </a:r>
            <a:r>
              <a:rPr lang="de-DE" sz="1600" b="1" dirty="0">
                <a:solidFill>
                  <a:srgbClr val="0000FF"/>
                </a:solidFill>
                <a:latin typeface="Calibri" pitchFamily="34" charset="0"/>
              </a:rPr>
              <a:t>, </a:t>
            </a:r>
            <a:r>
              <a:rPr lang="de-DE" sz="1600" b="1" dirty="0" err="1">
                <a:solidFill>
                  <a:srgbClr val="0000FF"/>
                </a:solidFill>
                <a:latin typeface="Calibri" pitchFamily="34" charset="0"/>
              </a:rPr>
              <a:t>threat</a:t>
            </a:r>
            <a:r>
              <a:rPr lang="de-DE" sz="1600" b="1" dirty="0">
                <a:solidFill>
                  <a:srgbClr val="0000FF"/>
                </a:solidFill>
                <a:latin typeface="Calibri" pitchFamily="34" charset="0"/>
              </a:rPr>
              <a:t>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smtClean="0">
                <a:solidFill>
                  <a:srgbClr val="0000FF"/>
                </a:solidFill>
                <a:latin typeface="Calibri" pitchFamily="34" charset="0"/>
              </a:rPr>
              <a:t>eviction</a:t>
            </a:r>
            <a:r>
              <a:rPr lang="de-DE" sz="1600" b="1" dirty="0" smtClean="0">
                <a:solidFill>
                  <a:srgbClr val="0000FF"/>
                </a:solidFill>
                <a:latin typeface="Calibri" pitchFamily="34" charset="0"/>
              </a:rPr>
              <a:t> </a:t>
            </a:r>
            <a:r>
              <a:rPr lang="de-DE" sz="1600" b="1" dirty="0" err="1" smtClean="0">
                <a:solidFill>
                  <a:srgbClr val="0000FF"/>
                </a:solidFill>
                <a:latin typeface="Calibri" pitchFamily="34" charset="0"/>
              </a:rPr>
              <a:t>from</a:t>
            </a:r>
            <a:r>
              <a:rPr lang="de-DE" sz="1600" b="1" dirty="0" smtClean="0">
                <a:solidFill>
                  <a:srgbClr val="0000FF"/>
                </a:solidFill>
                <a:latin typeface="Calibri" pitchFamily="34" charset="0"/>
              </a:rPr>
              <a:t> </a:t>
            </a:r>
            <a:r>
              <a:rPr lang="de-DE" sz="1600" b="1" dirty="0" err="1">
                <a:solidFill>
                  <a:srgbClr val="0000FF"/>
                </a:solidFill>
                <a:latin typeface="Calibri" pitchFamily="34" charset="0"/>
              </a:rPr>
              <a:t>homes</a:t>
            </a:r>
            <a:r>
              <a:rPr lang="de-DE" sz="1600" b="1" dirty="0">
                <a:solidFill>
                  <a:srgbClr val="0000FF"/>
                </a:solidFill>
                <a:latin typeface="Calibri" pitchFamily="34" charset="0"/>
              </a:rPr>
              <a:t> </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ntervention  	&gt;&gt;  </a:t>
            </a:r>
            <a:r>
              <a:rPr lang="de-DE" sz="1600" b="1" dirty="0" err="1">
                <a:solidFill>
                  <a:srgbClr val="0000FF"/>
                </a:solidFill>
                <a:latin typeface="Calibri" pitchFamily="34" charset="0"/>
              </a:rPr>
              <a:t>Negotiating</a:t>
            </a:r>
            <a:r>
              <a:rPr lang="de-DE" sz="1600" b="1" dirty="0">
                <a:solidFill>
                  <a:srgbClr val="0000FF"/>
                </a:solidFill>
                <a:latin typeface="Calibri" pitchFamily="34" charset="0"/>
              </a:rPr>
              <a:t> </a:t>
            </a:r>
            <a:r>
              <a:rPr lang="de-DE" sz="1600" b="1" dirty="0" err="1">
                <a:solidFill>
                  <a:srgbClr val="0000FF"/>
                </a:solidFill>
                <a:latin typeface="Calibri" pitchFamily="34" charset="0"/>
              </a:rPr>
              <a:t>rent</a:t>
            </a:r>
            <a:r>
              <a:rPr lang="de-DE" sz="1600" b="1" dirty="0">
                <a:solidFill>
                  <a:srgbClr val="0000FF"/>
                </a:solidFill>
                <a:latin typeface="Calibri" pitchFamily="34" charset="0"/>
              </a:rPr>
              <a:t> </a:t>
            </a:r>
            <a:r>
              <a:rPr lang="de-DE" sz="1600" b="1" dirty="0" err="1">
                <a:solidFill>
                  <a:srgbClr val="0000FF"/>
                </a:solidFill>
                <a:latin typeface="Calibri" pitchFamily="34" charset="0"/>
              </a:rPr>
              <a:t>arrears</a:t>
            </a:r>
            <a:r>
              <a:rPr lang="de-DE" sz="1600" b="1" dirty="0">
                <a:solidFill>
                  <a:srgbClr val="0000FF"/>
                </a:solidFill>
                <a:latin typeface="Calibri" pitchFamily="34" charset="0"/>
              </a:rPr>
              <a:t> </a:t>
            </a:r>
            <a:r>
              <a:rPr lang="de-DE" sz="1600" b="1" dirty="0" err="1">
                <a:solidFill>
                  <a:srgbClr val="0000FF"/>
                </a:solidFill>
                <a:latin typeface="Calibri" pitchFamily="34" charset="0"/>
              </a:rPr>
              <a:t>compensation</a:t>
            </a:r>
            <a:r>
              <a:rPr lang="de-DE" sz="1600" b="1" dirty="0">
                <a:solidFill>
                  <a:srgbClr val="0000FF"/>
                </a:solidFill>
                <a:latin typeface="Calibri" pitchFamily="34" charset="0"/>
              </a:rPr>
              <a:t> </a:t>
            </a:r>
            <a:r>
              <a:rPr lang="de-DE" sz="1600" b="1" dirty="0" err="1">
                <a:solidFill>
                  <a:srgbClr val="0000FF"/>
                </a:solidFill>
                <a:latin typeface="Calibri" pitchFamily="34" charset="0"/>
              </a:rPr>
              <a:t>by</a:t>
            </a:r>
            <a:r>
              <a:rPr lang="de-DE" sz="1600" b="1" dirty="0">
                <a:solidFill>
                  <a:srgbClr val="0000FF"/>
                </a:solidFill>
                <a:latin typeface="Calibri" pitchFamily="34" charset="0"/>
              </a:rPr>
              <a:t> </a:t>
            </a:r>
            <a:r>
              <a:rPr lang="de-DE" sz="1600" b="1" dirty="0" err="1">
                <a:solidFill>
                  <a:srgbClr val="0000FF"/>
                </a:solidFill>
                <a:latin typeface="Calibri" pitchFamily="34" charset="0"/>
              </a:rPr>
              <a:t>labour</a:t>
            </a:r>
            <a:r>
              <a:rPr lang="de-DE" sz="1600" b="1" dirty="0">
                <a:solidFill>
                  <a:srgbClr val="0000FF"/>
                </a:solidFill>
                <a:latin typeface="Calibri" pitchFamily="34" charset="0"/>
              </a:rPr>
              <a:t> </a:t>
            </a:r>
            <a:r>
              <a:rPr lang="de-DE" sz="1600" b="1" dirty="0" err="1">
                <a:solidFill>
                  <a:srgbClr val="0000FF"/>
                </a:solidFill>
                <a:latin typeface="Calibri" pitchFamily="34" charset="0"/>
              </a:rPr>
              <a:t>contributed</a:t>
            </a:r>
            <a:endParaRPr lang="de-DE" sz="1600" b="1" dirty="0">
              <a:solidFill>
                <a:srgbClr val="0000FF"/>
              </a:solidFill>
              <a:latin typeface="Calibri" pitchFamily="34" charset="0"/>
            </a:endParaRP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mplementation  	&gt;&gt;  </a:t>
            </a:r>
            <a:r>
              <a:rPr lang="de-DE" sz="1600" b="1" dirty="0" err="1">
                <a:solidFill>
                  <a:srgbClr val="0000FF"/>
                </a:solidFill>
                <a:latin typeface="Calibri" pitchFamily="34" charset="0"/>
              </a:rPr>
              <a:t>Contracts</a:t>
            </a:r>
            <a:r>
              <a:rPr lang="de-DE" sz="1600" b="1" dirty="0">
                <a:solidFill>
                  <a:srgbClr val="0000FF"/>
                </a:solidFill>
                <a:latin typeface="Calibri" pitchFamily="34" charset="0"/>
              </a:rPr>
              <a:t>, camp </a:t>
            </a:r>
            <a:r>
              <a:rPr lang="de-DE" sz="1600" b="1" dirty="0" err="1">
                <a:solidFill>
                  <a:srgbClr val="0000FF"/>
                </a:solidFill>
                <a:latin typeface="Calibri" pitchFamily="34" charset="0"/>
              </a:rPr>
              <a:t>and</a:t>
            </a:r>
            <a:r>
              <a:rPr lang="de-DE" sz="1600" b="1" dirty="0">
                <a:solidFill>
                  <a:srgbClr val="0000FF"/>
                </a:solidFill>
                <a:latin typeface="Calibri" pitchFamily="34" charset="0"/>
              </a:rPr>
              <a:t> </a:t>
            </a:r>
            <a:r>
              <a:rPr lang="de-DE" sz="1600" b="1" dirty="0" err="1">
                <a:solidFill>
                  <a:srgbClr val="0000FF"/>
                </a:solidFill>
                <a:latin typeface="Calibri" pitchFamily="34" charset="0"/>
              </a:rPr>
              <a:t>co</a:t>
            </a:r>
            <a:r>
              <a:rPr lang="de-DE" sz="1600" b="1" dirty="0">
                <a:solidFill>
                  <a:srgbClr val="0000FF"/>
                </a:solidFill>
                <a:latin typeface="Calibri" pitchFamily="34" charset="0"/>
              </a:rPr>
              <a:t>-ordination </a:t>
            </a:r>
            <a:r>
              <a:rPr lang="de-DE" sz="1600" b="1" dirty="0" err="1">
                <a:solidFill>
                  <a:srgbClr val="0000FF"/>
                </a:solidFill>
                <a:latin typeface="Calibri" pitchFamily="34" charset="0"/>
              </a:rPr>
              <a:t>of</a:t>
            </a:r>
            <a:r>
              <a:rPr lang="de-DE" sz="1600" b="1" dirty="0">
                <a:solidFill>
                  <a:srgbClr val="0000FF"/>
                </a:solidFill>
                <a:latin typeface="Calibri" pitchFamily="34" charset="0"/>
              </a:rPr>
              <a:t> </a:t>
            </a:r>
            <a:r>
              <a:rPr lang="de-DE" sz="1600" b="1" dirty="0" err="1">
                <a:solidFill>
                  <a:srgbClr val="0000FF"/>
                </a:solidFill>
                <a:latin typeface="Calibri" pitchFamily="34" charset="0"/>
              </a:rPr>
              <a:t>students</a:t>
            </a:r>
            <a:r>
              <a:rPr lang="de-DE" sz="1600" b="1" dirty="0">
                <a:solidFill>
                  <a:srgbClr val="0000FF"/>
                </a:solidFill>
                <a:latin typeface="Calibri" pitchFamily="34" charset="0"/>
              </a:rPr>
              <a:t>, </a:t>
            </a:r>
            <a:r>
              <a:rPr lang="de-DE" sz="1600" b="1" dirty="0" err="1">
                <a:solidFill>
                  <a:srgbClr val="0000FF"/>
                </a:solidFill>
                <a:latin typeface="Calibri" pitchFamily="34" charset="0"/>
              </a:rPr>
              <a:t>roma</a:t>
            </a:r>
            <a:r>
              <a:rPr lang="de-DE" sz="1600" b="1" dirty="0">
                <a:solidFill>
                  <a:srgbClr val="0000FF"/>
                </a:solidFill>
                <a:latin typeface="Calibri" pitchFamily="34" charset="0"/>
              </a:rPr>
              <a:t>, professionals</a:t>
            </a:r>
          </a:p>
          <a:p>
            <a:pPr marL="742950" lvl="1" indent="-285750">
              <a:lnSpc>
                <a:spcPct val="90000"/>
              </a:lnSpc>
              <a:spcBef>
                <a:spcPct val="20000"/>
              </a:spcBef>
              <a:buFontTx/>
              <a:buChar char="–"/>
            </a:pPr>
            <a:r>
              <a:rPr lang="de-DE" sz="1600" b="1" i="1" dirty="0">
                <a:solidFill>
                  <a:srgbClr val="0000FF"/>
                </a:solidFill>
                <a:latin typeface="Calibri" pitchFamily="34" charset="0"/>
              </a:rPr>
              <a:t>I</a:t>
            </a:r>
            <a:r>
              <a:rPr lang="de-DE" sz="1600" b="1" dirty="0">
                <a:solidFill>
                  <a:srgbClr val="0000FF"/>
                </a:solidFill>
                <a:latin typeface="Calibri" pitchFamily="34" charset="0"/>
              </a:rPr>
              <a:t>mpact 		&gt;&gt;  </a:t>
            </a:r>
            <a:r>
              <a:rPr lang="de-DE" sz="1600" b="1" dirty="0" err="1">
                <a:solidFill>
                  <a:srgbClr val="0000FF"/>
                </a:solidFill>
                <a:latin typeface="Calibri" pitchFamily="34" charset="0"/>
              </a:rPr>
              <a:t>Better</a:t>
            </a:r>
            <a:r>
              <a:rPr lang="de-DE" sz="1600" b="1" dirty="0">
                <a:solidFill>
                  <a:srgbClr val="0000FF"/>
                </a:solidFill>
                <a:latin typeface="Calibri" pitchFamily="34" charset="0"/>
              </a:rPr>
              <a:t> </a:t>
            </a:r>
            <a:r>
              <a:rPr lang="de-DE" sz="1600" b="1" dirty="0" err="1">
                <a:solidFill>
                  <a:srgbClr val="0000FF"/>
                </a:solidFill>
                <a:latin typeface="Calibri" pitchFamily="34" charset="0"/>
              </a:rPr>
              <a:t>houses</a:t>
            </a:r>
            <a:r>
              <a:rPr lang="de-DE" sz="1600" b="1" dirty="0">
                <a:solidFill>
                  <a:srgbClr val="0000FF"/>
                </a:solidFill>
                <a:latin typeface="Calibri" pitchFamily="34" charset="0"/>
              </a:rPr>
              <a:t>, </a:t>
            </a:r>
            <a:r>
              <a:rPr lang="de-DE" sz="1600" b="1" dirty="0" err="1">
                <a:solidFill>
                  <a:srgbClr val="0000FF"/>
                </a:solidFill>
                <a:latin typeface="Calibri" pitchFamily="34" charset="0"/>
              </a:rPr>
              <a:t>cost</a:t>
            </a:r>
            <a:r>
              <a:rPr lang="de-DE" sz="1600" b="1" dirty="0">
                <a:solidFill>
                  <a:srgbClr val="0000FF"/>
                </a:solidFill>
                <a:latin typeface="Calibri" pitchFamily="34" charset="0"/>
              </a:rPr>
              <a:t>/</a:t>
            </a:r>
            <a:r>
              <a:rPr lang="de-DE" sz="1600" b="1" dirty="0" err="1">
                <a:solidFill>
                  <a:srgbClr val="0000FF"/>
                </a:solidFill>
                <a:latin typeface="Calibri" pitchFamily="34" charset="0"/>
              </a:rPr>
              <a:t>energy</a:t>
            </a:r>
            <a:r>
              <a:rPr lang="de-DE" sz="1600" b="1" dirty="0">
                <a:solidFill>
                  <a:srgbClr val="0000FF"/>
                </a:solidFill>
                <a:latin typeface="Calibri" pitchFamily="34" charset="0"/>
              </a:rPr>
              <a:t> </a:t>
            </a:r>
            <a:r>
              <a:rPr lang="de-DE" sz="1600" b="1" dirty="0" err="1">
                <a:solidFill>
                  <a:srgbClr val="0000FF"/>
                </a:solidFill>
                <a:latin typeface="Calibri" pitchFamily="34" charset="0"/>
              </a:rPr>
              <a:t>reduction</a:t>
            </a:r>
            <a:r>
              <a:rPr lang="de-DE" sz="1600" b="1" dirty="0">
                <a:solidFill>
                  <a:srgbClr val="0000FF"/>
                </a:solidFill>
                <a:latin typeface="Calibri" pitchFamily="34" charset="0"/>
              </a:rPr>
              <a:t>, </a:t>
            </a:r>
            <a:r>
              <a:rPr lang="de-DE" sz="1600" b="1" dirty="0" err="1">
                <a:solidFill>
                  <a:srgbClr val="0000FF"/>
                </a:solidFill>
                <a:latin typeface="Calibri" pitchFamily="34" charset="0"/>
              </a:rPr>
              <a:t>empowerment</a:t>
            </a:r>
            <a:r>
              <a:rPr lang="de-DE" sz="1600" b="1" dirty="0">
                <a:solidFill>
                  <a:srgbClr val="0000FF"/>
                </a:solidFill>
                <a:latin typeface="Calibri" pitchFamily="34" charset="0"/>
              </a:rPr>
              <a:t>, </a:t>
            </a:r>
            <a:r>
              <a:rPr lang="de-DE" sz="1600" b="1" dirty="0" err="1">
                <a:solidFill>
                  <a:srgbClr val="0000FF"/>
                </a:solidFill>
                <a:latin typeface="Calibri" pitchFamily="34" charset="0"/>
              </a:rPr>
              <a:t>replication</a:t>
            </a:r>
            <a:endParaRPr lang="de-DE" sz="1600" b="1" dirty="0">
              <a:solidFill>
                <a:srgbClr val="0000FF"/>
              </a:solidFill>
              <a:latin typeface="Calibri" pitchFamily="34" charset="0"/>
            </a:endParaRPr>
          </a:p>
        </p:txBody>
      </p:sp>
      <p:sp>
        <p:nvSpPr>
          <p:cNvPr id="12" name="Rechteck 11"/>
          <p:cNvSpPr/>
          <p:nvPr/>
        </p:nvSpPr>
        <p:spPr>
          <a:xfrm rot="16200000">
            <a:off x="-1150984" y="4753508"/>
            <a:ext cx="2629053" cy="338554"/>
          </a:xfrm>
          <a:prstGeom prst="rect">
            <a:avLst/>
          </a:prstGeom>
        </p:spPr>
        <p:txBody>
          <a:bodyPr wrap="none">
            <a:spAutoFit/>
          </a:bodyPr>
          <a:lstStyle/>
          <a:p>
            <a:r>
              <a:rPr lang="en-US" altLang="de-DE" sz="1600" i="1" dirty="0" smtClean="0">
                <a:solidFill>
                  <a:srgbClr val="000066"/>
                </a:solidFill>
                <a:latin typeface="Calibri" pitchFamily="34" charset="0"/>
              </a:rPr>
              <a:t>2. </a:t>
            </a:r>
            <a:r>
              <a:rPr lang="en-US" altLang="de-DE" sz="1600" b="1" i="1" dirty="0">
                <a:solidFill>
                  <a:srgbClr val="000066"/>
                </a:solidFill>
                <a:latin typeface="Calibri" pitchFamily="34" charset="0"/>
              </a:rPr>
              <a:t>Extending the paradigm </a:t>
            </a:r>
            <a:r>
              <a:rPr lang="en-US" altLang="de-DE" sz="1600" i="1" dirty="0" smtClean="0">
                <a:solidFill>
                  <a:srgbClr val="000066"/>
                </a:solidFill>
                <a:latin typeface="Calibri" pitchFamily="34" charset="0"/>
              </a:rPr>
              <a:t>…</a:t>
            </a:r>
            <a:endParaRPr lang="de-DE" sz="1600" dirty="0">
              <a:solidFill>
                <a:srgbClr val="000066"/>
              </a:solidFill>
            </a:endParaRPr>
          </a:p>
        </p:txBody>
      </p:sp>
    </p:spTree>
    <p:extLst>
      <p:ext uri="{BB962C8B-B14F-4D97-AF65-F5344CB8AC3E}">
        <p14:creationId xmlns:p14="http://schemas.microsoft.com/office/powerpoint/2010/main" val="32002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linds(horizontal)">
                                      <p:cBhvr>
                                        <p:cTn id="15" dur="500"/>
                                        <p:tgtEl>
                                          <p:spTgt spid="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linds(horizontal)">
                                      <p:cBhvr>
                                        <p:cTn id="18" dur="500"/>
                                        <p:tgtEl>
                                          <p:spTgt spid="7">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linds(horizontal)">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linds(horizontal)">
                                      <p:cBhvr>
                                        <p:cTn id="31" dur="500"/>
                                        <p:tgtEl>
                                          <p:spTgt spid="9">
                                            <p:txEl>
                                              <p:pRg st="2" end="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blinds(horizontal)">
                                      <p:cBhvr>
                                        <p:cTn id="34" dur="500"/>
                                        <p:tgtEl>
                                          <p:spTgt spid="9">
                                            <p:txEl>
                                              <p:pRg st="3" end="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blinds(horizont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blinds(horizontal)">
                                      <p:cBhvr>
                                        <p:cTn id="50" dur="500"/>
                                        <p:tgtEl>
                                          <p:spTgt spid="11">
                                            <p:txEl>
                                              <p:pRg st="2" end="2"/>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blinds(horizontal)">
                                      <p:cBhvr>
                                        <p:cTn id="53" dur="500"/>
                                        <p:tgtEl>
                                          <p:spTgt spid="11">
                                            <p:txEl>
                                              <p:pRg st="3" end="3"/>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11">
                                            <p:txEl>
                                              <p:pRg st="4" end="4"/>
                                            </p:txEl>
                                          </p:spTgt>
                                        </p:tgtEl>
                                        <p:attrNameLst>
                                          <p:attrName>style.visibility</p:attrName>
                                        </p:attrNameLst>
                                      </p:cBhvr>
                                      <p:to>
                                        <p:strVal val="visible"/>
                                      </p:to>
                                    </p:set>
                                    <p:animEffect transition="in" filter="blinds(horizontal)">
                                      <p:cBhvr>
                                        <p:cTn id="56" dur="500"/>
                                        <p:tgtEl>
                                          <p:spTgt spid="11">
                                            <p:txEl>
                                              <p:pRg st="4" end="4"/>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1">
                                            <p:txEl>
                                              <p:pRg st="5" end="5"/>
                                            </p:txEl>
                                          </p:spTgt>
                                        </p:tgtEl>
                                        <p:attrNameLst>
                                          <p:attrName>style.visibility</p:attrName>
                                        </p:attrNameLst>
                                      </p:cBhvr>
                                      <p:to>
                                        <p:strVal val="visible"/>
                                      </p:to>
                                    </p:set>
                                    <p:animEffect transition="in" filter="blinds(horizontal)">
                                      <p:cBhvr>
                                        <p:cTn id="5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3"/>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14"/>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48771"/>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Oval 52"/>
          <p:cNvSpPr>
            <a:spLocks noChangeArrowheads="1"/>
          </p:cNvSpPr>
          <p:nvPr/>
        </p:nvSpPr>
        <p:spPr bwMode="auto">
          <a:xfrm>
            <a:off x="323180" y="5008562"/>
            <a:ext cx="2160588" cy="433388"/>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dirty="0">
                <a:latin typeface="Calibri" pitchFamily="34" charset="0"/>
              </a:rPr>
              <a:t>Institute </a:t>
            </a:r>
            <a:r>
              <a:rPr lang="de-DE" b="1" dirty="0" err="1">
                <a:latin typeface="Calibri" pitchFamily="34" charset="0"/>
              </a:rPr>
              <a:t>of</a:t>
            </a:r>
            <a:r>
              <a:rPr lang="de-DE" b="1" dirty="0">
                <a:latin typeface="Calibri" pitchFamily="34" charset="0"/>
              </a:rPr>
              <a:t> </a:t>
            </a:r>
            <a:r>
              <a:rPr lang="de-DE" b="1" dirty="0" err="1">
                <a:latin typeface="Calibri" pitchFamily="34" charset="0"/>
              </a:rPr>
              <a:t>Social</a:t>
            </a:r>
            <a:r>
              <a:rPr lang="de-DE" b="1" dirty="0">
                <a:latin typeface="Calibri" pitchFamily="34" charset="0"/>
              </a:rPr>
              <a:t> Invention</a:t>
            </a:r>
          </a:p>
          <a:p>
            <a:pPr algn="ctr"/>
            <a:r>
              <a:rPr lang="de-DE" b="1" dirty="0">
                <a:latin typeface="Calibri" pitchFamily="34" charset="0"/>
              </a:rPr>
              <a:t>London, 1985</a:t>
            </a:r>
            <a:endParaRPr lang="de-AT" b="1" dirty="0">
              <a:latin typeface="Calibri" pitchFamily="34" charset="0"/>
            </a:endParaRPr>
          </a:p>
        </p:txBody>
      </p:sp>
      <p:sp>
        <p:nvSpPr>
          <p:cNvPr id="8" name="Oval 53"/>
          <p:cNvSpPr>
            <a:spLocks noChangeArrowheads="1"/>
          </p:cNvSpPr>
          <p:nvPr/>
        </p:nvSpPr>
        <p:spPr bwMode="auto">
          <a:xfrm>
            <a:off x="466179" y="4648200"/>
            <a:ext cx="2233613" cy="36195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Calibri" pitchFamily="34" charset="0"/>
              </a:rPr>
              <a:t>‚</a:t>
            </a:r>
            <a:r>
              <a:rPr lang="de-DE" b="1">
                <a:latin typeface="Calibri" pitchFamily="34" charset="0"/>
              </a:rPr>
              <a:t>CRISES‘, Canada</a:t>
            </a:r>
          </a:p>
          <a:p>
            <a:pPr algn="ctr"/>
            <a:r>
              <a:rPr lang="de-DE" b="1">
                <a:latin typeface="Calibri" pitchFamily="34" charset="0"/>
              </a:rPr>
              <a:t>U. Of Quebec, 1988</a:t>
            </a:r>
            <a:endParaRPr lang="de-AT" b="1">
              <a:latin typeface="Calibri" pitchFamily="34" charset="0"/>
            </a:endParaRPr>
          </a:p>
        </p:txBody>
      </p:sp>
      <p:sp>
        <p:nvSpPr>
          <p:cNvPr id="9" name="Oval 54"/>
          <p:cNvSpPr>
            <a:spLocks noChangeArrowheads="1"/>
          </p:cNvSpPr>
          <p:nvPr/>
        </p:nvSpPr>
        <p:spPr bwMode="auto">
          <a:xfrm>
            <a:off x="682774" y="4217987"/>
            <a:ext cx="2305050" cy="43338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Calibri" pitchFamily="34" charset="0"/>
              </a:rPr>
              <a:t>Centre for Social Innovation</a:t>
            </a:r>
          </a:p>
          <a:p>
            <a:pPr algn="ctr"/>
            <a:r>
              <a:rPr lang="de-DE" b="1">
                <a:latin typeface="Calibri" pitchFamily="34" charset="0"/>
              </a:rPr>
              <a:t>Vienna, 1990</a:t>
            </a:r>
            <a:endParaRPr lang="de-AT" b="1">
              <a:latin typeface="Calibri" pitchFamily="34" charset="0"/>
            </a:endParaRPr>
          </a:p>
        </p:txBody>
      </p:sp>
      <p:sp>
        <p:nvSpPr>
          <p:cNvPr id="10" name="Oval 55"/>
          <p:cNvSpPr>
            <a:spLocks noChangeArrowheads="1"/>
          </p:cNvSpPr>
          <p:nvPr/>
        </p:nvSpPr>
        <p:spPr bwMode="auto">
          <a:xfrm>
            <a:off x="1116013" y="3784600"/>
            <a:ext cx="2233613" cy="433387"/>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dirty="0" err="1">
                <a:latin typeface="Calibri" pitchFamily="34" charset="0"/>
              </a:rPr>
              <a:t>Social</a:t>
            </a:r>
            <a:r>
              <a:rPr lang="de-DE" b="1" dirty="0">
                <a:latin typeface="Calibri" pitchFamily="34" charset="0"/>
              </a:rPr>
              <a:t> Innovation Ltd.</a:t>
            </a:r>
          </a:p>
          <a:p>
            <a:pPr algn="ctr"/>
            <a:r>
              <a:rPr lang="de-DE" b="1" dirty="0">
                <a:latin typeface="Calibri" pitchFamily="34" charset="0"/>
              </a:rPr>
              <a:t>Dortmund, 1994</a:t>
            </a:r>
            <a:endParaRPr lang="de-AT" b="1" dirty="0">
              <a:latin typeface="Calibri" pitchFamily="34" charset="0"/>
            </a:endParaRPr>
          </a:p>
        </p:txBody>
      </p:sp>
      <p:sp>
        <p:nvSpPr>
          <p:cNvPr id="11" name="Oval 56"/>
          <p:cNvSpPr>
            <a:spLocks noChangeArrowheads="1"/>
          </p:cNvSpPr>
          <p:nvPr/>
        </p:nvSpPr>
        <p:spPr bwMode="auto">
          <a:xfrm>
            <a:off x="1763713" y="3352800"/>
            <a:ext cx="2376488" cy="50482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Calibri" pitchFamily="34" charset="0"/>
              </a:rPr>
              <a:t>Center for Social Innovation</a:t>
            </a:r>
          </a:p>
          <a:p>
            <a:pPr algn="ctr"/>
            <a:r>
              <a:rPr lang="de-DE" b="1">
                <a:latin typeface="Calibri" pitchFamily="34" charset="0"/>
              </a:rPr>
              <a:t>Stanford U., 2000</a:t>
            </a:r>
            <a:endParaRPr lang="de-AT" b="1">
              <a:latin typeface="Calibri" pitchFamily="34" charset="0"/>
            </a:endParaRPr>
          </a:p>
        </p:txBody>
      </p:sp>
      <p:sp>
        <p:nvSpPr>
          <p:cNvPr id="12" name="Oval 57"/>
          <p:cNvSpPr>
            <a:spLocks noChangeArrowheads="1"/>
          </p:cNvSpPr>
          <p:nvPr/>
        </p:nvSpPr>
        <p:spPr bwMode="auto">
          <a:xfrm>
            <a:off x="1908176" y="2921000"/>
            <a:ext cx="3960812" cy="5048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Calibri" pitchFamily="34" charset="0"/>
              </a:rPr>
              <a:t>... more CSI‘s:2004 onwards</a:t>
            </a:r>
          </a:p>
          <a:p>
            <a:pPr algn="ctr"/>
            <a:r>
              <a:rPr lang="de-DE" b="1">
                <a:solidFill>
                  <a:schemeClr val="bg1"/>
                </a:solidFill>
                <a:latin typeface="Calibri" pitchFamily="34" charset="0"/>
              </a:rPr>
              <a:t>e.g. Canada, NL, AUS, NZ, COL ...</a:t>
            </a:r>
            <a:endParaRPr lang="de-AT" b="1">
              <a:solidFill>
                <a:schemeClr val="bg1"/>
              </a:solidFill>
              <a:latin typeface="Calibri" pitchFamily="34" charset="0"/>
            </a:endParaRPr>
          </a:p>
        </p:txBody>
      </p:sp>
      <p:sp>
        <p:nvSpPr>
          <p:cNvPr id="13" name="Oval 58"/>
          <p:cNvSpPr>
            <a:spLocks noChangeArrowheads="1"/>
          </p:cNvSpPr>
          <p:nvPr/>
        </p:nvSpPr>
        <p:spPr bwMode="auto">
          <a:xfrm>
            <a:off x="5076056" y="4287837"/>
            <a:ext cx="2916758" cy="504825"/>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latin typeface="Calibri" pitchFamily="34" charset="0"/>
              </a:rPr>
              <a:t>European Social Agenda</a:t>
            </a:r>
          </a:p>
          <a:p>
            <a:pPr algn="ctr"/>
            <a:r>
              <a:rPr lang="de-DE" b="1">
                <a:latin typeface="Calibri" pitchFamily="34" charset="0"/>
              </a:rPr>
              <a:t>EC, 2008</a:t>
            </a:r>
            <a:endParaRPr lang="de-AT" b="1">
              <a:latin typeface="Calibri" pitchFamily="34" charset="0"/>
            </a:endParaRPr>
          </a:p>
        </p:txBody>
      </p:sp>
      <p:sp>
        <p:nvSpPr>
          <p:cNvPr id="14" name="Oval 59"/>
          <p:cNvSpPr>
            <a:spLocks noChangeArrowheads="1"/>
          </p:cNvSpPr>
          <p:nvPr/>
        </p:nvSpPr>
        <p:spPr bwMode="auto">
          <a:xfrm>
            <a:off x="5292080" y="3856037"/>
            <a:ext cx="2737843" cy="504825"/>
          </a:xfrm>
          <a:prstGeom prst="ellipse">
            <a:avLst/>
          </a:prstGeom>
          <a:solidFill>
            <a:srgbClr val="B7D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Calibri" pitchFamily="34" charset="0"/>
              </a:rPr>
              <a:t>Business Panel: Future</a:t>
            </a:r>
          </a:p>
          <a:p>
            <a:pPr algn="ctr"/>
            <a:r>
              <a:rPr lang="en-GB" b="1">
                <a:latin typeface="Calibri" pitchFamily="34" charset="0"/>
              </a:rPr>
              <a:t>of Innov. EC, 2009</a:t>
            </a:r>
            <a:r>
              <a:rPr lang="de-AT">
                <a:latin typeface="Calibri" pitchFamily="34" charset="0"/>
              </a:rPr>
              <a:t> </a:t>
            </a:r>
          </a:p>
        </p:txBody>
      </p:sp>
      <p:sp>
        <p:nvSpPr>
          <p:cNvPr id="15" name="Oval 60"/>
          <p:cNvSpPr>
            <a:spLocks noChangeArrowheads="1"/>
          </p:cNvSpPr>
          <p:nvPr/>
        </p:nvSpPr>
        <p:spPr bwMode="auto">
          <a:xfrm>
            <a:off x="5508426" y="3424237"/>
            <a:ext cx="2952006" cy="504825"/>
          </a:xfrm>
          <a:prstGeom prst="ellipse">
            <a:avLst/>
          </a:prstGeom>
          <a:solidFill>
            <a:srgbClr val="79D2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dirty="0">
                <a:latin typeface="Calibri" pitchFamily="34" charset="0"/>
              </a:rPr>
              <a:t>BEPA Report</a:t>
            </a:r>
          </a:p>
          <a:p>
            <a:pPr algn="ctr"/>
            <a:r>
              <a:rPr lang="en-GB" b="1" dirty="0">
                <a:latin typeface="Calibri" pitchFamily="34" charset="0"/>
              </a:rPr>
              <a:t>EC, 2010</a:t>
            </a:r>
            <a:endParaRPr lang="de-AT" b="1" dirty="0">
              <a:latin typeface="Calibri" pitchFamily="34" charset="0"/>
            </a:endParaRPr>
          </a:p>
        </p:txBody>
      </p:sp>
      <p:sp>
        <p:nvSpPr>
          <p:cNvPr id="16" name="Oval 61"/>
          <p:cNvSpPr>
            <a:spLocks noChangeArrowheads="1"/>
          </p:cNvSpPr>
          <p:nvPr/>
        </p:nvSpPr>
        <p:spPr bwMode="auto">
          <a:xfrm>
            <a:off x="6011863" y="2919412"/>
            <a:ext cx="2665413" cy="577850"/>
          </a:xfrm>
          <a:prstGeom prst="ellipse">
            <a:avLst/>
          </a:prstGeom>
          <a:solidFill>
            <a:srgbClr val="57AB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dirty="0">
                <a:solidFill>
                  <a:schemeClr val="bg1"/>
                </a:solidFill>
                <a:latin typeface="Calibri" pitchFamily="34" charset="0"/>
              </a:rPr>
              <a:t>Flagship Innovation Union</a:t>
            </a:r>
          </a:p>
          <a:p>
            <a:pPr algn="ctr"/>
            <a:r>
              <a:rPr lang="en-GB" b="1" dirty="0">
                <a:solidFill>
                  <a:schemeClr val="bg1"/>
                </a:solidFill>
                <a:latin typeface="Calibri" pitchFamily="34" charset="0"/>
              </a:rPr>
              <a:t>EC, 2010</a:t>
            </a:r>
            <a:r>
              <a:rPr lang="de-AT" b="1" dirty="0">
                <a:solidFill>
                  <a:schemeClr val="bg1"/>
                </a:solidFill>
                <a:latin typeface="Calibri" pitchFamily="34" charset="0"/>
              </a:rPr>
              <a:t> </a:t>
            </a:r>
          </a:p>
        </p:txBody>
      </p:sp>
      <p:sp>
        <p:nvSpPr>
          <p:cNvPr id="17" name="Text Box 62"/>
          <p:cNvSpPr txBox="1">
            <a:spLocks noChangeArrowheads="1"/>
          </p:cNvSpPr>
          <p:nvPr/>
        </p:nvSpPr>
        <p:spPr bwMode="auto">
          <a:xfrm rot="12801541">
            <a:off x="2650424" y="3676370"/>
            <a:ext cx="400110" cy="251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dirty="0" err="1">
                <a:solidFill>
                  <a:srgbClr val="3333CC"/>
                </a:solidFill>
                <a:latin typeface="Calibri" pitchFamily="34" charset="0"/>
              </a:rPr>
              <a:t>Theoretical</a:t>
            </a:r>
            <a:r>
              <a:rPr lang="de-DE" sz="1400" b="1" dirty="0">
                <a:solidFill>
                  <a:srgbClr val="3333CC"/>
                </a:solidFill>
                <a:latin typeface="Calibri" pitchFamily="34" charset="0"/>
              </a:rPr>
              <a:t> </a:t>
            </a:r>
            <a:r>
              <a:rPr lang="de-DE" sz="1400" b="1" dirty="0" err="1">
                <a:solidFill>
                  <a:srgbClr val="3333CC"/>
                </a:solidFill>
                <a:latin typeface="Calibri" pitchFamily="34" charset="0"/>
              </a:rPr>
              <a:t>precursors</a:t>
            </a:r>
            <a:r>
              <a:rPr lang="de-DE" sz="1400" b="1" dirty="0">
                <a:solidFill>
                  <a:srgbClr val="3333CC"/>
                </a:solidFill>
                <a:latin typeface="Calibri" pitchFamily="34" charset="0"/>
              </a:rPr>
              <a:t> </a:t>
            </a:r>
            <a:r>
              <a:rPr lang="de-DE" sz="1400" b="1" dirty="0" smtClean="0">
                <a:solidFill>
                  <a:srgbClr val="3333CC"/>
                </a:solidFill>
                <a:latin typeface="Calibri" pitchFamily="34" charset="0"/>
              </a:rPr>
              <a:t>&amp; </a:t>
            </a:r>
            <a:r>
              <a:rPr lang="de-DE" sz="1400" b="1" dirty="0" err="1" smtClean="0">
                <a:solidFill>
                  <a:srgbClr val="3333CC"/>
                </a:solidFill>
                <a:latin typeface="Calibri" pitchFamily="34" charset="0"/>
              </a:rPr>
              <a:t>ideas</a:t>
            </a:r>
            <a:endParaRPr lang="de-AT" sz="1400" b="1" dirty="0">
              <a:solidFill>
                <a:srgbClr val="3333CC"/>
              </a:solidFill>
              <a:latin typeface="Calibri" pitchFamily="34" charset="0"/>
            </a:endParaRPr>
          </a:p>
        </p:txBody>
      </p:sp>
      <p:sp>
        <p:nvSpPr>
          <p:cNvPr id="18" name="Text Box 63"/>
          <p:cNvSpPr txBox="1">
            <a:spLocks noChangeArrowheads="1"/>
          </p:cNvSpPr>
          <p:nvPr/>
        </p:nvSpPr>
        <p:spPr bwMode="auto">
          <a:xfrm rot="13465225">
            <a:off x="1580215" y="858481"/>
            <a:ext cx="400110"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dirty="0" err="1">
                <a:solidFill>
                  <a:srgbClr val="3333FF"/>
                </a:solidFill>
                <a:latin typeface="Calibri" pitchFamily="34" charset="0"/>
              </a:rPr>
              <a:t>O</a:t>
            </a:r>
            <a:r>
              <a:rPr lang="de-DE" sz="1400" b="1" dirty="0" err="1" smtClean="0">
                <a:solidFill>
                  <a:srgbClr val="3333FF"/>
                </a:solidFill>
                <a:latin typeface="Calibri" pitchFamily="34" charset="0"/>
              </a:rPr>
              <a:t>rganisations</a:t>
            </a:r>
            <a:r>
              <a:rPr lang="de-DE" sz="1400" b="1" dirty="0" smtClean="0">
                <a:solidFill>
                  <a:srgbClr val="3333FF"/>
                </a:solidFill>
                <a:latin typeface="Calibri" pitchFamily="34" charset="0"/>
              </a:rPr>
              <a:t> </a:t>
            </a:r>
            <a:r>
              <a:rPr lang="de-DE" sz="1400" b="1" dirty="0">
                <a:solidFill>
                  <a:srgbClr val="3333FF"/>
                </a:solidFill>
                <a:latin typeface="Calibri" pitchFamily="34" charset="0"/>
              </a:rPr>
              <a:t>in </a:t>
            </a:r>
            <a:r>
              <a:rPr lang="de-DE" sz="1400" b="1" dirty="0" err="1">
                <a:solidFill>
                  <a:srgbClr val="3333FF"/>
                </a:solidFill>
                <a:latin typeface="Calibri" pitchFamily="34" charset="0"/>
              </a:rPr>
              <a:t>science</a:t>
            </a:r>
            <a:r>
              <a:rPr lang="de-DE" sz="1400" b="1" dirty="0">
                <a:solidFill>
                  <a:srgbClr val="3333FF"/>
                </a:solidFill>
                <a:latin typeface="Calibri" pitchFamily="34" charset="0"/>
              </a:rPr>
              <a:t> </a:t>
            </a:r>
            <a:r>
              <a:rPr lang="de-DE" sz="1400" b="1" dirty="0" err="1">
                <a:solidFill>
                  <a:srgbClr val="3333FF"/>
                </a:solidFill>
                <a:latin typeface="Calibri" pitchFamily="34" charset="0"/>
              </a:rPr>
              <a:t>and</a:t>
            </a:r>
            <a:r>
              <a:rPr lang="de-DE" sz="1400" b="1" dirty="0">
                <a:solidFill>
                  <a:srgbClr val="3333FF"/>
                </a:solidFill>
                <a:latin typeface="Calibri" pitchFamily="34" charset="0"/>
              </a:rPr>
              <a:t> </a:t>
            </a:r>
            <a:r>
              <a:rPr lang="de-DE" sz="1400" b="1" dirty="0" err="1">
                <a:solidFill>
                  <a:srgbClr val="3333FF"/>
                </a:solidFill>
                <a:latin typeface="Calibri" pitchFamily="34" charset="0"/>
              </a:rPr>
              <a:t>praxis</a:t>
            </a:r>
            <a:endParaRPr lang="de-AT" sz="1400" b="1" dirty="0">
              <a:solidFill>
                <a:srgbClr val="3333FF"/>
              </a:solidFill>
              <a:latin typeface="Calibri" pitchFamily="34" charset="0"/>
            </a:endParaRPr>
          </a:p>
        </p:txBody>
      </p:sp>
      <p:sp>
        <p:nvSpPr>
          <p:cNvPr id="19" name="Oval 64"/>
          <p:cNvSpPr>
            <a:spLocks noChangeArrowheads="1"/>
          </p:cNvSpPr>
          <p:nvPr/>
        </p:nvSpPr>
        <p:spPr bwMode="auto">
          <a:xfrm>
            <a:off x="6445251" y="2489200"/>
            <a:ext cx="2447925" cy="503237"/>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chemeClr val="bg1"/>
                </a:solidFill>
                <a:latin typeface="Calibri" pitchFamily="34" charset="0"/>
              </a:rPr>
              <a:t>National policies and strategy </a:t>
            </a:r>
          </a:p>
          <a:p>
            <a:pPr algn="ctr"/>
            <a:r>
              <a:rPr lang="en-GB" b="1">
                <a:solidFill>
                  <a:schemeClr val="bg1"/>
                </a:solidFill>
                <a:latin typeface="Calibri" pitchFamily="34" charset="0"/>
              </a:rPr>
              <a:t>RTDI-Programmes 2010 ff</a:t>
            </a:r>
            <a:r>
              <a:rPr lang="de-AT" b="1">
                <a:solidFill>
                  <a:schemeClr val="bg1"/>
                </a:solidFill>
                <a:latin typeface="Calibri" pitchFamily="34" charset="0"/>
              </a:rPr>
              <a:t> </a:t>
            </a:r>
          </a:p>
        </p:txBody>
      </p:sp>
      <p:sp>
        <p:nvSpPr>
          <p:cNvPr id="20" name="Oval 65"/>
          <p:cNvSpPr>
            <a:spLocks noChangeArrowheads="1"/>
          </p:cNvSpPr>
          <p:nvPr/>
        </p:nvSpPr>
        <p:spPr bwMode="auto">
          <a:xfrm>
            <a:off x="6588126" y="2055812"/>
            <a:ext cx="2592387" cy="504825"/>
          </a:xfrm>
          <a:prstGeom prst="ellipse">
            <a:avLst/>
          </a:prstGeom>
          <a:solidFill>
            <a:srgbClr val="6D6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chemeClr val="bg1"/>
                </a:solidFill>
                <a:latin typeface="Calibri" pitchFamily="34" charset="0"/>
              </a:rPr>
              <a:t>&gt;Social Innovation Europe&lt;</a:t>
            </a:r>
          </a:p>
          <a:p>
            <a:pPr algn="ctr"/>
            <a:r>
              <a:rPr lang="en-GB" b="1">
                <a:solidFill>
                  <a:schemeClr val="bg1"/>
                </a:solidFill>
                <a:latin typeface="Calibri" pitchFamily="34" charset="0"/>
              </a:rPr>
              <a:t>EC, 2011</a:t>
            </a:r>
            <a:r>
              <a:rPr lang="de-AT" b="1">
                <a:solidFill>
                  <a:schemeClr val="bg1"/>
                </a:solidFill>
                <a:latin typeface="Calibri" pitchFamily="34" charset="0"/>
              </a:rPr>
              <a:t> </a:t>
            </a:r>
          </a:p>
        </p:txBody>
      </p:sp>
      <p:sp>
        <p:nvSpPr>
          <p:cNvPr id="21" name="Oval 66"/>
          <p:cNvSpPr>
            <a:spLocks noChangeArrowheads="1"/>
          </p:cNvSpPr>
          <p:nvPr/>
        </p:nvSpPr>
        <p:spPr bwMode="auto">
          <a:xfrm>
            <a:off x="6734176" y="1552575"/>
            <a:ext cx="2735262" cy="576262"/>
          </a:xfrm>
          <a:prstGeom prst="ellipse">
            <a:avLst/>
          </a:prstGeom>
          <a:solidFill>
            <a:srgbClr val="00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chemeClr val="bg1"/>
                </a:solidFill>
                <a:latin typeface="Calibri" pitchFamily="34" charset="0"/>
              </a:rPr>
              <a:t>Research: FP7</a:t>
            </a:r>
          </a:p>
          <a:p>
            <a:pPr algn="ctr"/>
            <a:r>
              <a:rPr lang="en-GB" b="1">
                <a:solidFill>
                  <a:schemeClr val="bg1"/>
                </a:solidFill>
                <a:latin typeface="Calibri" pitchFamily="34" charset="0"/>
              </a:rPr>
              <a:t>EC, 2011 ► Horizon 2020</a:t>
            </a:r>
            <a:endParaRPr lang="de-AT" b="1">
              <a:solidFill>
                <a:schemeClr val="bg1"/>
              </a:solidFill>
              <a:latin typeface="Calibri" pitchFamily="34" charset="0"/>
            </a:endParaRPr>
          </a:p>
        </p:txBody>
      </p:sp>
      <p:sp>
        <p:nvSpPr>
          <p:cNvPr id="26" name="Oval 74"/>
          <p:cNvSpPr>
            <a:spLocks noChangeArrowheads="1"/>
          </p:cNvSpPr>
          <p:nvPr/>
        </p:nvSpPr>
        <p:spPr bwMode="auto">
          <a:xfrm>
            <a:off x="3924301" y="2560637"/>
            <a:ext cx="2087562" cy="431800"/>
          </a:xfrm>
          <a:prstGeom prst="ellipse">
            <a:avLst/>
          </a:prstGeom>
          <a:solidFill>
            <a:srgbClr val="FF883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Calibri" pitchFamily="34" charset="0"/>
              </a:rPr>
              <a:t>SozialMarie, AT </a:t>
            </a:r>
          </a:p>
          <a:p>
            <a:pPr algn="ctr"/>
            <a:r>
              <a:rPr lang="de-DE" b="1">
                <a:solidFill>
                  <a:schemeClr val="bg1"/>
                </a:solidFill>
                <a:latin typeface="Calibri" pitchFamily="34" charset="0"/>
              </a:rPr>
              <a:t>Award f SI - 2005</a:t>
            </a:r>
            <a:endParaRPr lang="de-AT" b="1">
              <a:solidFill>
                <a:schemeClr val="bg1"/>
              </a:solidFill>
              <a:latin typeface="Calibri" pitchFamily="34" charset="0"/>
            </a:endParaRPr>
          </a:p>
        </p:txBody>
      </p:sp>
      <p:sp>
        <p:nvSpPr>
          <p:cNvPr id="27" name="Oval 76"/>
          <p:cNvSpPr>
            <a:spLocks noChangeArrowheads="1"/>
          </p:cNvSpPr>
          <p:nvPr/>
        </p:nvSpPr>
        <p:spPr bwMode="auto">
          <a:xfrm>
            <a:off x="2700338" y="2201862"/>
            <a:ext cx="2232025" cy="431800"/>
          </a:xfrm>
          <a:prstGeom prst="ellipse">
            <a:avLst/>
          </a:prstGeom>
          <a:solidFill>
            <a:srgbClr val="E65D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Calibri" pitchFamily="34" charset="0"/>
              </a:rPr>
              <a:t>Office of Social Innovation</a:t>
            </a:r>
          </a:p>
          <a:p>
            <a:pPr algn="ctr"/>
            <a:r>
              <a:rPr lang="de-DE" b="1">
                <a:solidFill>
                  <a:schemeClr val="bg1"/>
                </a:solidFill>
                <a:latin typeface="Calibri" pitchFamily="34" charset="0"/>
              </a:rPr>
              <a:t>White House 2009</a:t>
            </a:r>
            <a:endParaRPr lang="de-AT" b="1">
              <a:solidFill>
                <a:schemeClr val="bg1"/>
              </a:solidFill>
              <a:latin typeface="Calibri" pitchFamily="34" charset="0"/>
            </a:endParaRPr>
          </a:p>
        </p:txBody>
      </p:sp>
      <p:sp>
        <p:nvSpPr>
          <p:cNvPr id="28" name="Oval 77"/>
          <p:cNvSpPr>
            <a:spLocks noChangeArrowheads="1"/>
          </p:cNvSpPr>
          <p:nvPr/>
        </p:nvSpPr>
        <p:spPr bwMode="auto">
          <a:xfrm>
            <a:off x="4429126" y="1912937"/>
            <a:ext cx="1871662" cy="431800"/>
          </a:xfrm>
          <a:prstGeom prst="ellipse">
            <a:avLst/>
          </a:prstGeom>
          <a:solidFill>
            <a:srgbClr val="DA58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dirty="0">
                <a:solidFill>
                  <a:schemeClr val="bg1"/>
                </a:solidFill>
                <a:latin typeface="Calibri" pitchFamily="34" charset="0"/>
              </a:rPr>
              <a:t>Asian SI Award</a:t>
            </a:r>
          </a:p>
          <a:p>
            <a:pPr algn="ctr"/>
            <a:r>
              <a:rPr lang="de-DE" b="1" dirty="0">
                <a:solidFill>
                  <a:schemeClr val="bg1"/>
                </a:solidFill>
                <a:latin typeface="Calibri" pitchFamily="34" charset="0"/>
              </a:rPr>
              <a:t>Hong Kong 2011</a:t>
            </a:r>
            <a:endParaRPr lang="de-AT" b="1" dirty="0">
              <a:solidFill>
                <a:schemeClr val="bg1"/>
              </a:solidFill>
              <a:latin typeface="Calibri" pitchFamily="34" charset="0"/>
            </a:endParaRPr>
          </a:p>
        </p:txBody>
      </p:sp>
      <p:sp>
        <p:nvSpPr>
          <p:cNvPr id="29" name="Oval 78"/>
          <p:cNvSpPr>
            <a:spLocks noChangeArrowheads="1"/>
          </p:cNvSpPr>
          <p:nvPr/>
        </p:nvSpPr>
        <p:spPr bwMode="auto">
          <a:xfrm>
            <a:off x="3492501" y="1554162"/>
            <a:ext cx="2881312" cy="430213"/>
          </a:xfrm>
          <a:prstGeom prst="ellipse">
            <a:avLst/>
          </a:prstGeom>
          <a:solidFill>
            <a:srgbClr val="DA58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100" b="1">
                <a:solidFill>
                  <a:schemeClr val="bg1"/>
                </a:solidFill>
                <a:latin typeface="Calibri" pitchFamily="34" charset="0"/>
              </a:rPr>
              <a:t>UN Off. of Partnerships:</a:t>
            </a:r>
          </a:p>
          <a:p>
            <a:pPr algn="ctr"/>
            <a:r>
              <a:rPr lang="de-DE" sz="1100" b="1">
                <a:solidFill>
                  <a:schemeClr val="bg1"/>
                </a:solidFill>
                <a:latin typeface="Calibri" pitchFamily="34" charset="0"/>
              </a:rPr>
              <a:t>Global Summit-2012</a:t>
            </a:r>
          </a:p>
        </p:txBody>
      </p:sp>
      <p:sp>
        <p:nvSpPr>
          <p:cNvPr id="30" name="Text Box 79"/>
          <p:cNvSpPr txBox="1">
            <a:spLocks noChangeArrowheads="1"/>
          </p:cNvSpPr>
          <p:nvPr/>
        </p:nvSpPr>
        <p:spPr bwMode="auto">
          <a:xfrm rot="12183245">
            <a:off x="6122988" y="231775"/>
            <a:ext cx="40005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000099"/>
                </a:solidFill>
                <a:latin typeface="Calibri" pitchFamily="34" charset="0"/>
              </a:rPr>
              <a:t>Institutional / policy support on EU &amp; national levels</a:t>
            </a:r>
            <a:endParaRPr lang="de-AT" sz="1400" b="1">
              <a:solidFill>
                <a:srgbClr val="000099"/>
              </a:solidFill>
              <a:latin typeface="Calibri" pitchFamily="34" charset="0"/>
            </a:endParaRPr>
          </a:p>
        </p:txBody>
      </p:sp>
      <p:sp>
        <p:nvSpPr>
          <p:cNvPr id="31" name="Oval 80"/>
          <p:cNvSpPr>
            <a:spLocks noChangeArrowheads="1"/>
          </p:cNvSpPr>
          <p:nvPr/>
        </p:nvSpPr>
        <p:spPr bwMode="auto">
          <a:xfrm>
            <a:off x="2339976" y="2633662"/>
            <a:ext cx="1944687" cy="358775"/>
          </a:xfrm>
          <a:prstGeom prst="ellipse">
            <a:avLst/>
          </a:prstGeom>
          <a:solidFill>
            <a:srgbClr val="FF883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b="1">
                <a:solidFill>
                  <a:schemeClr val="bg1"/>
                </a:solidFill>
                <a:latin typeface="Calibri" pitchFamily="34" charset="0"/>
              </a:rPr>
              <a:t>UN: CEPAL: Award</a:t>
            </a:r>
          </a:p>
          <a:p>
            <a:pPr algn="ctr"/>
            <a:r>
              <a:rPr lang="de-DE" b="1">
                <a:solidFill>
                  <a:schemeClr val="bg1"/>
                </a:solidFill>
                <a:latin typeface="Calibri" pitchFamily="34" charset="0"/>
              </a:rPr>
              <a:t>f Soc. Exp. , 2004</a:t>
            </a:r>
            <a:endParaRPr lang="de-AT" b="1">
              <a:solidFill>
                <a:schemeClr val="bg1"/>
              </a:solidFill>
              <a:latin typeface="Calibri" pitchFamily="34" charset="0"/>
            </a:endParaRPr>
          </a:p>
        </p:txBody>
      </p:sp>
      <p:sp>
        <p:nvSpPr>
          <p:cNvPr id="33" name="Oval 82"/>
          <p:cNvSpPr>
            <a:spLocks noChangeArrowheads="1"/>
          </p:cNvSpPr>
          <p:nvPr/>
        </p:nvSpPr>
        <p:spPr bwMode="auto">
          <a:xfrm>
            <a:off x="4449763" y="2344737"/>
            <a:ext cx="914400"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 name="Oval 83"/>
          <p:cNvSpPr>
            <a:spLocks noChangeArrowheads="1"/>
          </p:cNvSpPr>
          <p:nvPr/>
        </p:nvSpPr>
        <p:spPr bwMode="auto">
          <a:xfrm>
            <a:off x="5292726" y="2344737"/>
            <a:ext cx="914400"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 name="Oval 84"/>
          <p:cNvSpPr>
            <a:spLocks noChangeArrowheads="1"/>
          </p:cNvSpPr>
          <p:nvPr/>
        </p:nvSpPr>
        <p:spPr bwMode="auto">
          <a:xfrm>
            <a:off x="2865438" y="1841500"/>
            <a:ext cx="1274763" cy="360362"/>
          </a:xfrm>
          <a:prstGeom prst="ellipse">
            <a:avLst/>
          </a:prstGeom>
          <a:solidFill>
            <a:srgbClr val="CC6600"/>
          </a:solidFill>
          <a:ln w="9525">
            <a:solidFill>
              <a:schemeClr val="tx1"/>
            </a:solidFill>
            <a:round/>
            <a:headEnd/>
            <a:tailEnd/>
          </a:ln>
        </p:spPr>
        <p:txBody>
          <a:bodyPr wrap="none" anchor="ctr"/>
          <a:lstStyle/>
          <a:p>
            <a:r>
              <a:rPr lang="de-DE" b="1">
                <a:solidFill>
                  <a:schemeClr val="bg1"/>
                </a:solidFill>
                <a:latin typeface="Calibri" pitchFamily="34" charset="0"/>
              </a:rPr>
              <a:t>SINNERGIAK</a:t>
            </a:r>
            <a:endParaRPr lang="en-US" b="1">
              <a:solidFill>
                <a:schemeClr val="bg1"/>
              </a:solidFill>
              <a:latin typeface="Calibri" pitchFamily="34" charset="0"/>
            </a:endParaRPr>
          </a:p>
        </p:txBody>
      </p:sp>
      <p:sp>
        <p:nvSpPr>
          <p:cNvPr id="36" name="Oval 85"/>
          <p:cNvSpPr>
            <a:spLocks noChangeArrowheads="1"/>
          </p:cNvSpPr>
          <p:nvPr/>
        </p:nvSpPr>
        <p:spPr bwMode="auto">
          <a:xfrm>
            <a:off x="5602288" y="1340768"/>
            <a:ext cx="1130300" cy="2873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 name="Oval 86"/>
          <p:cNvSpPr>
            <a:spLocks noChangeArrowheads="1"/>
          </p:cNvSpPr>
          <p:nvPr/>
        </p:nvSpPr>
        <p:spPr bwMode="auto">
          <a:xfrm>
            <a:off x="4738688" y="1340768"/>
            <a:ext cx="914400" cy="2873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 name="Oval 87"/>
          <p:cNvSpPr>
            <a:spLocks noChangeArrowheads="1"/>
          </p:cNvSpPr>
          <p:nvPr/>
        </p:nvSpPr>
        <p:spPr bwMode="auto">
          <a:xfrm>
            <a:off x="4233863" y="1338262"/>
            <a:ext cx="914400"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2" name="Rectangle 4"/>
          <p:cNvSpPr>
            <a:spLocks noChangeArrowheads="1"/>
          </p:cNvSpPr>
          <p:nvPr/>
        </p:nvSpPr>
        <p:spPr bwMode="auto">
          <a:xfrm>
            <a:off x="250825" y="-27384"/>
            <a:ext cx="8641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3600" b="1" cap="all" dirty="0" smtClean="0">
                <a:solidFill>
                  <a:srgbClr val="FFFF00"/>
                </a:solidFill>
                <a:latin typeface="Calibri" pitchFamily="34" charset="0"/>
              </a:rPr>
              <a:t>The passage from the past</a:t>
            </a:r>
            <a:endParaRPr lang="en-US" sz="3600" cap="all" dirty="0">
              <a:solidFill>
                <a:srgbClr val="FFFF00"/>
              </a:solidFill>
              <a:latin typeface="Calibri" pitchFamily="34" charset="0"/>
            </a:endParaRPr>
          </a:p>
        </p:txBody>
      </p:sp>
      <p:sp>
        <p:nvSpPr>
          <p:cNvPr id="43" name="Oval 67"/>
          <p:cNvSpPr>
            <a:spLocks noChangeArrowheads="1"/>
          </p:cNvSpPr>
          <p:nvPr/>
        </p:nvSpPr>
        <p:spPr bwMode="auto">
          <a:xfrm>
            <a:off x="2089986" y="5877272"/>
            <a:ext cx="3070615" cy="434206"/>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err="1" smtClean="0">
                <a:latin typeface="Calibri" pitchFamily="34" charset="0"/>
              </a:rPr>
              <a:t>Social</a:t>
            </a:r>
            <a:r>
              <a:rPr lang="de-DE" dirty="0" smtClean="0">
                <a:latin typeface="Calibri" pitchFamily="34" charset="0"/>
              </a:rPr>
              <a:t>  </a:t>
            </a:r>
            <a:r>
              <a:rPr lang="de-DE" dirty="0" err="1" smtClean="0">
                <a:latin typeface="Calibri" pitchFamily="34" charset="0"/>
              </a:rPr>
              <a:t>thought</a:t>
            </a:r>
            <a:r>
              <a:rPr lang="de-DE" dirty="0" smtClean="0">
                <a:latin typeface="Calibri" pitchFamily="34" charset="0"/>
              </a:rPr>
              <a:t> in </a:t>
            </a:r>
            <a:r>
              <a:rPr lang="de-DE" dirty="0" err="1" smtClean="0">
                <a:latin typeface="Calibri" pitchFamily="34" charset="0"/>
              </a:rPr>
              <a:t>the</a:t>
            </a:r>
            <a:r>
              <a:rPr lang="de-DE" dirty="0" smtClean="0">
                <a:latin typeface="Calibri" pitchFamily="34" charset="0"/>
              </a:rPr>
              <a:t> 19th c.</a:t>
            </a:r>
            <a:endParaRPr lang="de-AT" dirty="0">
              <a:latin typeface="Calibri" pitchFamily="34" charset="0"/>
            </a:endParaRPr>
          </a:p>
        </p:txBody>
      </p:sp>
      <p:sp>
        <p:nvSpPr>
          <p:cNvPr id="44" name="Oval 85"/>
          <p:cNvSpPr>
            <a:spLocks noChangeArrowheads="1"/>
          </p:cNvSpPr>
          <p:nvPr/>
        </p:nvSpPr>
        <p:spPr bwMode="auto">
          <a:xfrm>
            <a:off x="3684773" y="3496243"/>
            <a:ext cx="2232521" cy="50882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5" name="Oval 85"/>
          <p:cNvSpPr>
            <a:spLocks noChangeArrowheads="1"/>
          </p:cNvSpPr>
          <p:nvPr/>
        </p:nvSpPr>
        <p:spPr bwMode="auto">
          <a:xfrm>
            <a:off x="3837173" y="3104356"/>
            <a:ext cx="2369953" cy="54248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6" name="Oval 85"/>
          <p:cNvSpPr>
            <a:spLocks noChangeArrowheads="1"/>
          </p:cNvSpPr>
          <p:nvPr/>
        </p:nvSpPr>
        <p:spPr bwMode="auto">
          <a:xfrm>
            <a:off x="6948562" y="1336003"/>
            <a:ext cx="2232521" cy="50882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7" name="Oval 87"/>
          <p:cNvSpPr>
            <a:spLocks noChangeArrowheads="1"/>
          </p:cNvSpPr>
          <p:nvPr/>
        </p:nvSpPr>
        <p:spPr bwMode="auto">
          <a:xfrm>
            <a:off x="3492451" y="1340768"/>
            <a:ext cx="914400"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8" name="Rectangle 4"/>
          <p:cNvSpPr>
            <a:spLocks noChangeArrowheads="1"/>
          </p:cNvSpPr>
          <p:nvPr/>
        </p:nvSpPr>
        <p:spPr bwMode="auto">
          <a:xfrm>
            <a:off x="415465" y="692696"/>
            <a:ext cx="19975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200" b="1" dirty="0" smtClean="0">
                <a:solidFill>
                  <a:srgbClr val="0000CC"/>
                </a:solidFill>
                <a:latin typeface="Calibri" pitchFamily="34" charset="0"/>
              </a:rPr>
              <a:t>Infrastructure</a:t>
            </a:r>
            <a:r>
              <a:rPr lang="en-US" sz="2400" b="1" dirty="0" smtClean="0">
                <a:solidFill>
                  <a:srgbClr val="0000CC"/>
                </a:solidFill>
                <a:latin typeface="Calibri" pitchFamily="34" charset="0"/>
              </a:rPr>
              <a:t> </a:t>
            </a:r>
          </a:p>
          <a:p>
            <a:r>
              <a:rPr lang="en-US" sz="2000" b="1" dirty="0">
                <a:solidFill>
                  <a:srgbClr val="0000CC"/>
                </a:solidFill>
                <a:latin typeface="Calibri" pitchFamily="34" charset="0"/>
              </a:rPr>
              <a:t>e</a:t>
            </a:r>
            <a:r>
              <a:rPr lang="en-US" sz="2000" b="1" dirty="0" smtClean="0">
                <a:solidFill>
                  <a:srgbClr val="0000CC"/>
                </a:solidFill>
                <a:latin typeface="Calibri" pitchFamily="34" charset="0"/>
              </a:rPr>
              <a:t>merges from:</a:t>
            </a:r>
            <a:endParaRPr lang="en-US" sz="2800" dirty="0">
              <a:solidFill>
                <a:srgbClr val="0000CC"/>
              </a:solidFill>
              <a:latin typeface="Calibri" pitchFamily="34" charset="0"/>
            </a:endParaRPr>
          </a:p>
        </p:txBody>
      </p:sp>
      <p:sp>
        <p:nvSpPr>
          <p:cNvPr id="49" name="Rechteck 48"/>
          <p:cNvSpPr/>
          <p:nvPr/>
        </p:nvSpPr>
        <p:spPr>
          <a:xfrm>
            <a:off x="2411760" y="817548"/>
            <a:ext cx="2230804" cy="523220"/>
          </a:xfrm>
          <a:prstGeom prst="rect">
            <a:avLst/>
          </a:prstGeom>
          <a:solidFill>
            <a:srgbClr val="FFC000"/>
          </a:solidFill>
          <a:ln>
            <a:solidFill>
              <a:srgbClr val="FFC000"/>
            </a:solidFill>
          </a:ln>
        </p:spPr>
        <p:txBody>
          <a:bodyPr wrap="none">
            <a:spAutoFit/>
          </a:bodyPr>
          <a:lstStyle/>
          <a:p>
            <a:r>
              <a:rPr lang="en-US" sz="2800" b="1" dirty="0" err="1">
                <a:solidFill>
                  <a:srgbClr val="0000CC"/>
                </a:solidFill>
                <a:latin typeface="Calibri" pitchFamily="34" charset="0"/>
              </a:rPr>
              <a:t>Organisations</a:t>
            </a:r>
            <a:endParaRPr lang="de-DE" sz="2800" dirty="0"/>
          </a:p>
        </p:txBody>
      </p:sp>
      <p:sp>
        <p:nvSpPr>
          <p:cNvPr id="50" name="Rechteck 49"/>
          <p:cNvSpPr/>
          <p:nvPr/>
        </p:nvSpPr>
        <p:spPr>
          <a:xfrm>
            <a:off x="5183559" y="815042"/>
            <a:ext cx="1550617" cy="523220"/>
          </a:xfrm>
          <a:prstGeom prst="rect">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a:solidFill>
              <a:srgbClr val="FFFFCC"/>
            </a:solidFill>
          </a:ln>
        </p:spPr>
        <p:txBody>
          <a:bodyPr wrap="none">
            <a:spAutoFit/>
          </a:bodyPr>
          <a:lstStyle/>
          <a:p>
            <a:r>
              <a:rPr lang="en-US" sz="2800" b="1" dirty="0">
                <a:solidFill>
                  <a:srgbClr val="0000CC"/>
                </a:solidFill>
                <a:latin typeface="Calibri" pitchFamily="34" charset="0"/>
              </a:rPr>
              <a:t>Concepts</a:t>
            </a:r>
            <a:endParaRPr lang="de-DE" sz="2800" dirty="0"/>
          </a:p>
        </p:txBody>
      </p:sp>
      <p:sp>
        <p:nvSpPr>
          <p:cNvPr id="51" name="Rechteck 50"/>
          <p:cNvSpPr/>
          <p:nvPr/>
        </p:nvSpPr>
        <p:spPr>
          <a:xfrm>
            <a:off x="7358539" y="826259"/>
            <a:ext cx="1412566" cy="523220"/>
          </a:xfrm>
          <a:prstGeom prst="rect">
            <a:avLst/>
          </a:prstGeom>
          <a:solidFill>
            <a:schemeClr val="accent2">
              <a:lumMod val="20000"/>
              <a:lumOff val="80000"/>
            </a:schemeClr>
          </a:solidFill>
          <a:ln>
            <a:solidFill>
              <a:srgbClr val="99CCFF"/>
            </a:solidFill>
          </a:ln>
        </p:spPr>
        <p:txBody>
          <a:bodyPr wrap="none">
            <a:spAutoFit/>
          </a:bodyPr>
          <a:lstStyle/>
          <a:p>
            <a:r>
              <a:rPr lang="en-US" sz="2800" b="1" dirty="0">
                <a:solidFill>
                  <a:srgbClr val="0000CC"/>
                </a:solidFill>
                <a:latin typeface="Calibri" pitchFamily="34" charset="0"/>
              </a:rPr>
              <a:t>Support</a:t>
            </a:r>
            <a:r>
              <a:rPr lang="en-US" b="1" dirty="0">
                <a:solidFill>
                  <a:srgbClr val="0000CC"/>
                </a:solidFill>
                <a:latin typeface="Calibri" pitchFamily="34" charset="0"/>
              </a:rPr>
              <a:t> </a:t>
            </a:r>
            <a:endParaRPr lang="en-US" dirty="0">
              <a:solidFill>
                <a:srgbClr val="0000CC"/>
              </a:solidFill>
              <a:latin typeface="Calibri" pitchFamily="34" charset="0"/>
            </a:endParaRPr>
          </a:p>
        </p:txBody>
      </p:sp>
      <p:sp>
        <p:nvSpPr>
          <p:cNvPr id="52" name="Oval 81"/>
          <p:cNvSpPr>
            <a:spLocks noChangeArrowheads="1"/>
          </p:cNvSpPr>
          <p:nvPr/>
        </p:nvSpPr>
        <p:spPr bwMode="auto">
          <a:xfrm>
            <a:off x="3888582" y="1984375"/>
            <a:ext cx="971450" cy="287337"/>
          </a:xfrm>
          <a:prstGeom prst="ellipse">
            <a:avLst/>
          </a:prstGeom>
          <a:solidFill>
            <a:srgbClr val="FF6600"/>
          </a:solidFill>
          <a:ln w="9525">
            <a:solidFill>
              <a:schemeClr val="tx1"/>
            </a:solidFill>
            <a:round/>
            <a:headEnd/>
            <a:tailEnd/>
          </a:ln>
          <a:effectLst/>
        </p:spPr>
        <p:txBody>
          <a:bodyPr wrap="none" anchor="ctr"/>
          <a:lstStyle/>
          <a:p>
            <a:pPr algn="ctr"/>
            <a:r>
              <a:rPr lang="en-US" b="1" dirty="0" smtClean="0">
                <a:solidFill>
                  <a:srgbClr val="FFFFCC"/>
                </a:solidFill>
                <a:latin typeface="Calibri" pitchFamily="34" charset="0"/>
              </a:rPr>
              <a:t>ESSI</a:t>
            </a:r>
            <a:endParaRPr lang="en-US" b="1" dirty="0">
              <a:solidFill>
                <a:srgbClr val="FFFFCC"/>
              </a:solidFill>
              <a:latin typeface="Calibri" pitchFamily="34" charset="0"/>
            </a:endParaRPr>
          </a:p>
        </p:txBody>
      </p:sp>
      <p:sp>
        <p:nvSpPr>
          <p:cNvPr id="53" name="Oval 67"/>
          <p:cNvSpPr>
            <a:spLocks noChangeArrowheads="1"/>
          </p:cNvSpPr>
          <p:nvPr/>
        </p:nvSpPr>
        <p:spPr bwMode="auto">
          <a:xfrm>
            <a:off x="2485504" y="5659090"/>
            <a:ext cx="2710384" cy="36195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a:latin typeface="Calibri" pitchFamily="34" charset="0"/>
              </a:rPr>
              <a:t>Schumpeter, </a:t>
            </a:r>
            <a:r>
              <a:rPr lang="de-DE" dirty="0" smtClean="0">
                <a:latin typeface="Calibri" pitchFamily="34" charset="0"/>
              </a:rPr>
              <a:t>1911</a:t>
            </a:r>
            <a:endParaRPr lang="de-AT" dirty="0">
              <a:latin typeface="Calibri" pitchFamily="34" charset="0"/>
            </a:endParaRPr>
          </a:p>
        </p:txBody>
      </p:sp>
      <p:sp>
        <p:nvSpPr>
          <p:cNvPr id="54" name="Oval 68"/>
          <p:cNvSpPr>
            <a:spLocks noChangeArrowheads="1"/>
          </p:cNvSpPr>
          <p:nvPr/>
        </p:nvSpPr>
        <p:spPr bwMode="auto">
          <a:xfrm>
            <a:off x="2701404" y="5227042"/>
            <a:ext cx="2160587" cy="5048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Calibri" pitchFamily="34" charset="0"/>
              </a:rPr>
              <a:t>William Ogburn, 1922</a:t>
            </a:r>
          </a:p>
          <a:p>
            <a:pPr algn="ctr"/>
            <a:r>
              <a:rPr lang="de-DE">
                <a:latin typeface="Calibri" pitchFamily="34" charset="0"/>
              </a:rPr>
              <a:t>‚Cultural lag‘</a:t>
            </a:r>
            <a:endParaRPr lang="de-AT">
              <a:latin typeface="Calibri" pitchFamily="34" charset="0"/>
            </a:endParaRPr>
          </a:p>
        </p:txBody>
      </p:sp>
      <p:sp>
        <p:nvSpPr>
          <p:cNvPr id="55" name="Oval 69"/>
          <p:cNvSpPr>
            <a:spLocks noChangeArrowheads="1"/>
          </p:cNvSpPr>
          <p:nvPr/>
        </p:nvSpPr>
        <p:spPr bwMode="auto">
          <a:xfrm>
            <a:off x="2917304" y="4867002"/>
            <a:ext cx="2376487" cy="4318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atin typeface="Calibri" pitchFamily="34" charset="0"/>
              </a:rPr>
              <a:t>Horace Kallen, 1932</a:t>
            </a:r>
            <a:endParaRPr lang="de-AT">
              <a:latin typeface="Calibri" pitchFamily="34" charset="0"/>
            </a:endParaRPr>
          </a:p>
        </p:txBody>
      </p:sp>
      <p:sp>
        <p:nvSpPr>
          <p:cNvPr id="56" name="Oval 70"/>
          <p:cNvSpPr>
            <a:spLocks noChangeArrowheads="1"/>
          </p:cNvSpPr>
          <p:nvPr/>
        </p:nvSpPr>
        <p:spPr bwMode="auto">
          <a:xfrm>
            <a:off x="3133204" y="4437112"/>
            <a:ext cx="2159522" cy="50323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a:latin typeface="Calibri" pitchFamily="34" charset="0"/>
              </a:rPr>
              <a:t>Stuart </a:t>
            </a:r>
            <a:r>
              <a:rPr lang="de-DE" dirty="0" err="1">
                <a:latin typeface="Calibri" pitchFamily="34" charset="0"/>
              </a:rPr>
              <a:t>Conger</a:t>
            </a:r>
            <a:r>
              <a:rPr lang="de-DE" dirty="0">
                <a:latin typeface="Calibri" pitchFamily="34" charset="0"/>
              </a:rPr>
              <a:t>, 1974</a:t>
            </a:r>
          </a:p>
          <a:p>
            <a:pPr algn="ctr"/>
            <a:r>
              <a:rPr lang="de-DE" dirty="0">
                <a:latin typeface="Calibri" pitchFamily="34" charset="0"/>
              </a:rPr>
              <a:t>‚</a:t>
            </a:r>
            <a:r>
              <a:rPr lang="de-DE" dirty="0" err="1">
                <a:latin typeface="Calibri" pitchFamily="34" charset="0"/>
              </a:rPr>
              <a:t>Social</a:t>
            </a:r>
            <a:r>
              <a:rPr lang="de-DE" dirty="0">
                <a:latin typeface="Calibri" pitchFamily="34" charset="0"/>
              </a:rPr>
              <a:t> </a:t>
            </a:r>
            <a:r>
              <a:rPr lang="de-DE" b="1" dirty="0">
                <a:latin typeface="Calibri" pitchFamily="34" charset="0"/>
              </a:rPr>
              <a:t>Invention‘</a:t>
            </a:r>
            <a:endParaRPr lang="de-AT" b="1" dirty="0">
              <a:latin typeface="Calibri" pitchFamily="34" charset="0"/>
            </a:endParaRPr>
          </a:p>
        </p:txBody>
      </p:sp>
      <p:sp>
        <p:nvSpPr>
          <p:cNvPr id="57" name="Oval 70"/>
          <p:cNvSpPr>
            <a:spLocks noChangeArrowheads="1"/>
          </p:cNvSpPr>
          <p:nvPr/>
        </p:nvSpPr>
        <p:spPr bwMode="auto">
          <a:xfrm>
            <a:off x="3457847" y="3861048"/>
            <a:ext cx="1978820" cy="648221"/>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smtClean="0">
                <a:latin typeface="Calibri" pitchFamily="34" charset="0"/>
              </a:rPr>
              <a:t>12 </a:t>
            </a:r>
            <a:r>
              <a:rPr lang="de-DE" dirty="0" err="1" smtClean="0">
                <a:latin typeface="Calibri" pitchFamily="34" charset="0"/>
              </a:rPr>
              <a:t>book</a:t>
            </a:r>
            <a:r>
              <a:rPr lang="de-DE" dirty="0" smtClean="0">
                <a:latin typeface="Calibri" pitchFamily="34" charset="0"/>
              </a:rPr>
              <a:t> </a:t>
            </a:r>
            <a:r>
              <a:rPr lang="de-DE" dirty="0" err="1" smtClean="0">
                <a:latin typeface="Calibri" pitchFamily="34" charset="0"/>
              </a:rPr>
              <a:t>titles</a:t>
            </a:r>
            <a:r>
              <a:rPr lang="de-DE" dirty="0" smtClean="0">
                <a:latin typeface="Calibri" pitchFamily="34" charset="0"/>
              </a:rPr>
              <a:t>  </a:t>
            </a:r>
          </a:p>
          <a:p>
            <a:pPr algn="ctr"/>
            <a:r>
              <a:rPr lang="de-DE" dirty="0" err="1" smtClean="0">
                <a:latin typeface="Calibri" pitchFamily="34" charset="0"/>
              </a:rPr>
              <a:t>re</a:t>
            </a:r>
            <a:r>
              <a:rPr lang="de-DE" dirty="0" smtClean="0">
                <a:latin typeface="Calibri" pitchFamily="34" charset="0"/>
              </a:rPr>
              <a:t>. </a:t>
            </a:r>
            <a:r>
              <a:rPr lang="de-DE" dirty="0" err="1" smtClean="0">
                <a:latin typeface="Calibri" pitchFamily="34" charset="0"/>
              </a:rPr>
              <a:t>Social</a:t>
            </a:r>
            <a:r>
              <a:rPr lang="de-DE" dirty="0" smtClean="0">
                <a:latin typeface="Calibri" pitchFamily="34" charset="0"/>
              </a:rPr>
              <a:t> </a:t>
            </a:r>
            <a:r>
              <a:rPr lang="de-DE" dirty="0" err="1" smtClean="0">
                <a:latin typeface="Calibri" pitchFamily="34" charset="0"/>
              </a:rPr>
              <a:t>innovation</a:t>
            </a:r>
            <a:r>
              <a:rPr lang="de-DE" dirty="0" smtClean="0">
                <a:latin typeface="Calibri" pitchFamily="34" charset="0"/>
              </a:rPr>
              <a:t> </a:t>
            </a:r>
            <a:endParaRPr lang="de-DE" dirty="0">
              <a:latin typeface="Calibri" pitchFamily="34" charset="0"/>
            </a:endParaRPr>
          </a:p>
          <a:p>
            <a:pPr algn="ctr"/>
            <a:r>
              <a:rPr lang="de-DE" dirty="0" smtClean="0">
                <a:latin typeface="Calibri" pitchFamily="34" charset="0"/>
              </a:rPr>
              <a:t>1944-1994</a:t>
            </a:r>
            <a:endParaRPr lang="de-AT" b="1" dirty="0">
              <a:latin typeface="Calibri" pitchFamily="34" charset="0"/>
            </a:endParaRPr>
          </a:p>
        </p:txBody>
      </p:sp>
      <p:sp>
        <p:nvSpPr>
          <p:cNvPr id="58" name="Rechteck 57"/>
          <p:cNvSpPr/>
          <p:nvPr/>
        </p:nvSpPr>
        <p:spPr>
          <a:xfrm rot="16200000">
            <a:off x="-726188" y="4982772"/>
            <a:ext cx="1748684" cy="369332"/>
          </a:xfrm>
          <a:prstGeom prst="rect">
            <a:avLst/>
          </a:prstGeom>
        </p:spPr>
        <p:txBody>
          <a:bodyPr wrap="none">
            <a:spAutoFit/>
          </a:bodyPr>
          <a:lstStyle/>
          <a:p>
            <a:r>
              <a:rPr lang="en-US" altLang="de-DE" sz="1800" b="1" i="1" dirty="0" smtClean="0">
                <a:solidFill>
                  <a:srgbClr val="000066"/>
                </a:solidFill>
                <a:latin typeface="Calibri" pitchFamily="34" charset="0"/>
              </a:rPr>
              <a:t>3. Permeation …</a:t>
            </a:r>
            <a:endParaRPr lang="de-DE" sz="1800" b="1" dirty="0">
              <a:solidFill>
                <a:srgbClr val="000066"/>
              </a:solidFill>
            </a:endParaRPr>
          </a:p>
        </p:txBody>
      </p:sp>
    </p:spTree>
    <p:extLst>
      <p:ext uri="{BB962C8B-B14F-4D97-AF65-F5344CB8AC3E}">
        <p14:creationId xmlns:p14="http://schemas.microsoft.com/office/powerpoint/2010/main" val="5770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par>
                                <p:cTn id="47" presetID="55"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strVal val="#ppt_w*0.70"/>
                                          </p:val>
                                        </p:tav>
                                        <p:tav tm="100000">
                                          <p:val>
                                            <p:strVal val="#ppt_w"/>
                                          </p:val>
                                        </p:tav>
                                      </p:tavLst>
                                    </p:anim>
                                    <p:anim calcmode="lin" valueType="num">
                                      <p:cBhvr>
                                        <p:cTn id="50" dur="1000" fill="hold"/>
                                        <p:tgtEl>
                                          <p:spTgt spid="45"/>
                                        </p:tgtEl>
                                        <p:attrNameLst>
                                          <p:attrName>ppt_h</p:attrName>
                                        </p:attrNameLst>
                                      </p:cBhvr>
                                      <p:tavLst>
                                        <p:tav tm="0">
                                          <p:val>
                                            <p:strVal val="#ppt_h"/>
                                          </p:val>
                                        </p:tav>
                                        <p:tav tm="100000">
                                          <p:val>
                                            <p:strVal val="#ppt_h"/>
                                          </p:val>
                                        </p:tav>
                                      </p:tavLst>
                                    </p:anim>
                                    <p:animEffect transition="in" filter="fade">
                                      <p:cBhvr>
                                        <p:cTn id="51" dur="1000"/>
                                        <p:tgtEl>
                                          <p:spTgt spid="4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1000" fill="hold"/>
                                        <p:tgtEl>
                                          <p:spTgt spid="44"/>
                                        </p:tgtEl>
                                        <p:attrNameLst>
                                          <p:attrName>ppt_w</p:attrName>
                                        </p:attrNameLst>
                                      </p:cBhvr>
                                      <p:tavLst>
                                        <p:tav tm="0">
                                          <p:val>
                                            <p:strVal val="#ppt_w*0.70"/>
                                          </p:val>
                                        </p:tav>
                                        <p:tav tm="100000">
                                          <p:val>
                                            <p:strVal val="#ppt_w"/>
                                          </p:val>
                                        </p:tav>
                                      </p:tavLst>
                                    </p:anim>
                                    <p:anim calcmode="lin" valueType="num">
                                      <p:cBhvr>
                                        <p:cTn id="55" dur="1000" fill="hold"/>
                                        <p:tgtEl>
                                          <p:spTgt spid="44"/>
                                        </p:tgtEl>
                                        <p:attrNameLst>
                                          <p:attrName>ppt_h</p:attrName>
                                        </p:attrNameLst>
                                      </p:cBhvr>
                                      <p:tavLst>
                                        <p:tav tm="0">
                                          <p:val>
                                            <p:strVal val="#ppt_h"/>
                                          </p:val>
                                        </p:tav>
                                        <p:tav tm="100000">
                                          <p:val>
                                            <p:strVal val="#ppt_h"/>
                                          </p:val>
                                        </p:tav>
                                      </p:tavLst>
                                    </p:anim>
                                    <p:animEffect transition="in" filter="fade">
                                      <p:cBhvr>
                                        <p:cTn id="56" dur="1000"/>
                                        <p:tgtEl>
                                          <p:spTgt spid="44"/>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par>
                                <p:cTn id="101" presetID="55"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1000" fill="hold"/>
                                        <p:tgtEl>
                                          <p:spTgt spid="34"/>
                                        </p:tgtEl>
                                        <p:attrNameLst>
                                          <p:attrName>ppt_w</p:attrName>
                                        </p:attrNameLst>
                                      </p:cBhvr>
                                      <p:tavLst>
                                        <p:tav tm="0">
                                          <p:val>
                                            <p:strVal val="#ppt_w*0.70"/>
                                          </p:val>
                                        </p:tav>
                                        <p:tav tm="100000">
                                          <p:val>
                                            <p:strVal val="#ppt_w"/>
                                          </p:val>
                                        </p:tav>
                                      </p:tavLst>
                                    </p:anim>
                                    <p:anim calcmode="lin" valueType="num">
                                      <p:cBhvr>
                                        <p:cTn id="104" dur="1000" fill="hold"/>
                                        <p:tgtEl>
                                          <p:spTgt spid="34"/>
                                        </p:tgtEl>
                                        <p:attrNameLst>
                                          <p:attrName>ppt_h</p:attrName>
                                        </p:attrNameLst>
                                      </p:cBhvr>
                                      <p:tavLst>
                                        <p:tav tm="0">
                                          <p:val>
                                            <p:strVal val="#ppt_h"/>
                                          </p:val>
                                        </p:tav>
                                        <p:tav tm="100000">
                                          <p:val>
                                            <p:strVal val="#ppt_h"/>
                                          </p:val>
                                        </p:tav>
                                      </p:tavLst>
                                    </p:anim>
                                    <p:animEffect transition="in" filter="fade">
                                      <p:cBhvr>
                                        <p:cTn id="105" dur="10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additive="base">
                                        <p:cTn id="110" dur="500" fill="hold"/>
                                        <p:tgtEl>
                                          <p:spTgt spid="27"/>
                                        </p:tgtEl>
                                        <p:attrNameLst>
                                          <p:attrName>ppt_x</p:attrName>
                                        </p:attrNameLst>
                                      </p:cBhvr>
                                      <p:tavLst>
                                        <p:tav tm="0">
                                          <p:val>
                                            <p:strVal val="#ppt_x"/>
                                          </p:val>
                                        </p:tav>
                                        <p:tav tm="100000">
                                          <p:val>
                                            <p:strVal val="#ppt_x"/>
                                          </p:val>
                                        </p:tav>
                                      </p:tavLst>
                                    </p:anim>
                                    <p:anim calcmode="lin" valueType="num">
                                      <p:cBhvr additive="base">
                                        <p:cTn id="111" dur="500" fill="hold"/>
                                        <p:tgtEl>
                                          <p:spTgt spid="27"/>
                                        </p:tgtEl>
                                        <p:attrNameLst>
                                          <p:attrName>ppt_y</p:attrName>
                                        </p:attrNameLst>
                                      </p:cBhvr>
                                      <p:tavLst>
                                        <p:tav tm="0">
                                          <p:val>
                                            <p:strVal val="1+#ppt_h/2"/>
                                          </p:val>
                                        </p:tav>
                                        <p:tav tm="100000">
                                          <p:val>
                                            <p:strVal val="#ppt_y"/>
                                          </p:val>
                                        </p:tav>
                                      </p:tavLst>
                                    </p:anim>
                                  </p:childTnLst>
                                </p:cTn>
                              </p:par>
                              <p:par>
                                <p:cTn id="112" presetID="55"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1000" fill="hold"/>
                                        <p:tgtEl>
                                          <p:spTgt spid="33"/>
                                        </p:tgtEl>
                                        <p:attrNameLst>
                                          <p:attrName>ppt_w</p:attrName>
                                        </p:attrNameLst>
                                      </p:cBhvr>
                                      <p:tavLst>
                                        <p:tav tm="0">
                                          <p:val>
                                            <p:strVal val="#ppt_w*0.70"/>
                                          </p:val>
                                        </p:tav>
                                        <p:tav tm="100000">
                                          <p:val>
                                            <p:strVal val="#ppt_w"/>
                                          </p:val>
                                        </p:tav>
                                      </p:tavLst>
                                    </p:anim>
                                    <p:anim calcmode="lin" valueType="num">
                                      <p:cBhvr>
                                        <p:cTn id="115" dur="1000" fill="hold"/>
                                        <p:tgtEl>
                                          <p:spTgt spid="33"/>
                                        </p:tgtEl>
                                        <p:attrNameLst>
                                          <p:attrName>ppt_h</p:attrName>
                                        </p:attrNameLst>
                                      </p:cBhvr>
                                      <p:tavLst>
                                        <p:tav tm="0">
                                          <p:val>
                                            <p:strVal val="#ppt_h"/>
                                          </p:val>
                                        </p:tav>
                                        <p:tav tm="100000">
                                          <p:val>
                                            <p:strVal val="#ppt_h"/>
                                          </p:val>
                                        </p:tav>
                                      </p:tavLst>
                                    </p:anim>
                                    <p:animEffect transition="in" filter="fade">
                                      <p:cBhvr>
                                        <p:cTn id="116" dur="10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par>
                                <p:cTn id="123" presetID="55" presetClass="entr" presetSubtype="0"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1000" fill="hold"/>
                                        <p:tgtEl>
                                          <p:spTgt spid="35"/>
                                        </p:tgtEl>
                                        <p:attrNameLst>
                                          <p:attrName>ppt_w</p:attrName>
                                        </p:attrNameLst>
                                      </p:cBhvr>
                                      <p:tavLst>
                                        <p:tav tm="0">
                                          <p:val>
                                            <p:strVal val="#ppt_w*0.70"/>
                                          </p:val>
                                        </p:tav>
                                        <p:tav tm="100000">
                                          <p:val>
                                            <p:strVal val="#ppt_w"/>
                                          </p:val>
                                        </p:tav>
                                      </p:tavLst>
                                    </p:anim>
                                    <p:anim calcmode="lin" valueType="num">
                                      <p:cBhvr>
                                        <p:cTn id="126" dur="1000" fill="hold"/>
                                        <p:tgtEl>
                                          <p:spTgt spid="35"/>
                                        </p:tgtEl>
                                        <p:attrNameLst>
                                          <p:attrName>ppt_h</p:attrName>
                                        </p:attrNameLst>
                                      </p:cBhvr>
                                      <p:tavLst>
                                        <p:tav tm="0">
                                          <p:val>
                                            <p:strVal val="#ppt_h"/>
                                          </p:val>
                                        </p:tav>
                                        <p:tav tm="100000">
                                          <p:val>
                                            <p:strVal val="#ppt_h"/>
                                          </p:val>
                                        </p:tav>
                                      </p:tavLst>
                                    </p:anim>
                                    <p:animEffect transition="in" filter="fade">
                                      <p:cBhvr>
                                        <p:cTn id="127" dur="10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additive="base">
                                        <p:cTn id="132" dur="500" fill="hold"/>
                                        <p:tgtEl>
                                          <p:spTgt spid="29"/>
                                        </p:tgtEl>
                                        <p:attrNameLst>
                                          <p:attrName>ppt_x</p:attrName>
                                        </p:attrNameLst>
                                      </p:cBhvr>
                                      <p:tavLst>
                                        <p:tav tm="0">
                                          <p:val>
                                            <p:strVal val="#ppt_x"/>
                                          </p:val>
                                        </p:tav>
                                        <p:tav tm="100000">
                                          <p:val>
                                            <p:strVal val="#ppt_x"/>
                                          </p:val>
                                        </p:tav>
                                      </p:tavLst>
                                    </p:anim>
                                    <p:anim calcmode="lin" valueType="num">
                                      <p:cBhvr additive="base">
                                        <p:cTn id="133" dur="500" fill="hold"/>
                                        <p:tgtEl>
                                          <p:spTgt spid="29"/>
                                        </p:tgtEl>
                                        <p:attrNameLst>
                                          <p:attrName>ppt_y</p:attrName>
                                        </p:attrNameLst>
                                      </p:cBhvr>
                                      <p:tavLst>
                                        <p:tav tm="0">
                                          <p:val>
                                            <p:strVal val="1+#ppt_h/2"/>
                                          </p:val>
                                        </p:tav>
                                        <p:tav tm="100000">
                                          <p:val>
                                            <p:strVal val="#ppt_y"/>
                                          </p:val>
                                        </p:tav>
                                      </p:tavLst>
                                    </p:anim>
                                  </p:childTnLst>
                                </p:cTn>
                              </p:par>
                              <p:par>
                                <p:cTn id="134" presetID="55"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1000" fill="hold"/>
                                        <p:tgtEl>
                                          <p:spTgt spid="37"/>
                                        </p:tgtEl>
                                        <p:attrNameLst>
                                          <p:attrName>ppt_w</p:attrName>
                                        </p:attrNameLst>
                                      </p:cBhvr>
                                      <p:tavLst>
                                        <p:tav tm="0">
                                          <p:val>
                                            <p:strVal val="#ppt_w*0.70"/>
                                          </p:val>
                                        </p:tav>
                                        <p:tav tm="100000">
                                          <p:val>
                                            <p:strVal val="#ppt_w"/>
                                          </p:val>
                                        </p:tav>
                                      </p:tavLst>
                                    </p:anim>
                                    <p:anim calcmode="lin" valueType="num">
                                      <p:cBhvr>
                                        <p:cTn id="137" dur="1000" fill="hold"/>
                                        <p:tgtEl>
                                          <p:spTgt spid="37"/>
                                        </p:tgtEl>
                                        <p:attrNameLst>
                                          <p:attrName>ppt_h</p:attrName>
                                        </p:attrNameLst>
                                      </p:cBhvr>
                                      <p:tavLst>
                                        <p:tav tm="0">
                                          <p:val>
                                            <p:strVal val="#ppt_h"/>
                                          </p:val>
                                        </p:tav>
                                        <p:tav tm="100000">
                                          <p:val>
                                            <p:strVal val="#ppt_h"/>
                                          </p:val>
                                        </p:tav>
                                      </p:tavLst>
                                    </p:anim>
                                    <p:animEffect transition="in" filter="fade">
                                      <p:cBhvr>
                                        <p:cTn id="138" dur="1000"/>
                                        <p:tgtEl>
                                          <p:spTgt spid="37"/>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1000" fill="hold"/>
                                        <p:tgtEl>
                                          <p:spTgt spid="36"/>
                                        </p:tgtEl>
                                        <p:attrNameLst>
                                          <p:attrName>ppt_w</p:attrName>
                                        </p:attrNameLst>
                                      </p:cBhvr>
                                      <p:tavLst>
                                        <p:tav tm="0">
                                          <p:val>
                                            <p:strVal val="#ppt_w*0.70"/>
                                          </p:val>
                                        </p:tav>
                                        <p:tav tm="100000">
                                          <p:val>
                                            <p:strVal val="#ppt_w"/>
                                          </p:val>
                                        </p:tav>
                                      </p:tavLst>
                                    </p:anim>
                                    <p:anim calcmode="lin" valueType="num">
                                      <p:cBhvr>
                                        <p:cTn id="142" dur="1000" fill="hold"/>
                                        <p:tgtEl>
                                          <p:spTgt spid="36"/>
                                        </p:tgtEl>
                                        <p:attrNameLst>
                                          <p:attrName>ppt_h</p:attrName>
                                        </p:attrNameLst>
                                      </p:cBhvr>
                                      <p:tavLst>
                                        <p:tav tm="0">
                                          <p:val>
                                            <p:strVal val="#ppt_h"/>
                                          </p:val>
                                        </p:tav>
                                        <p:tav tm="100000">
                                          <p:val>
                                            <p:strVal val="#ppt_h"/>
                                          </p:val>
                                        </p:tav>
                                      </p:tavLst>
                                    </p:anim>
                                    <p:animEffect transition="in" filter="fade">
                                      <p:cBhvr>
                                        <p:cTn id="143" dur="1000"/>
                                        <p:tgtEl>
                                          <p:spTgt spid="36"/>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 calcmode="lin" valueType="num">
                                      <p:cBhvr>
                                        <p:cTn id="146" dur="1000" fill="hold"/>
                                        <p:tgtEl>
                                          <p:spTgt spid="38"/>
                                        </p:tgtEl>
                                        <p:attrNameLst>
                                          <p:attrName>ppt_w</p:attrName>
                                        </p:attrNameLst>
                                      </p:cBhvr>
                                      <p:tavLst>
                                        <p:tav tm="0">
                                          <p:val>
                                            <p:strVal val="#ppt_w*0.70"/>
                                          </p:val>
                                        </p:tav>
                                        <p:tav tm="100000">
                                          <p:val>
                                            <p:strVal val="#ppt_w"/>
                                          </p:val>
                                        </p:tav>
                                      </p:tavLst>
                                    </p:anim>
                                    <p:anim calcmode="lin" valueType="num">
                                      <p:cBhvr>
                                        <p:cTn id="147" dur="1000" fill="hold"/>
                                        <p:tgtEl>
                                          <p:spTgt spid="38"/>
                                        </p:tgtEl>
                                        <p:attrNameLst>
                                          <p:attrName>ppt_h</p:attrName>
                                        </p:attrNameLst>
                                      </p:cBhvr>
                                      <p:tavLst>
                                        <p:tav tm="0">
                                          <p:val>
                                            <p:strVal val="#ppt_h"/>
                                          </p:val>
                                        </p:tav>
                                        <p:tav tm="100000">
                                          <p:val>
                                            <p:strVal val="#ppt_h"/>
                                          </p:val>
                                        </p:tav>
                                      </p:tavLst>
                                    </p:anim>
                                    <p:animEffect transition="in" filter="fade">
                                      <p:cBhvr>
                                        <p:cTn id="148" dur="1000"/>
                                        <p:tgtEl>
                                          <p:spTgt spid="38"/>
                                        </p:tgtEl>
                                      </p:cBhvr>
                                    </p:animEffect>
                                  </p:childTnLst>
                                </p:cTn>
                              </p:par>
                              <p:par>
                                <p:cTn id="149" presetID="55" presetClass="entr" presetSubtype="0"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1000" fill="hold"/>
                                        <p:tgtEl>
                                          <p:spTgt spid="52"/>
                                        </p:tgtEl>
                                        <p:attrNameLst>
                                          <p:attrName>ppt_w</p:attrName>
                                        </p:attrNameLst>
                                      </p:cBhvr>
                                      <p:tavLst>
                                        <p:tav tm="0">
                                          <p:val>
                                            <p:strVal val="#ppt_w*0.70"/>
                                          </p:val>
                                        </p:tav>
                                        <p:tav tm="100000">
                                          <p:val>
                                            <p:strVal val="#ppt_w"/>
                                          </p:val>
                                        </p:tav>
                                      </p:tavLst>
                                    </p:anim>
                                    <p:anim calcmode="lin" valueType="num">
                                      <p:cBhvr>
                                        <p:cTn id="152" dur="1000" fill="hold"/>
                                        <p:tgtEl>
                                          <p:spTgt spid="52"/>
                                        </p:tgtEl>
                                        <p:attrNameLst>
                                          <p:attrName>ppt_h</p:attrName>
                                        </p:attrNameLst>
                                      </p:cBhvr>
                                      <p:tavLst>
                                        <p:tav tm="0">
                                          <p:val>
                                            <p:strVal val="#ppt_h"/>
                                          </p:val>
                                        </p:tav>
                                        <p:tav tm="100000">
                                          <p:val>
                                            <p:strVal val="#ppt_h"/>
                                          </p:val>
                                        </p:tav>
                                      </p:tavLst>
                                    </p:anim>
                                    <p:animEffect transition="in" filter="fade">
                                      <p:cBhvr>
                                        <p:cTn id="153" dur="1000"/>
                                        <p:tgtEl>
                                          <p:spTgt spid="52"/>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13"/>
                                        </p:tgtEl>
                                        <p:attrNameLst>
                                          <p:attrName>style.visibility</p:attrName>
                                        </p:attrNameLst>
                                      </p:cBhvr>
                                      <p:to>
                                        <p:strVal val="visible"/>
                                      </p:to>
                                    </p:set>
                                    <p:anim calcmode="lin" valueType="num">
                                      <p:cBhvr additive="base">
                                        <p:cTn id="158" dur="500" fill="hold"/>
                                        <p:tgtEl>
                                          <p:spTgt spid="13"/>
                                        </p:tgtEl>
                                        <p:attrNameLst>
                                          <p:attrName>ppt_x</p:attrName>
                                        </p:attrNameLst>
                                      </p:cBhvr>
                                      <p:tavLst>
                                        <p:tav tm="0">
                                          <p:val>
                                            <p:strVal val="#ppt_x"/>
                                          </p:val>
                                        </p:tav>
                                        <p:tav tm="100000">
                                          <p:val>
                                            <p:strVal val="#ppt_x"/>
                                          </p:val>
                                        </p:tav>
                                      </p:tavLst>
                                    </p:anim>
                                    <p:anim calcmode="lin" valueType="num">
                                      <p:cBhvr additive="base">
                                        <p:cTn id="159" dur="500" fill="hold"/>
                                        <p:tgtEl>
                                          <p:spTgt spid="13"/>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4"/>
                                        </p:tgtEl>
                                        <p:attrNameLst>
                                          <p:attrName>style.visibility</p:attrName>
                                        </p:attrNameLst>
                                      </p:cBhvr>
                                      <p:to>
                                        <p:strVal val="visible"/>
                                      </p:to>
                                    </p:set>
                                    <p:anim calcmode="lin" valueType="num">
                                      <p:cBhvr additive="base">
                                        <p:cTn id="162" dur="500" fill="hold"/>
                                        <p:tgtEl>
                                          <p:spTgt spid="14"/>
                                        </p:tgtEl>
                                        <p:attrNameLst>
                                          <p:attrName>ppt_x</p:attrName>
                                        </p:attrNameLst>
                                      </p:cBhvr>
                                      <p:tavLst>
                                        <p:tav tm="0">
                                          <p:val>
                                            <p:strVal val="#ppt_x"/>
                                          </p:val>
                                        </p:tav>
                                        <p:tav tm="100000">
                                          <p:val>
                                            <p:strVal val="#ppt_x"/>
                                          </p:val>
                                        </p:tav>
                                      </p:tavLst>
                                    </p:anim>
                                    <p:anim calcmode="lin" valueType="num">
                                      <p:cBhvr additive="base">
                                        <p:cTn id="163" dur="500" fill="hold"/>
                                        <p:tgtEl>
                                          <p:spTgt spid="14"/>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5"/>
                                        </p:tgtEl>
                                        <p:attrNameLst>
                                          <p:attrName>style.visibility</p:attrName>
                                        </p:attrNameLst>
                                      </p:cBhvr>
                                      <p:to>
                                        <p:strVal val="visible"/>
                                      </p:to>
                                    </p:set>
                                    <p:anim calcmode="lin" valueType="num">
                                      <p:cBhvr additive="base">
                                        <p:cTn id="166" dur="500" fill="hold"/>
                                        <p:tgtEl>
                                          <p:spTgt spid="15"/>
                                        </p:tgtEl>
                                        <p:attrNameLst>
                                          <p:attrName>ppt_x</p:attrName>
                                        </p:attrNameLst>
                                      </p:cBhvr>
                                      <p:tavLst>
                                        <p:tav tm="0">
                                          <p:val>
                                            <p:strVal val="#ppt_x"/>
                                          </p:val>
                                        </p:tav>
                                        <p:tav tm="100000">
                                          <p:val>
                                            <p:strVal val="#ppt_x"/>
                                          </p:val>
                                        </p:tav>
                                      </p:tavLst>
                                    </p:anim>
                                    <p:anim calcmode="lin" valueType="num">
                                      <p:cBhvr additive="base">
                                        <p:cTn id="1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6"/>
                                        </p:tgtEl>
                                        <p:attrNameLst>
                                          <p:attrName>style.visibility</p:attrName>
                                        </p:attrNameLst>
                                      </p:cBhvr>
                                      <p:to>
                                        <p:strVal val="visible"/>
                                      </p:to>
                                    </p:set>
                                    <p:anim calcmode="lin" valueType="num">
                                      <p:cBhvr additive="base">
                                        <p:cTn id="172" dur="500" fill="hold"/>
                                        <p:tgtEl>
                                          <p:spTgt spid="16"/>
                                        </p:tgtEl>
                                        <p:attrNameLst>
                                          <p:attrName>ppt_x</p:attrName>
                                        </p:attrNameLst>
                                      </p:cBhvr>
                                      <p:tavLst>
                                        <p:tav tm="0">
                                          <p:val>
                                            <p:strVal val="#ppt_x"/>
                                          </p:val>
                                        </p:tav>
                                        <p:tav tm="100000">
                                          <p:val>
                                            <p:strVal val="#ppt_x"/>
                                          </p:val>
                                        </p:tav>
                                      </p:tavLst>
                                    </p:anim>
                                    <p:anim calcmode="lin" valueType="num">
                                      <p:cBhvr additive="base">
                                        <p:cTn id="173" dur="500" fill="hold"/>
                                        <p:tgtEl>
                                          <p:spTgt spid="16"/>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anim calcmode="lin" valueType="num">
                                      <p:cBhvr additive="base">
                                        <p:cTn id="176" dur="500" fill="hold"/>
                                        <p:tgtEl>
                                          <p:spTgt spid="19"/>
                                        </p:tgtEl>
                                        <p:attrNameLst>
                                          <p:attrName>ppt_x</p:attrName>
                                        </p:attrNameLst>
                                      </p:cBhvr>
                                      <p:tavLst>
                                        <p:tav tm="0">
                                          <p:val>
                                            <p:strVal val="#ppt_x"/>
                                          </p:val>
                                        </p:tav>
                                        <p:tav tm="100000">
                                          <p:val>
                                            <p:strVal val="#ppt_x"/>
                                          </p:val>
                                        </p:tav>
                                      </p:tavLst>
                                    </p:anim>
                                    <p:anim calcmode="lin" valueType="num">
                                      <p:cBhvr additive="base">
                                        <p:cTn id="177" dur="500" fill="hold"/>
                                        <p:tgtEl>
                                          <p:spTgt spid="19"/>
                                        </p:tgtEl>
                                        <p:attrNameLst>
                                          <p:attrName>ppt_y</p:attrName>
                                        </p:attrNameLst>
                                      </p:cBhvr>
                                      <p:tavLst>
                                        <p:tav tm="0">
                                          <p:val>
                                            <p:strVal val="1+#ppt_h/2"/>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20"/>
                                        </p:tgtEl>
                                        <p:attrNameLst>
                                          <p:attrName>style.visibility</p:attrName>
                                        </p:attrNameLst>
                                      </p:cBhvr>
                                      <p:to>
                                        <p:strVal val="visible"/>
                                      </p:to>
                                    </p:set>
                                    <p:anim calcmode="lin" valueType="num">
                                      <p:cBhvr additive="base">
                                        <p:cTn id="180" dur="500" fill="hold"/>
                                        <p:tgtEl>
                                          <p:spTgt spid="20"/>
                                        </p:tgtEl>
                                        <p:attrNameLst>
                                          <p:attrName>ppt_x</p:attrName>
                                        </p:attrNameLst>
                                      </p:cBhvr>
                                      <p:tavLst>
                                        <p:tav tm="0">
                                          <p:val>
                                            <p:strVal val="#ppt_x"/>
                                          </p:val>
                                        </p:tav>
                                        <p:tav tm="100000">
                                          <p:val>
                                            <p:strVal val="#ppt_x"/>
                                          </p:val>
                                        </p:tav>
                                      </p:tavLst>
                                    </p:anim>
                                    <p:anim calcmode="lin" valueType="num">
                                      <p:cBhvr additive="base">
                                        <p:cTn id="181" dur="500" fill="hold"/>
                                        <p:tgtEl>
                                          <p:spTgt spid="20"/>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21"/>
                                        </p:tgtEl>
                                        <p:attrNameLst>
                                          <p:attrName>style.visibility</p:attrName>
                                        </p:attrNameLst>
                                      </p:cBhvr>
                                      <p:to>
                                        <p:strVal val="visible"/>
                                      </p:to>
                                    </p:set>
                                    <p:anim calcmode="lin" valueType="num">
                                      <p:cBhvr additive="base">
                                        <p:cTn id="184" dur="500" fill="hold"/>
                                        <p:tgtEl>
                                          <p:spTgt spid="21"/>
                                        </p:tgtEl>
                                        <p:attrNameLst>
                                          <p:attrName>ppt_x</p:attrName>
                                        </p:attrNameLst>
                                      </p:cBhvr>
                                      <p:tavLst>
                                        <p:tav tm="0">
                                          <p:val>
                                            <p:strVal val="#ppt_x"/>
                                          </p:val>
                                        </p:tav>
                                        <p:tav tm="100000">
                                          <p:val>
                                            <p:strVal val="#ppt_x"/>
                                          </p:val>
                                        </p:tav>
                                      </p:tavLst>
                                    </p:anim>
                                    <p:anim calcmode="lin" valueType="num">
                                      <p:cBhvr additive="base">
                                        <p:cTn id="185" dur="500" fill="hold"/>
                                        <p:tgtEl>
                                          <p:spTgt spid="21"/>
                                        </p:tgtEl>
                                        <p:attrNameLst>
                                          <p:attrName>ppt_y</p:attrName>
                                        </p:attrNameLst>
                                      </p:cBhvr>
                                      <p:tavLst>
                                        <p:tav tm="0">
                                          <p:val>
                                            <p:strVal val="1+#ppt_h/2"/>
                                          </p:val>
                                        </p:tav>
                                        <p:tav tm="100000">
                                          <p:val>
                                            <p:strVal val="#ppt_y"/>
                                          </p:val>
                                        </p:tav>
                                      </p:tavLst>
                                    </p:anim>
                                  </p:childTnLst>
                                </p:cTn>
                              </p:par>
                              <p:par>
                                <p:cTn id="186" presetID="55" presetClass="entr" presetSubtype="0" fill="hold" grpId="0" nodeType="withEffect">
                                  <p:stCondLst>
                                    <p:cond delay="0"/>
                                  </p:stCondLst>
                                  <p:childTnLst>
                                    <p:set>
                                      <p:cBhvr>
                                        <p:cTn id="187" dur="1" fill="hold">
                                          <p:stCondLst>
                                            <p:cond delay="0"/>
                                          </p:stCondLst>
                                        </p:cTn>
                                        <p:tgtEl>
                                          <p:spTgt spid="46"/>
                                        </p:tgtEl>
                                        <p:attrNameLst>
                                          <p:attrName>style.visibility</p:attrName>
                                        </p:attrNameLst>
                                      </p:cBhvr>
                                      <p:to>
                                        <p:strVal val="visible"/>
                                      </p:to>
                                    </p:set>
                                    <p:anim calcmode="lin" valueType="num">
                                      <p:cBhvr>
                                        <p:cTn id="188" dur="1000" fill="hold"/>
                                        <p:tgtEl>
                                          <p:spTgt spid="46"/>
                                        </p:tgtEl>
                                        <p:attrNameLst>
                                          <p:attrName>ppt_w</p:attrName>
                                        </p:attrNameLst>
                                      </p:cBhvr>
                                      <p:tavLst>
                                        <p:tav tm="0">
                                          <p:val>
                                            <p:strVal val="#ppt_w*0.70"/>
                                          </p:val>
                                        </p:tav>
                                        <p:tav tm="100000">
                                          <p:val>
                                            <p:strVal val="#ppt_w"/>
                                          </p:val>
                                        </p:tav>
                                      </p:tavLst>
                                    </p:anim>
                                    <p:anim calcmode="lin" valueType="num">
                                      <p:cBhvr>
                                        <p:cTn id="189" dur="1000" fill="hold"/>
                                        <p:tgtEl>
                                          <p:spTgt spid="46"/>
                                        </p:tgtEl>
                                        <p:attrNameLst>
                                          <p:attrName>ppt_h</p:attrName>
                                        </p:attrNameLst>
                                      </p:cBhvr>
                                      <p:tavLst>
                                        <p:tav tm="0">
                                          <p:val>
                                            <p:strVal val="#ppt_h"/>
                                          </p:val>
                                        </p:tav>
                                        <p:tav tm="100000">
                                          <p:val>
                                            <p:strVal val="#ppt_h"/>
                                          </p:val>
                                        </p:tav>
                                      </p:tavLst>
                                    </p:anim>
                                    <p:animEffect transition="in" filter="fade">
                                      <p:cBhvr>
                                        <p:cTn id="190" dur="1000"/>
                                        <p:tgtEl>
                                          <p:spTgt spid="46"/>
                                        </p:tgtEl>
                                      </p:cBhvr>
                                    </p:animEffect>
                                  </p:childTnLst>
                                </p:cTn>
                              </p:par>
                              <p:par>
                                <p:cTn id="191" presetID="55" presetClass="entr" presetSubtype="0" fill="hold" grpId="0" nodeType="withEffect">
                                  <p:stCondLst>
                                    <p:cond delay="0"/>
                                  </p:stCondLst>
                                  <p:childTnLst>
                                    <p:set>
                                      <p:cBhvr>
                                        <p:cTn id="192" dur="1" fill="hold">
                                          <p:stCondLst>
                                            <p:cond delay="0"/>
                                          </p:stCondLst>
                                        </p:cTn>
                                        <p:tgtEl>
                                          <p:spTgt spid="47"/>
                                        </p:tgtEl>
                                        <p:attrNameLst>
                                          <p:attrName>style.visibility</p:attrName>
                                        </p:attrNameLst>
                                      </p:cBhvr>
                                      <p:to>
                                        <p:strVal val="visible"/>
                                      </p:to>
                                    </p:set>
                                    <p:anim calcmode="lin" valueType="num">
                                      <p:cBhvr>
                                        <p:cTn id="193" dur="1000" fill="hold"/>
                                        <p:tgtEl>
                                          <p:spTgt spid="47"/>
                                        </p:tgtEl>
                                        <p:attrNameLst>
                                          <p:attrName>ppt_w</p:attrName>
                                        </p:attrNameLst>
                                      </p:cBhvr>
                                      <p:tavLst>
                                        <p:tav tm="0">
                                          <p:val>
                                            <p:strVal val="#ppt_w*0.70"/>
                                          </p:val>
                                        </p:tav>
                                        <p:tav tm="100000">
                                          <p:val>
                                            <p:strVal val="#ppt_w"/>
                                          </p:val>
                                        </p:tav>
                                      </p:tavLst>
                                    </p:anim>
                                    <p:anim calcmode="lin" valueType="num">
                                      <p:cBhvr>
                                        <p:cTn id="194" dur="1000" fill="hold"/>
                                        <p:tgtEl>
                                          <p:spTgt spid="47"/>
                                        </p:tgtEl>
                                        <p:attrNameLst>
                                          <p:attrName>ppt_h</p:attrName>
                                        </p:attrNameLst>
                                      </p:cBhvr>
                                      <p:tavLst>
                                        <p:tav tm="0">
                                          <p:val>
                                            <p:strVal val="#ppt_h"/>
                                          </p:val>
                                        </p:tav>
                                        <p:tav tm="100000">
                                          <p:val>
                                            <p:strVal val="#ppt_h"/>
                                          </p:val>
                                        </p:tav>
                                      </p:tavLst>
                                    </p:anim>
                                    <p:animEffect transition="in" filter="fade">
                                      <p:cBhvr>
                                        <p:cTn id="19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6" grpId="0" animBg="1"/>
      <p:bldP spid="27" grpId="0" animBg="1"/>
      <p:bldP spid="28" grpId="0" animBg="1"/>
      <p:bldP spid="29" grpId="0" animBg="1"/>
      <p:bldP spid="30" grpId="0"/>
      <p:bldP spid="31" grpId="0" animBg="1"/>
      <p:bldP spid="33" grpId="0" animBg="1"/>
      <p:bldP spid="34" grpId="0" animBg="1"/>
      <p:bldP spid="35" grpId="0" animBg="1"/>
      <p:bldP spid="36" grpId="0" animBg="1"/>
      <p:bldP spid="37" grpId="0" animBg="1"/>
      <p:bldP spid="38" grpId="0" animBg="1"/>
      <p:bldP spid="43" grpId="0" animBg="1"/>
      <p:bldP spid="44" grpId="0" animBg="1"/>
      <p:bldP spid="45" grpId="0" animBg="1"/>
      <p:bldP spid="46" grpId="0" animBg="1"/>
      <p:bldP spid="47" grpId="0" animBg="1"/>
      <p:bldP spid="52" grpId="0" animBg="1"/>
      <p:bldP spid="53" grpId="0" animBg="1"/>
      <p:bldP spid="54" grpId="0" animBg="1"/>
      <p:bldP spid="55" grpId="0" animBg="1"/>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250825" y="1340768"/>
            <a:ext cx="82962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17463">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just">
              <a:spcBef>
                <a:spcPct val="20000"/>
              </a:spcBef>
              <a:spcAft>
                <a:spcPts val="1200"/>
              </a:spcAft>
            </a:pPr>
            <a:r>
              <a:rPr lang="en-US" altLang="de-DE" sz="2400" b="1" dirty="0">
                <a:solidFill>
                  <a:srgbClr val="0000CC"/>
                </a:solidFill>
              </a:rPr>
              <a:t>	</a:t>
            </a:r>
            <a:r>
              <a:rPr lang="en-US" altLang="de-DE" sz="2400" b="1" dirty="0" smtClean="0">
                <a:solidFill>
                  <a:srgbClr val="0000CC"/>
                </a:solidFill>
                <a:latin typeface="Calibri" pitchFamily="34" charset="0"/>
              </a:rPr>
              <a:t>Overview</a:t>
            </a:r>
          </a:p>
          <a:p>
            <a:pPr marL="820737" indent="-457200" algn="just">
              <a:spcBef>
                <a:spcPct val="20000"/>
              </a:spcBef>
              <a:spcAft>
                <a:spcPts val="600"/>
              </a:spcAft>
              <a:buFont typeface="+mj-lt"/>
              <a:buAutoNum type="arabicPeriod"/>
            </a:pPr>
            <a:r>
              <a:rPr lang="en-US" altLang="de-DE" sz="2400" b="1" i="1" u="sng" dirty="0" smtClean="0">
                <a:solidFill>
                  <a:srgbClr val="0000CC"/>
                </a:solidFill>
                <a:latin typeface="Calibri" pitchFamily="34" charset="0"/>
              </a:rPr>
              <a:t>Innovation culture </a:t>
            </a:r>
            <a:r>
              <a:rPr lang="en-US" altLang="de-DE" sz="2400" b="1" i="1" dirty="0" smtClean="0">
                <a:solidFill>
                  <a:srgbClr val="0000CC"/>
                </a:solidFill>
                <a:latin typeface="Calibri" pitchFamily="34" charset="0"/>
              </a:rPr>
              <a:t>in the industrial society: The prevailing paradigm of innovation and innovation systems</a:t>
            </a:r>
          </a:p>
          <a:p>
            <a:pPr marL="820737" indent="-457200" algn="just">
              <a:spcBef>
                <a:spcPct val="20000"/>
              </a:spcBef>
              <a:spcAft>
                <a:spcPts val="600"/>
              </a:spcAft>
              <a:buFont typeface="+mj-lt"/>
              <a:buAutoNum type="arabicPeriod"/>
            </a:pPr>
            <a:r>
              <a:rPr lang="en-US" altLang="de-DE" sz="2400" b="1" i="1" u="sng" dirty="0" smtClean="0">
                <a:solidFill>
                  <a:srgbClr val="0000CC"/>
                </a:solidFill>
                <a:latin typeface="Calibri" pitchFamily="34" charset="0"/>
              </a:rPr>
              <a:t>Extending the paradigm </a:t>
            </a:r>
            <a:r>
              <a:rPr lang="en-US" altLang="de-DE" sz="2400" b="1" i="1" dirty="0" smtClean="0">
                <a:solidFill>
                  <a:srgbClr val="0000CC"/>
                </a:solidFill>
                <a:latin typeface="Calibri" pitchFamily="34" charset="0"/>
              </a:rPr>
              <a:t>by introducing the concept of social innovation: Definition and the 4-i process</a:t>
            </a:r>
          </a:p>
          <a:p>
            <a:pPr marL="820737" indent="-457200" algn="just">
              <a:spcBef>
                <a:spcPct val="20000"/>
              </a:spcBef>
              <a:spcAft>
                <a:spcPts val="600"/>
              </a:spcAft>
              <a:buFont typeface="+mj-lt"/>
              <a:buAutoNum type="arabicPeriod"/>
            </a:pPr>
            <a:r>
              <a:rPr lang="en-US" altLang="de-DE" sz="2400" b="1" i="1" u="sng" dirty="0">
                <a:solidFill>
                  <a:srgbClr val="0000CC"/>
                </a:solidFill>
                <a:latin typeface="Calibri" pitchFamily="34" charset="0"/>
              </a:rPr>
              <a:t>P</a:t>
            </a:r>
            <a:r>
              <a:rPr lang="en-US" altLang="de-DE" sz="2400" b="1" i="1" u="sng" dirty="0" smtClean="0">
                <a:solidFill>
                  <a:srgbClr val="0000CC"/>
                </a:solidFill>
                <a:latin typeface="Calibri" pitchFamily="34" charset="0"/>
              </a:rPr>
              <a:t>ermeation of social innovation </a:t>
            </a:r>
            <a:r>
              <a:rPr lang="en-US" altLang="de-DE" sz="2400" b="1" i="1" dirty="0" smtClean="0">
                <a:solidFill>
                  <a:srgbClr val="0000CC"/>
                </a:solidFill>
                <a:latin typeface="Calibri" pitchFamily="34" charset="0"/>
              </a:rPr>
              <a:t>in the knowledge society: Ideas, </a:t>
            </a:r>
            <a:r>
              <a:rPr lang="en-US" altLang="de-DE" sz="2400" b="1" i="1" dirty="0" err="1" smtClean="0">
                <a:solidFill>
                  <a:srgbClr val="0000CC"/>
                </a:solidFill>
                <a:latin typeface="Calibri" pitchFamily="34" charset="0"/>
              </a:rPr>
              <a:t>organisations</a:t>
            </a:r>
            <a:r>
              <a:rPr lang="en-US" altLang="de-DE" sz="2400" b="1" i="1" dirty="0" smtClean="0">
                <a:solidFill>
                  <a:srgbClr val="0000CC"/>
                </a:solidFill>
                <a:latin typeface="Calibri" pitchFamily="34" charset="0"/>
              </a:rPr>
              <a:t> and emerging infrastructures</a:t>
            </a:r>
          </a:p>
          <a:p>
            <a:pPr marL="820737" indent="-457200" algn="just">
              <a:spcBef>
                <a:spcPct val="20000"/>
              </a:spcBef>
              <a:spcAft>
                <a:spcPts val="600"/>
              </a:spcAft>
              <a:buFont typeface="+mj-lt"/>
              <a:buAutoNum type="arabicPeriod"/>
            </a:pPr>
            <a:r>
              <a:rPr lang="en-US" altLang="de-DE" sz="2400" b="1" i="1" u="sng" dirty="0" smtClean="0">
                <a:solidFill>
                  <a:srgbClr val="0000CC"/>
                </a:solidFill>
                <a:latin typeface="Calibri" pitchFamily="34" charset="0"/>
              </a:rPr>
              <a:t>Trends and examples </a:t>
            </a:r>
            <a:r>
              <a:rPr lang="en-US" altLang="de-DE" sz="2400" b="1" i="1" dirty="0" smtClean="0">
                <a:solidFill>
                  <a:srgbClr val="0000CC"/>
                </a:solidFill>
                <a:latin typeface="Calibri" pitchFamily="34" charset="0"/>
              </a:rPr>
              <a:t>of measures and support on European and national levels</a:t>
            </a:r>
          </a:p>
          <a:p>
            <a:pPr algn="just">
              <a:spcBef>
                <a:spcPct val="20000"/>
              </a:spcBef>
            </a:pPr>
            <a:endParaRPr lang="en-US" altLang="de-DE" sz="2400" b="1" i="1" dirty="0" smtClean="0">
              <a:solidFill>
                <a:srgbClr val="0000CC"/>
              </a:solidFill>
              <a:latin typeface="Calibri" pitchFamily="34" charset="0"/>
            </a:endParaRPr>
          </a:p>
          <a:p>
            <a:pPr algn="just">
              <a:spcBef>
                <a:spcPct val="20000"/>
              </a:spcBef>
            </a:pPr>
            <a:r>
              <a:rPr lang="en-US" altLang="de-DE" sz="2400" b="1" i="1" dirty="0" smtClean="0">
                <a:solidFill>
                  <a:srgbClr val="0000CC"/>
                </a:solidFill>
                <a:latin typeface="Calibri" pitchFamily="34" charset="0"/>
              </a:rPr>
              <a:t> </a:t>
            </a:r>
            <a:endParaRPr lang="de-DE" altLang="de-DE" sz="2400" b="1" i="1" dirty="0">
              <a:solidFill>
                <a:srgbClr val="0000CC"/>
              </a:solidFill>
              <a:latin typeface="Calibri" pitchFamily="34" charset="0"/>
            </a:endParaRPr>
          </a:p>
        </p:txBody>
      </p:sp>
      <p:pic>
        <p:nvPicPr>
          <p:cNvPr id="3"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9283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05147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hteck 6"/>
          <p:cNvSpPr>
            <a:spLocks noChangeArrowheads="1"/>
          </p:cNvSpPr>
          <p:nvPr/>
        </p:nvSpPr>
        <p:spPr bwMode="auto">
          <a:xfrm>
            <a:off x="220162" y="692150"/>
            <a:ext cx="8888342"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0000CC"/>
                </a:solidFill>
                <a:latin typeface="Calibri" pitchFamily="34" charset="0"/>
                <a:cs typeface="Calibri" pitchFamily="34" charset="0"/>
              </a:rPr>
              <a:t>Towards a social innovation system for research, education and training ―  key </a:t>
            </a:r>
            <a:r>
              <a:rPr lang="en-US" sz="2400" b="1" dirty="0" smtClean="0">
                <a:solidFill>
                  <a:srgbClr val="0000CC"/>
                </a:solidFill>
                <a:latin typeface="Calibri" pitchFamily="34" charset="0"/>
                <a:cs typeface="Calibri" pitchFamily="34" charset="0"/>
              </a:rPr>
              <a:t>requirements and </a:t>
            </a:r>
            <a:r>
              <a:rPr lang="en-US" sz="2400" b="1" i="1" dirty="0" smtClean="0">
                <a:solidFill>
                  <a:srgbClr val="000066"/>
                </a:solidFill>
                <a:latin typeface="Calibri" pitchFamily="34" charset="0"/>
                <a:cs typeface="Calibri" pitchFamily="34" charset="0"/>
              </a:rPr>
              <a:t>existing examples</a:t>
            </a:r>
            <a:r>
              <a:rPr lang="en-US" sz="2400" b="1" dirty="0" smtClean="0">
                <a:solidFill>
                  <a:srgbClr val="0000CC"/>
                </a:solidFill>
                <a:latin typeface="Calibri" pitchFamily="34" charset="0"/>
                <a:cs typeface="Calibri" pitchFamily="34" charset="0"/>
              </a:rPr>
              <a:t>:</a:t>
            </a:r>
            <a:endParaRPr lang="en-US" sz="2400" b="1" dirty="0">
              <a:solidFill>
                <a:srgbClr val="0000CC"/>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Incorporation of SI in universities, vocational training and adult education </a:t>
            </a:r>
            <a:r>
              <a:rPr lang="en-US" sz="2000" b="1" dirty="0" smtClean="0">
                <a:solidFill>
                  <a:srgbClr val="0000CC"/>
                </a:solidFill>
                <a:latin typeface="Calibri" pitchFamily="34" charset="0"/>
                <a:cs typeface="Calibri" pitchFamily="34" charset="0"/>
              </a:rPr>
              <a:t>facilities → </a:t>
            </a:r>
            <a:r>
              <a:rPr lang="en-US" sz="2000" b="1" i="1" dirty="0" smtClean="0">
                <a:solidFill>
                  <a:srgbClr val="000066"/>
                </a:solidFill>
                <a:latin typeface="Calibri" pitchFamily="34" charset="0"/>
                <a:cs typeface="Calibri" pitchFamily="34" charset="0"/>
              </a:rPr>
              <a:t>good examples Tilburg U., Danube U.</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(Academic) Education and (vocational/professional) training to establish a professional profile of social innovators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M.A. in Social Innovation</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Innovation in science (working in a research-education-services triangle)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‘Science Mode 2’ (</a:t>
            </a:r>
            <a:r>
              <a:rPr lang="en-US" sz="2000" b="1" i="1" dirty="0" err="1" smtClean="0">
                <a:solidFill>
                  <a:srgbClr val="000066"/>
                </a:solidFill>
                <a:latin typeface="Calibri" pitchFamily="34" charset="0"/>
                <a:cs typeface="Calibri" pitchFamily="34" charset="0"/>
              </a:rPr>
              <a:t>Nowotny</a:t>
            </a:r>
            <a:r>
              <a:rPr lang="en-US" sz="2000" b="1" i="1" dirty="0" smtClean="0">
                <a:solidFill>
                  <a:srgbClr val="000066"/>
                </a:solidFill>
                <a:latin typeface="Calibri" pitchFamily="34" charset="0"/>
                <a:cs typeface="Calibri" pitchFamily="34" charset="0"/>
              </a:rPr>
              <a:t> et al.), Citizen Science; ZSI “research-application sl.”</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Funding institutions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new PPP, Foundations, crowd funding, …</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Measures supporting individual social innovators at policy levels from local to international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setting up and developing SI incubators</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Research organizations, research </a:t>
            </a:r>
            <a:r>
              <a:rPr lang="en-US" sz="2000" b="1" dirty="0" err="1">
                <a:solidFill>
                  <a:srgbClr val="0000CC"/>
                </a:solidFill>
                <a:latin typeface="Calibri" pitchFamily="34" charset="0"/>
                <a:cs typeface="Calibri" pitchFamily="34" charset="0"/>
              </a:rPr>
              <a:t>programmes</a:t>
            </a:r>
            <a:r>
              <a:rPr lang="en-US" sz="2000" b="1" dirty="0">
                <a:solidFill>
                  <a:srgbClr val="0000CC"/>
                </a:solidFill>
                <a:latin typeface="Calibri" pitchFamily="34" charset="0"/>
                <a:cs typeface="Calibri" pitchFamily="34" charset="0"/>
              </a:rPr>
              <a:t>, research projects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H2020 …</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Indicators and measurement of social innovation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still weak, MERIT, SROI …</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Public relations and communication (magazines, networks, various media) </a:t>
            </a:r>
            <a:r>
              <a:rPr lang="en-US" sz="2000" b="1" dirty="0" smtClean="0">
                <a:solidFill>
                  <a:srgbClr val="0000CC"/>
                </a:solidFill>
                <a:latin typeface="Calibri" pitchFamily="34" charset="0"/>
                <a:cs typeface="Calibri" pitchFamily="34" charset="0"/>
              </a:rPr>
              <a:t>→ </a:t>
            </a:r>
            <a:r>
              <a:rPr lang="en-US" sz="2000" b="1" i="1" dirty="0" smtClean="0">
                <a:solidFill>
                  <a:srgbClr val="000066"/>
                </a:solidFill>
                <a:latin typeface="Calibri" pitchFamily="34" charset="0"/>
                <a:cs typeface="Calibri" pitchFamily="34" charset="0"/>
              </a:rPr>
              <a:t>Platforms like SIX, SIE, ESSI</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r>
              <a:rPr lang="en-US" sz="2000" b="1" dirty="0">
                <a:solidFill>
                  <a:srgbClr val="0000CC"/>
                </a:solidFill>
                <a:latin typeface="Calibri" pitchFamily="34" charset="0"/>
                <a:cs typeface="Calibri" pitchFamily="34" charset="0"/>
              </a:rPr>
              <a:t>Clarification of legal aspects between open source and IPR </a:t>
            </a:r>
            <a:r>
              <a:rPr lang="en-US" sz="2000" b="1" dirty="0" smtClean="0">
                <a:solidFill>
                  <a:srgbClr val="0000CC"/>
                </a:solidFill>
                <a:latin typeface="Calibri" pitchFamily="34" charset="0"/>
                <a:cs typeface="Calibri" pitchFamily="34" charset="0"/>
              </a:rPr>
              <a:t>→ </a:t>
            </a:r>
            <a:r>
              <a:rPr lang="en-US" sz="2000" b="1" i="1" dirty="0" err="1" smtClean="0">
                <a:solidFill>
                  <a:srgbClr val="000066"/>
                </a:solidFill>
                <a:latin typeface="Calibri" pitchFamily="34" charset="0"/>
                <a:cs typeface="Calibri" pitchFamily="34" charset="0"/>
              </a:rPr>
              <a:t>utilisation</a:t>
            </a:r>
            <a:r>
              <a:rPr lang="en-US" sz="2000" b="1" i="1" dirty="0" smtClean="0">
                <a:solidFill>
                  <a:srgbClr val="000066"/>
                </a:solidFill>
                <a:latin typeface="Calibri" pitchFamily="34" charset="0"/>
                <a:cs typeface="Calibri" pitchFamily="34" charset="0"/>
              </a:rPr>
              <a:t> and impact of SI, methodology handbooks and guides etc.</a:t>
            </a:r>
            <a:endParaRPr lang="en-US" sz="2000" b="1" i="1" dirty="0">
              <a:solidFill>
                <a:srgbClr val="000066"/>
              </a:solidFill>
              <a:latin typeface="Calibri" pitchFamily="34" charset="0"/>
              <a:cs typeface="Calibri" pitchFamily="34" charset="0"/>
            </a:endParaRPr>
          </a:p>
          <a:p>
            <a:pPr marL="342900" indent="-342900">
              <a:buFont typeface="Courier New" pitchFamily="49" charset="0"/>
              <a:buChar char="o"/>
              <a:defRPr/>
            </a:pPr>
            <a:endParaRPr lang="en-US" sz="800" b="1" dirty="0">
              <a:solidFill>
                <a:srgbClr val="0000CC"/>
              </a:solidFill>
              <a:latin typeface="Calibri" pitchFamily="34" charset="0"/>
              <a:cs typeface="Calibri" pitchFamily="34" charset="0"/>
            </a:endParaRPr>
          </a:p>
          <a:p>
            <a:pPr algn="just">
              <a:defRPr/>
            </a:pPr>
            <a:r>
              <a:rPr lang="en-US" sz="2000" b="1" dirty="0">
                <a:solidFill>
                  <a:srgbClr val="0000CC"/>
                </a:solidFill>
                <a:latin typeface="Calibri" pitchFamily="34" charset="0"/>
                <a:cs typeface="Calibri" pitchFamily="34" charset="0"/>
              </a:rPr>
              <a:t>Anchors exist and may further develop </a:t>
            </a:r>
            <a:r>
              <a:rPr lang="en-US" sz="2000" b="1" i="1" dirty="0">
                <a:solidFill>
                  <a:srgbClr val="0000CC"/>
                </a:solidFill>
                <a:latin typeface="Calibri" pitchFamily="34" charset="0"/>
                <a:cs typeface="Calibri" pitchFamily="34" charset="0"/>
              </a:rPr>
              <a:t>within national systems of innovation</a:t>
            </a:r>
            <a:r>
              <a:rPr lang="en-US" sz="2000" b="1" dirty="0">
                <a:solidFill>
                  <a:srgbClr val="0000CC"/>
                </a:solidFill>
                <a:latin typeface="Calibri" pitchFamily="34" charset="0"/>
                <a:cs typeface="Calibri" pitchFamily="34" charset="0"/>
              </a:rPr>
              <a:t>. Beyond these, national and international SI-institutions become necessary as </a:t>
            </a:r>
            <a:r>
              <a:rPr lang="en-US" sz="2200" b="1" dirty="0">
                <a:solidFill>
                  <a:srgbClr val="0000CC"/>
                </a:solidFill>
                <a:latin typeface="Calibri" pitchFamily="34" charset="0"/>
                <a:cs typeface="Calibri" pitchFamily="34" charset="0"/>
              </a:rPr>
              <a:t>intermediaries between civil society, the state and the business sector.</a:t>
            </a:r>
          </a:p>
        </p:txBody>
      </p:sp>
      <p:pic>
        <p:nvPicPr>
          <p:cNvPr id="6" name="Picture 14"/>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9283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10"/>
          <p:cNvSpPr>
            <a:spLocks noChangeArrowheads="1"/>
          </p:cNvSpPr>
          <p:nvPr/>
        </p:nvSpPr>
        <p:spPr bwMode="auto">
          <a:xfrm>
            <a:off x="0" y="254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3200" b="1">
                <a:solidFill>
                  <a:srgbClr val="FFFF00"/>
                </a:solidFill>
                <a:latin typeface="Calibri" pitchFamily="34" charset="0"/>
                <a:cs typeface="Calibri" pitchFamily="34" charset="0"/>
              </a:rPr>
              <a:t>BUILDING SOCIAL INNOVATION</a:t>
            </a:r>
            <a:r>
              <a:rPr lang="de-AT" sz="3200" b="1">
                <a:solidFill>
                  <a:srgbClr val="FFFF00"/>
                </a:solidFill>
                <a:latin typeface="Calibri" pitchFamily="34" charset="0"/>
                <a:cs typeface="Calibri" pitchFamily="34" charset="0"/>
              </a:rPr>
              <a:t> </a:t>
            </a:r>
            <a:r>
              <a:rPr lang="de-DE" sz="3200" b="1">
                <a:solidFill>
                  <a:srgbClr val="FFFF00"/>
                </a:solidFill>
                <a:latin typeface="Calibri" pitchFamily="34" charset="0"/>
                <a:cs typeface="Calibri" pitchFamily="34" charset="0"/>
              </a:rPr>
              <a:t>INFRASTRUCTURES</a:t>
            </a:r>
            <a:endParaRPr lang="de-AT" sz="3200" b="1">
              <a:solidFill>
                <a:srgbClr val="FFFF00"/>
              </a:solidFill>
              <a:latin typeface="Calibri" pitchFamily="34" charset="0"/>
              <a:cs typeface="Calibri" pitchFamily="34" charset="0"/>
            </a:endParaRPr>
          </a:p>
        </p:txBody>
      </p:sp>
      <p:sp>
        <p:nvSpPr>
          <p:cNvPr id="9" name="Rechteck 8"/>
          <p:cNvSpPr/>
          <p:nvPr/>
        </p:nvSpPr>
        <p:spPr>
          <a:xfrm rot="16200000">
            <a:off x="-712114" y="5048362"/>
            <a:ext cx="1720536" cy="369332"/>
          </a:xfrm>
          <a:prstGeom prst="rect">
            <a:avLst/>
          </a:prstGeom>
        </p:spPr>
        <p:txBody>
          <a:bodyPr wrap="none">
            <a:spAutoFit/>
          </a:bodyPr>
          <a:lstStyle/>
          <a:p>
            <a:r>
              <a:rPr lang="en-US" altLang="de-DE" sz="1800" i="1" dirty="0" smtClean="0">
                <a:solidFill>
                  <a:srgbClr val="000066"/>
                </a:solidFill>
                <a:latin typeface="Calibri" pitchFamily="34" charset="0"/>
              </a:rPr>
              <a:t>3. Permeation …</a:t>
            </a:r>
            <a:endParaRPr lang="de-DE" sz="1800" dirty="0">
              <a:solidFill>
                <a:srgbClr val="000066"/>
              </a:solidFill>
            </a:endParaRPr>
          </a:p>
        </p:txBody>
      </p:sp>
    </p:spTree>
    <p:extLst>
      <p:ext uri="{BB962C8B-B14F-4D97-AF65-F5344CB8AC3E}">
        <p14:creationId xmlns:p14="http://schemas.microsoft.com/office/powerpoint/2010/main" val="32555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down)">
                                      <p:cBhvr>
                                        <p:cTn id="35" dur="500"/>
                                        <p:tgtEl>
                                          <p:spTgt spid="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 calcmode="lin" valueType="num">
                                      <p:cBhvr additive="base">
                                        <p:cTn id="4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 calcmode="lin" valueType="num">
                                      <p:cBhvr additive="base">
                                        <p:cTn id="4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 calcmode="lin" valueType="num">
                                      <p:cBhvr>
                                        <p:cTn id="52"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54"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963613"/>
            <a:ext cx="9258300" cy="7821613"/>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rot="16200000">
            <a:off x="-712114" y="3888578"/>
            <a:ext cx="1720536" cy="369332"/>
          </a:xfrm>
          <a:prstGeom prst="rect">
            <a:avLst/>
          </a:prstGeom>
        </p:spPr>
        <p:txBody>
          <a:bodyPr wrap="none">
            <a:spAutoFit/>
          </a:bodyPr>
          <a:lstStyle/>
          <a:p>
            <a:r>
              <a:rPr lang="en-US" altLang="de-DE" sz="1800" i="1" dirty="0" smtClean="0">
                <a:solidFill>
                  <a:srgbClr val="000066"/>
                </a:solidFill>
                <a:latin typeface="Calibri" pitchFamily="34" charset="0"/>
              </a:rPr>
              <a:t>3. Permeation …</a:t>
            </a:r>
            <a:endParaRPr lang="de-DE" sz="1800" dirty="0">
              <a:solidFill>
                <a:srgbClr val="000066"/>
              </a:solidFill>
            </a:endParaRPr>
          </a:p>
        </p:txBody>
      </p:sp>
    </p:spTree>
    <p:extLst>
      <p:ext uri="{BB962C8B-B14F-4D97-AF65-F5344CB8AC3E}">
        <p14:creationId xmlns:p14="http://schemas.microsoft.com/office/powerpoint/2010/main" val="3856052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0" y="1052513"/>
            <a:ext cx="4356100" cy="554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buFontTx/>
              <a:buNone/>
            </a:pPr>
            <a:endParaRPr lang="en-GB" sz="1400" b="1" dirty="0" smtClean="0">
              <a:solidFill>
                <a:srgbClr val="0000CC"/>
              </a:solidFill>
              <a:latin typeface="Calibri" pitchFamily="34" charset="0"/>
            </a:endParaRPr>
          </a:p>
          <a:p>
            <a:pPr algn="ctr">
              <a:buFontTx/>
              <a:buNone/>
            </a:pPr>
            <a:r>
              <a:rPr lang="en-GB" sz="2800" b="1" dirty="0" smtClean="0">
                <a:solidFill>
                  <a:srgbClr val="0000CC"/>
                </a:solidFill>
                <a:latin typeface="Calibri" pitchFamily="34" charset="0"/>
              </a:rPr>
              <a:t>ZSI bridges </a:t>
            </a:r>
          </a:p>
          <a:p>
            <a:pPr algn="ctr">
              <a:buFontTx/>
              <a:buNone/>
            </a:pPr>
            <a:r>
              <a:rPr lang="en-GB" sz="2800" b="1" dirty="0" smtClean="0">
                <a:solidFill>
                  <a:srgbClr val="0000CC"/>
                </a:solidFill>
                <a:latin typeface="Calibri" pitchFamily="34" charset="0"/>
              </a:rPr>
              <a:t>knowledge generation and </a:t>
            </a:r>
          </a:p>
          <a:p>
            <a:pPr algn="ctr">
              <a:buFontTx/>
              <a:buNone/>
            </a:pPr>
            <a:r>
              <a:rPr lang="en-GB" sz="2800" b="1" dirty="0" smtClean="0">
                <a:solidFill>
                  <a:srgbClr val="0000CC"/>
                </a:solidFill>
                <a:latin typeface="Calibri" pitchFamily="34" charset="0"/>
              </a:rPr>
              <a:t>knowledge application,</a:t>
            </a:r>
          </a:p>
          <a:p>
            <a:pPr algn="ctr">
              <a:buFontTx/>
              <a:buNone/>
            </a:pPr>
            <a:r>
              <a:rPr lang="en-GB" sz="2800" b="1" dirty="0" smtClean="0">
                <a:solidFill>
                  <a:srgbClr val="0000CC"/>
                </a:solidFill>
                <a:latin typeface="Calibri" pitchFamily="34" charset="0"/>
              </a:rPr>
              <a:t>to reduce gaps between </a:t>
            </a:r>
          </a:p>
          <a:p>
            <a:pPr algn="ctr">
              <a:buFontTx/>
              <a:buNone/>
            </a:pPr>
            <a:r>
              <a:rPr lang="en-GB" sz="2800" b="1" dirty="0" smtClean="0">
                <a:solidFill>
                  <a:srgbClr val="0000CC"/>
                </a:solidFill>
                <a:latin typeface="Calibri" pitchFamily="34" charset="0"/>
              </a:rPr>
              <a:t>social needs and technically </a:t>
            </a:r>
          </a:p>
          <a:p>
            <a:pPr algn="ctr">
              <a:buFontTx/>
              <a:buNone/>
            </a:pPr>
            <a:r>
              <a:rPr lang="en-GB" sz="2800" b="1" dirty="0" smtClean="0">
                <a:solidFill>
                  <a:srgbClr val="0000CC"/>
                </a:solidFill>
                <a:latin typeface="Calibri" pitchFamily="34" charset="0"/>
              </a:rPr>
              <a:t>increased economic </a:t>
            </a:r>
          </a:p>
          <a:p>
            <a:pPr algn="ctr">
              <a:buFontTx/>
              <a:buNone/>
            </a:pPr>
            <a:r>
              <a:rPr lang="en-GB" sz="2800" b="1" dirty="0" smtClean="0">
                <a:solidFill>
                  <a:srgbClr val="0000CC"/>
                </a:solidFill>
                <a:latin typeface="Calibri" pitchFamily="34" charset="0"/>
              </a:rPr>
              <a:t>capacities in the knowledge </a:t>
            </a:r>
          </a:p>
          <a:p>
            <a:pPr algn="ctr">
              <a:buFontTx/>
              <a:buNone/>
            </a:pPr>
            <a:r>
              <a:rPr lang="en-GB" sz="2800" b="1" dirty="0" smtClean="0">
                <a:solidFill>
                  <a:srgbClr val="0000CC"/>
                </a:solidFill>
                <a:latin typeface="Calibri" pitchFamily="34" charset="0"/>
              </a:rPr>
              <a:t>society.</a:t>
            </a:r>
          </a:p>
          <a:p>
            <a:pPr algn="ctr">
              <a:buFontTx/>
              <a:buNone/>
            </a:pPr>
            <a:r>
              <a:rPr lang="en-GB" sz="2000" b="1" dirty="0" smtClean="0">
                <a:solidFill>
                  <a:srgbClr val="000066"/>
                </a:solidFill>
                <a:latin typeface="Calibri" pitchFamily="34" charset="0"/>
              </a:rPr>
              <a:t>“Working for social profit since 1990”</a:t>
            </a:r>
            <a:endParaRPr lang="de-AT" sz="2000" b="1" dirty="0" smtClean="0">
              <a:solidFill>
                <a:srgbClr val="000066"/>
              </a:solidFill>
              <a:latin typeface="Calibri" pitchFamily="34"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268413"/>
            <a:ext cx="4556126"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6"/>
          <p:cNvSpPr>
            <a:spLocks noChangeShapeType="1"/>
          </p:cNvSpPr>
          <p:nvPr/>
        </p:nvSpPr>
        <p:spPr bwMode="auto">
          <a:xfrm>
            <a:off x="4572000" y="1268413"/>
            <a:ext cx="0" cy="4681537"/>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7"/>
          <p:cNvSpPr>
            <a:spLocks noChangeShapeType="1"/>
          </p:cNvSpPr>
          <p:nvPr/>
        </p:nvSpPr>
        <p:spPr bwMode="auto">
          <a:xfrm>
            <a:off x="4572000" y="1268413"/>
            <a:ext cx="4392613"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8"/>
          <p:cNvSpPr>
            <a:spLocks noChangeShapeType="1"/>
          </p:cNvSpPr>
          <p:nvPr/>
        </p:nvSpPr>
        <p:spPr bwMode="auto">
          <a:xfrm>
            <a:off x="8964613" y="1268413"/>
            <a:ext cx="0" cy="4681537"/>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9"/>
          <p:cNvSpPr>
            <a:spLocks noChangeShapeType="1"/>
          </p:cNvSpPr>
          <p:nvPr/>
        </p:nvSpPr>
        <p:spPr bwMode="auto">
          <a:xfrm>
            <a:off x="4572000" y="5949950"/>
            <a:ext cx="4392613"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4">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a:spLocks noChangeArrowheads="1"/>
          </p:cNvSpPr>
          <p:nvPr/>
        </p:nvSpPr>
        <p:spPr bwMode="auto">
          <a:xfrm>
            <a:off x="0" y="53975"/>
            <a:ext cx="9036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defRPr/>
            </a:pPr>
            <a:r>
              <a:rPr lang="de-DE" sz="3000" b="1" u="sng" dirty="0">
                <a:solidFill>
                  <a:srgbClr val="FFFF00"/>
                </a:solidFill>
                <a:latin typeface="Calibri" pitchFamily="34" charset="0"/>
                <a:cs typeface="Calibri" pitchFamily="34" charset="0"/>
              </a:rPr>
              <a:t>THE CASE OF ZSI – </a:t>
            </a:r>
            <a:r>
              <a:rPr lang="de-DE" sz="3000" b="1" u="sng" cap="small" dirty="0">
                <a:solidFill>
                  <a:srgbClr val="FFFF00"/>
                </a:solidFill>
                <a:latin typeface="Calibri" pitchFamily="34" charset="0"/>
                <a:cs typeface="Calibri" pitchFamily="34" charset="0"/>
              </a:rPr>
              <a:t>ZENTRUM FÜR SOZIALE INNOVATION</a:t>
            </a:r>
            <a:endParaRPr lang="de-DE" sz="3000" cap="small" dirty="0">
              <a:solidFill>
                <a:srgbClr val="333399"/>
              </a:solidFill>
              <a:latin typeface="Calibri" pitchFamily="34" charset="0"/>
              <a:cs typeface="Calibri" pitchFamily="34" charset="0"/>
            </a:endParaRPr>
          </a:p>
        </p:txBody>
      </p:sp>
      <p:sp>
        <p:nvSpPr>
          <p:cNvPr id="14" name="Rectangle 4"/>
          <p:cNvSpPr>
            <a:spLocks noChangeArrowheads="1"/>
          </p:cNvSpPr>
          <p:nvPr/>
        </p:nvSpPr>
        <p:spPr bwMode="auto">
          <a:xfrm>
            <a:off x="-36513" y="620713"/>
            <a:ext cx="91805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2400" b="1">
                <a:solidFill>
                  <a:srgbClr val="333399"/>
                </a:solidFill>
                <a:latin typeface="Calibri" pitchFamily="34" charset="0"/>
                <a:cs typeface="Calibri" pitchFamily="34" charset="0"/>
              </a:rPr>
              <a:t>Zentrum für Soziale Innovation * Centre for Social Innovation * Vienna</a:t>
            </a:r>
            <a:endParaRPr lang="de-DE" sz="2400">
              <a:solidFill>
                <a:srgbClr val="333399"/>
              </a:solidFill>
              <a:latin typeface="Calibri" pitchFamily="34" charset="0"/>
              <a:cs typeface="Calibri" pitchFamily="34" charset="0"/>
            </a:endParaRPr>
          </a:p>
        </p:txBody>
      </p:sp>
      <p:sp>
        <p:nvSpPr>
          <p:cNvPr id="15" name="Rechteck 14"/>
          <p:cNvSpPr/>
          <p:nvPr/>
        </p:nvSpPr>
        <p:spPr>
          <a:xfrm rot="16200000">
            <a:off x="-1168744" y="2318345"/>
            <a:ext cx="2633798" cy="369332"/>
          </a:xfrm>
          <a:prstGeom prst="rect">
            <a:avLst/>
          </a:prstGeom>
        </p:spPr>
        <p:txBody>
          <a:bodyPr wrap="none">
            <a:spAutoFit/>
          </a:bodyPr>
          <a:lstStyle/>
          <a:p>
            <a:r>
              <a:rPr lang="en-US" altLang="de-DE" sz="1800" b="1" i="1" dirty="0" smtClean="0">
                <a:solidFill>
                  <a:srgbClr val="000066"/>
                </a:solidFill>
                <a:latin typeface="Calibri" pitchFamily="34" charset="0"/>
              </a:rPr>
              <a:t>4. Trends and examples …</a:t>
            </a:r>
            <a:endParaRPr lang="de-DE" sz="1800" b="1" dirty="0">
              <a:solidFill>
                <a:srgbClr val="000066"/>
              </a:solidFill>
            </a:endParaRPr>
          </a:p>
        </p:txBody>
      </p:sp>
    </p:spTree>
    <p:extLst>
      <p:ext uri="{BB962C8B-B14F-4D97-AF65-F5344CB8AC3E}">
        <p14:creationId xmlns:p14="http://schemas.microsoft.com/office/powerpoint/2010/main" val="2462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8" presetClass="entr" presetSubtype="16"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diamond(in)">
                                      <p:cBhvr>
                                        <p:cTn id="23" dur="2000"/>
                                        <p:tgtEl>
                                          <p:spTgt spid="4">
                                            <p:txEl>
                                              <p:pRg st="1" end="1"/>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diamond(in)">
                                      <p:cBhvr>
                                        <p:cTn id="26" dur="2000"/>
                                        <p:tgtEl>
                                          <p:spTgt spid="4">
                                            <p:txEl>
                                              <p:pRg st="2" end="2"/>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diamond(in)">
                                      <p:cBhvr>
                                        <p:cTn id="29" dur="2000"/>
                                        <p:tgtEl>
                                          <p:spTgt spid="4">
                                            <p:txEl>
                                              <p:pRg st="3" end="3"/>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amond(in)">
                                      <p:cBhvr>
                                        <p:cTn id="32" dur="2000"/>
                                        <p:tgtEl>
                                          <p:spTgt spid="4">
                                            <p:txEl>
                                              <p:pRg st="4" end="4"/>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diamond(in)">
                                      <p:cBhvr>
                                        <p:cTn id="35" dur="2000"/>
                                        <p:tgtEl>
                                          <p:spTgt spid="4">
                                            <p:txEl>
                                              <p:pRg st="5" end="5"/>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diamond(in)">
                                      <p:cBhvr>
                                        <p:cTn id="38" dur="2000"/>
                                        <p:tgtEl>
                                          <p:spTgt spid="4">
                                            <p:txEl>
                                              <p:pRg st="6" end="6"/>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diamond(in)">
                                      <p:cBhvr>
                                        <p:cTn id="41" dur="2000"/>
                                        <p:tgtEl>
                                          <p:spTgt spid="4">
                                            <p:txEl>
                                              <p:pRg st="7" end="7"/>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diamond(in)">
                                      <p:cBhvr>
                                        <p:cTn id="44" dur="2000"/>
                                        <p:tgtEl>
                                          <p:spTgt spid="4">
                                            <p:txEl>
                                              <p:pRg st="8" end="8"/>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amond(in)">
                                      <p:cBhvr>
                                        <p:cTn id="47"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14"/>
          <p:cNvSpPr>
            <a:spLocks noChangeArrowheads="1"/>
          </p:cNvSpPr>
          <p:nvPr/>
        </p:nvSpPr>
        <p:spPr bwMode="auto">
          <a:xfrm>
            <a:off x="252413" y="1817688"/>
            <a:ext cx="8856662"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de-DE" sz="1800" b="1" dirty="0">
                <a:solidFill>
                  <a:schemeClr val="accent2"/>
                </a:solidFill>
                <a:latin typeface="Calibri" pitchFamily="34" charset="0"/>
              </a:rPr>
              <a:t>A </a:t>
            </a:r>
            <a:r>
              <a:rPr lang="de-DE" sz="1800" b="1" dirty="0" err="1">
                <a:solidFill>
                  <a:schemeClr val="accent2"/>
                </a:solidFill>
                <a:latin typeface="Calibri" pitchFamily="34" charset="0"/>
              </a:rPr>
              <a:t>network</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of</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social</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innovation</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scholars</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and</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institutions</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umbrella</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organisation</a:t>
            </a:r>
            <a:r>
              <a:rPr lang="de-DE" sz="1800" b="1" dirty="0">
                <a:solidFill>
                  <a:schemeClr val="accent2"/>
                </a:solidFill>
                <a:latin typeface="Calibri" pitchFamily="34" charset="0"/>
              </a:rPr>
              <a:t>):</a:t>
            </a:r>
            <a:r>
              <a:rPr lang="de-DE" sz="1800" dirty="0">
                <a:solidFill>
                  <a:schemeClr val="accent2"/>
                </a:solidFill>
                <a:latin typeface="Calibri" pitchFamily="34" charset="0"/>
              </a:rPr>
              <a:t> </a:t>
            </a:r>
            <a:br>
              <a:rPr lang="de-DE" sz="1800" dirty="0">
                <a:solidFill>
                  <a:schemeClr val="accent2"/>
                </a:solidFill>
                <a:latin typeface="Calibri" pitchFamily="34" charset="0"/>
              </a:rPr>
            </a:br>
            <a:r>
              <a:rPr lang="de-DE" sz="1800" dirty="0" err="1">
                <a:solidFill>
                  <a:schemeClr val="accent2"/>
                </a:solidFill>
                <a:latin typeface="Calibri" pitchFamily="34" charset="0"/>
              </a:rPr>
              <a:t>Educators</a:t>
            </a:r>
            <a:r>
              <a:rPr lang="de-DE" sz="1800" dirty="0">
                <a:solidFill>
                  <a:schemeClr val="accent2"/>
                </a:solidFill>
                <a:latin typeface="Calibri" pitchFamily="34" charset="0"/>
              </a:rPr>
              <a:t>, </a:t>
            </a:r>
            <a:r>
              <a:rPr lang="de-DE" sz="1800" dirty="0" err="1">
                <a:solidFill>
                  <a:schemeClr val="accent2"/>
                </a:solidFill>
                <a:latin typeface="Calibri" pitchFamily="34" charset="0"/>
              </a:rPr>
              <a:t>promotors</a:t>
            </a:r>
            <a:r>
              <a:rPr lang="de-DE" sz="1800" dirty="0">
                <a:solidFill>
                  <a:schemeClr val="accent2"/>
                </a:solidFill>
                <a:latin typeface="Calibri" pitchFamily="34" charset="0"/>
              </a:rPr>
              <a:t>, </a:t>
            </a:r>
            <a:r>
              <a:rPr lang="de-DE" sz="1800" dirty="0" err="1">
                <a:solidFill>
                  <a:schemeClr val="accent2"/>
                </a:solidFill>
                <a:latin typeface="Calibri" pitchFamily="34" charset="0"/>
              </a:rPr>
              <a:t>researchers</a:t>
            </a:r>
            <a:r>
              <a:rPr lang="de-DE" sz="1800" dirty="0">
                <a:solidFill>
                  <a:schemeClr val="accent2"/>
                </a:solidFill>
                <a:latin typeface="Calibri" pitchFamily="34" charset="0"/>
              </a:rPr>
              <a:t> </a:t>
            </a:r>
            <a:r>
              <a:rPr lang="de-DE" sz="1800" dirty="0" err="1">
                <a:solidFill>
                  <a:schemeClr val="accent2"/>
                </a:solidFill>
                <a:latin typeface="Calibri" pitchFamily="34" charset="0"/>
              </a:rPr>
              <a:t>and</a:t>
            </a:r>
            <a:r>
              <a:rPr lang="de-DE" sz="1800" dirty="0">
                <a:solidFill>
                  <a:schemeClr val="accent2"/>
                </a:solidFill>
                <a:latin typeface="Calibri" pitchFamily="34" charset="0"/>
              </a:rPr>
              <a:t> </a:t>
            </a:r>
            <a:r>
              <a:rPr lang="de-DE" sz="1800" dirty="0" err="1">
                <a:solidFill>
                  <a:schemeClr val="accent2"/>
                </a:solidFill>
                <a:latin typeface="Calibri" pitchFamily="34" charset="0"/>
              </a:rPr>
              <a:t>practitioners</a:t>
            </a:r>
            <a:r>
              <a:rPr lang="de-DE" sz="1800" dirty="0">
                <a:solidFill>
                  <a:schemeClr val="accent2"/>
                </a:solidFill>
                <a:latin typeface="Calibri" pitchFamily="34" charset="0"/>
              </a:rPr>
              <a:t> </a:t>
            </a:r>
            <a:r>
              <a:rPr lang="de-DE" sz="1800" dirty="0" err="1">
                <a:solidFill>
                  <a:schemeClr val="accent2"/>
                </a:solidFill>
                <a:latin typeface="Calibri" pitchFamily="34" charset="0"/>
              </a:rPr>
              <a:t>of</a:t>
            </a:r>
            <a:r>
              <a:rPr lang="de-DE" sz="1800" dirty="0">
                <a:solidFill>
                  <a:schemeClr val="accent2"/>
                </a:solidFill>
                <a:latin typeface="Calibri" pitchFamily="34" charset="0"/>
              </a:rPr>
              <a:t> </a:t>
            </a:r>
            <a:r>
              <a:rPr lang="de-DE" sz="1800" dirty="0" err="1">
                <a:solidFill>
                  <a:schemeClr val="accent2"/>
                </a:solidFill>
                <a:latin typeface="Calibri" pitchFamily="34" charset="0"/>
              </a:rPr>
              <a:t>social</a:t>
            </a:r>
            <a:r>
              <a:rPr lang="de-DE" sz="1800" dirty="0">
                <a:solidFill>
                  <a:schemeClr val="accent2"/>
                </a:solidFill>
                <a:latin typeface="Calibri" pitchFamily="34" charset="0"/>
              </a:rPr>
              <a:t> </a:t>
            </a:r>
            <a:r>
              <a:rPr lang="de-DE" sz="1800" dirty="0" err="1">
                <a:solidFill>
                  <a:schemeClr val="accent2"/>
                </a:solidFill>
                <a:latin typeface="Calibri" pitchFamily="34" charset="0"/>
              </a:rPr>
              <a:t>innovation</a:t>
            </a:r>
            <a:endParaRPr lang="de-DE" sz="1800" dirty="0">
              <a:solidFill>
                <a:schemeClr val="accent2"/>
              </a:solidFill>
              <a:latin typeface="Calibri" pitchFamily="34" charset="0"/>
            </a:endParaRPr>
          </a:p>
          <a:p>
            <a:pPr>
              <a:defRPr/>
            </a:pPr>
            <a:endParaRPr lang="de-DE" sz="800" dirty="0">
              <a:solidFill>
                <a:schemeClr val="accent2"/>
              </a:solidFill>
              <a:latin typeface="Calibri" pitchFamily="34" charset="0"/>
            </a:endParaRPr>
          </a:p>
          <a:p>
            <a:pPr>
              <a:spcAft>
                <a:spcPts val="300"/>
              </a:spcAft>
              <a:defRPr/>
            </a:pPr>
            <a:r>
              <a:rPr lang="de-DE" sz="1600" b="1" dirty="0">
                <a:solidFill>
                  <a:schemeClr val="accent2"/>
                </a:solidFill>
                <a:latin typeface="Calibri" pitchFamily="34" charset="0"/>
              </a:rPr>
              <a:t>Legal </a:t>
            </a:r>
            <a:r>
              <a:rPr lang="de-DE" sz="1600" b="1" dirty="0" err="1">
                <a:solidFill>
                  <a:schemeClr val="accent2"/>
                </a:solidFill>
                <a:latin typeface="Calibri" pitchFamily="34" charset="0"/>
              </a:rPr>
              <a:t>status</a:t>
            </a:r>
            <a:r>
              <a:rPr lang="de-DE" sz="1600" b="1" dirty="0">
                <a:solidFill>
                  <a:schemeClr val="accent2"/>
                </a:solidFill>
                <a:latin typeface="Calibri" pitchFamily="34" charset="0"/>
              </a:rPr>
              <a:t>:</a:t>
            </a:r>
            <a:r>
              <a:rPr lang="de-DE" sz="1600" dirty="0">
                <a:solidFill>
                  <a:schemeClr val="accent2"/>
                </a:solidFill>
                <a:latin typeface="Calibri" pitchFamily="34" charset="0"/>
              </a:rPr>
              <a:t> </a:t>
            </a:r>
            <a:r>
              <a:rPr lang="de-DE" sz="1600" dirty="0" err="1">
                <a:solidFill>
                  <a:schemeClr val="accent2"/>
                </a:solidFill>
                <a:latin typeface="Calibri" pitchFamily="34" charset="0"/>
              </a:rPr>
              <a:t>Association</a:t>
            </a:r>
            <a:r>
              <a:rPr lang="de-DE" sz="1600" dirty="0">
                <a:solidFill>
                  <a:schemeClr val="accent2"/>
                </a:solidFill>
                <a:latin typeface="Calibri" pitchFamily="34" charset="0"/>
              </a:rPr>
              <a:t> </a:t>
            </a:r>
            <a:r>
              <a:rPr lang="de-DE" sz="1600" dirty="0" err="1">
                <a:solidFill>
                  <a:schemeClr val="accent2"/>
                </a:solidFill>
                <a:latin typeface="Calibri" pitchFamily="34" charset="0"/>
              </a:rPr>
              <a:t>according</a:t>
            </a:r>
            <a:r>
              <a:rPr lang="de-DE" sz="1600" dirty="0">
                <a:solidFill>
                  <a:schemeClr val="accent2"/>
                </a:solidFill>
                <a:latin typeface="Calibri" pitchFamily="34" charset="0"/>
              </a:rPr>
              <a:t> </a:t>
            </a:r>
            <a:r>
              <a:rPr lang="de-DE" sz="1600" dirty="0" err="1">
                <a:solidFill>
                  <a:schemeClr val="accent2"/>
                </a:solidFill>
                <a:latin typeface="Calibri" pitchFamily="34" charset="0"/>
              </a:rPr>
              <a:t>to</a:t>
            </a:r>
            <a:r>
              <a:rPr lang="de-DE" sz="1600" dirty="0">
                <a:solidFill>
                  <a:schemeClr val="accent2"/>
                </a:solidFill>
                <a:latin typeface="Calibri" pitchFamily="34" charset="0"/>
              </a:rPr>
              <a:t> Austrian Law</a:t>
            </a:r>
            <a:br>
              <a:rPr lang="de-DE" sz="1600" dirty="0">
                <a:solidFill>
                  <a:schemeClr val="accent2"/>
                </a:solidFill>
                <a:latin typeface="Calibri" pitchFamily="34" charset="0"/>
              </a:rPr>
            </a:br>
            <a:r>
              <a:rPr lang="de-DE" sz="400" dirty="0">
                <a:solidFill>
                  <a:schemeClr val="accent2"/>
                </a:solidFill>
                <a:latin typeface="Calibri" pitchFamily="34" charset="0"/>
              </a:rPr>
              <a:t/>
            </a:r>
            <a:br>
              <a:rPr lang="de-DE" sz="400" dirty="0">
                <a:solidFill>
                  <a:schemeClr val="accent2"/>
                </a:solidFill>
                <a:latin typeface="Calibri" pitchFamily="34" charset="0"/>
              </a:rPr>
            </a:br>
            <a:r>
              <a:rPr lang="de-DE" sz="1600" b="1" dirty="0">
                <a:solidFill>
                  <a:schemeClr val="accent2"/>
                </a:solidFill>
                <a:latin typeface="Calibri" pitchFamily="34" charset="0"/>
              </a:rPr>
              <a:t>Members:</a:t>
            </a:r>
            <a:r>
              <a:rPr lang="de-DE" sz="1600" dirty="0">
                <a:solidFill>
                  <a:schemeClr val="accent2"/>
                </a:solidFill>
                <a:latin typeface="Calibri" pitchFamily="34" charset="0"/>
              </a:rPr>
              <a:t> </a:t>
            </a:r>
            <a:r>
              <a:rPr lang="de-DE" sz="1600" dirty="0" err="1">
                <a:solidFill>
                  <a:schemeClr val="accent2"/>
                </a:solidFill>
                <a:latin typeface="Calibri" pitchFamily="34" charset="0"/>
              </a:rPr>
              <a:t>Individuals</a:t>
            </a:r>
            <a:r>
              <a:rPr lang="de-DE" sz="1600" dirty="0">
                <a:solidFill>
                  <a:schemeClr val="accent2"/>
                </a:solidFill>
                <a:latin typeface="Calibri" pitchFamily="34" charset="0"/>
              </a:rPr>
              <a:t> (</a:t>
            </a:r>
            <a:r>
              <a:rPr lang="de-DE" sz="1600" dirty="0" err="1">
                <a:solidFill>
                  <a:schemeClr val="accent2"/>
                </a:solidFill>
                <a:latin typeface="Calibri" pitchFamily="34" charset="0"/>
              </a:rPr>
              <a:t>physical</a:t>
            </a:r>
            <a:r>
              <a:rPr lang="de-DE" sz="1600" dirty="0">
                <a:solidFill>
                  <a:schemeClr val="accent2"/>
                </a:solidFill>
                <a:latin typeface="Calibri" pitchFamily="34" charset="0"/>
              </a:rPr>
              <a:t> </a:t>
            </a:r>
            <a:r>
              <a:rPr lang="de-DE" sz="1600" dirty="0" err="1">
                <a:solidFill>
                  <a:schemeClr val="accent2"/>
                </a:solidFill>
                <a:latin typeface="Calibri" pitchFamily="34" charset="0"/>
              </a:rPr>
              <a:t>persons</a:t>
            </a:r>
            <a:r>
              <a:rPr lang="de-DE" sz="1600" dirty="0">
                <a:solidFill>
                  <a:schemeClr val="accent2"/>
                </a:solidFill>
                <a:latin typeface="Calibri" pitchFamily="34" charset="0"/>
              </a:rPr>
              <a:t>) </a:t>
            </a:r>
            <a:r>
              <a:rPr lang="de-DE" sz="1600" dirty="0" err="1">
                <a:solidFill>
                  <a:schemeClr val="accent2"/>
                </a:solidFill>
                <a:latin typeface="Calibri" pitchFamily="34" charset="0"/>
              </a:rPr>
              <a:t>and</a:t>
            </a:r>
            <a:r>
              <a:rPr lang="de-DE" sz="1600" dirty="0">
                <a:solidFill>
                  <a:schemeClr val="accent2"/>
                </a:solidFill>
                <a:latin typeface="Calibri" pitchFamily="34" charset="0"/>
              </a:rPr>
              <a:t> </a:t>
            </a:r>
            <a:r>
              <a:rPr lang="de-DE" sz="1600" dirty="0" err="1">
                <a:solidFill>
                  <a:schemeClr val="accent2"/>
                </a:solidFill>
                <a:latin typeface="Calibri" pitchFamily="34" charset="0"/>
              </a:rPr>
              <a:t>institutions</a:t>
            </a:r>
            <a:r>
              <a:rPr lang="de-DE" sz="1600" dirty="0">
                <a:solidFill>
                  <a:schemeClr val="accent2"/>
                </a:solidFill>
                <a:latin typeface="Calibri" pitchFamily="34" charset="0"/>
              </a:rPr>
              <a:t>, i.e. legal </a:t>
            </a:r>
            <a:r>
              <a:rPr lang="de-DE" sz="1600" dirty="0" err="1">
                <a:solidFill>
                  <a:schemeClr val="accent2"/>
                </a:solidFill>
                <a:latin typeface="Calibri" pitchFamily="34" charset="0"/>
              </a:rPr>
              <a:t>bodies</a:t>
            </a:r>
            <a:r>
              <a:rPr lang="de-DE" sz="1600" dirty="0">
                <a:solidFill>
                  <a:schemeClr val="accent2"/>
                </a:solidFill>
                <a:latin typeface="Calibri" pitchFamily="34" charset="0"/>
              </a:rPr>
              <a:t> </a:t>
            </a:r>
            <a:r>
              <a:rPr lang="de-DE" sz="1600" dirty="0" err="1">
                <a:solidFill>
                  <a:schemeClr val="accent2"/>
                </a:solidFill>
                <a:latin typeface="Calibri" pitchFamily="34" charset="0"/>
              </a:rPr>
              <a:t>like</a:t>
            </a:r>
            <a:r>
              <a:rPr lang="de-DE" sz="1600" dirty="0">
                <a:solidFill>
                  <a:schemeClr val="accent2"/>
                </a:solidFill>
                <a:latin typeface="Calibri" pitchFamily="34" charset="0"/>
              </a:rPr>
              <a:t> ZSI (AT), SINNERGIAK (ES) </a:t>
            </a:r>
            <a:r>
              <a:rPr lang="de-DE" sz="1600" dirty="0" err="1">
                <a:solidFill>
                  <a:schemeClr val="accent2"/>
                </a:solidFill>
                <a:latin typeface="Calibri" pitchFamily="34" charset="0"/>
              </a:rPr>
              <a:t>and</a:t>
            </a:r>
            <a:r>
              <a:rPr lang="de-DE" sz="1600" dirty="0">
                <a:solidFill>
                  <a:schemeClr val="accent2"/>
                </a:solidFill>
                <a:latin typeface="Calibri" pitchFamily="34" charset="0"/>
              </a:rPr>
              <a:t> </a:t>
            </a:r>
            <a:r>
              <a:rPr lang="de-DE" sz="1600" dirty="0" err="1">
                <a:solidFill>
                  <a:schemeClr val="accent2"/>
                </a:solidFill>
                <a:latin typeface="Calibri" pitchFamily="34" charset="0"/>
              </a:rPr>
              <a:t>universities</a:t>
            </a:r>
            <a:r>
              <a:rPr lang="de-DE" sz="1600" dirty="0">
                <a:solidFill>
                  <a:schemeClr val="accent2"/>
                </a:solidFill>
                <a:latin typeface="Calibri" pitchFamily="34" charset="0"/>
              </a:rPr>
              <a:t>, </a:t>
            </a:r>
            <a:r>
              <a:rPr lang="de-DE" sz="1600" dirty="0" err="1">
                <a:solidFill>
                  <a:schemeClr val="accent2"/>
                </a:solidFill>
                <a:latin typeface="Calibri" pitchFamily="34" charset="0"/>
              </a:rPr>
              <a:t>currently</a:t>
            </a:r>
            <a:r>
              <a:rPr lang="de-DE" sz="1600" dirty="0">
                <a:solidFill>
                  <a:schemeClr val="accent2"/>
                </a:solidFill>
                <a:latin typeface="Calibri" pitchFamily="34" charset="0"/>
              </a:rPr>
              <a:t> </a:t>
            </a:r>
            <a:r>
              <a:rPr lang="de-DE" sz="1600" dirty="0" err="1">
                <a:solidFill>
                  <a:schemeClr val="accent2"/>
                </a:solidFill>
                <a:latin typeface="Calibri" pitchFamily="34" charset="0"/>
              </a:rPr>
              <a:t>one</a:t>
            </a:r>
            <a:r>
              <a:rPr lang="de-DE" sz="1600" dirty="0">
                <a:solidFill>
                  <a:schemeClr val="accent2"/>
                </a:solidFill>
                <a:latin typeface="Calibri" pitchFamily="34" charset="0"/>
              </a:rPr>
              <a:t> </a:t>
            </a:r>
            <a:r>
              <a:rPr lang="de-DE" sz="1600" dirty="0" err="1">
                <a:solidFill>
                  <a:schemeClr val="accent2"/>
                </a:solidFill>
                <a:latin typeface="Calibri" pitchFamily="34" charset="0"/>
              </a:rPr>
              <a:t>from</a:t>
            </a:r>
            <a:r>
              <a:rPr lang="de-DE" sz="1600" dirty="0">
                <a:solidFill>
                  <a:schemeClr val="accent2"/>
                </a:solidFill>
                <a:latin typeface="Calibri" pitchFamily="34" charset="0"/>
              </a:rPr>
              <a:t> Austria, </a:t>
            </a:r>
            <a:r>
              <a:rPr lang="de-DE" sz="1600" dirty="0" err="1">
                <a:solidFill>
                  <a:schemeClr val="accent2"/>
                </a:solidFill>
                <a:latin typeface="Calibri" pitchFamily="34" charset="0"/>
              </a:rPr>
              <a:t>two</a:t>
            </a:r>
            <a:r>
              <a:rPr lang="de-DE" sz="1600" dirty="0">
                <a:solidFill>
                  <a:schemeClr val="accent2"/>
                </a:solidFill>
                <a:latin typeface="Calibri" pitchFamily="34" charset="0"/>
              </a:rPr>
              <a:t> </a:t>
            </a:r>
            <a:r>
              <a:rPr lang="de-DE" sz="1600" dirty="0" err="1">
                <a:solidFill>
                  <a:schemeClr val="accent2"/>
                </a:solidFill>
                <a:latin typeface="Calibri" pitchFamily="34" charset="0"/>
              </a:rPr>
              <a:t>from</a:t>
            </a:r>
            <a:r>
              <a:rPr lang="de-DE" sz="1600" dirty="0">
                <a:solidFill>
                  <a:schemeClr val="accent2"/>
                </a:solidFill>
                <a:latin typeface="Calibri" pitchFamily="34" charset="0"/>
              </a:rPr>
              <a:t> Germany, </a:t>
            </a:r>
            <a:r>
              <a:rPr lang="de-DE" sz="1600" dirty="0" err="1">
                <a:solidFill>
                  <a:schemeClr val="accent2"/>
                </a:solidFill>
                <a:latin typeface="Calibri" pitchFamily="34" charset="0"/>
              </a:rPr>
              <a:t>one</a:t>
            </a:r>
            <a:r>
              <a:rPr lang="de-DE" sz="1600" dirty="0">
                <a:solidFill>
                  <a:schemeClr val="accent2"/>
                </a:solidFill>
                <a:latin typeface="Calibri" pitchFamily="34" charset="0"/>
              </a:rPr>
              <a:t> </a:t>
            </a:r>
            <a:r>
              <a:rPr lang="de-DE" sz="1600" dirty="0" err="1">
                <a:solidFill>
                  <a:schemeClr val="accent2"/>
                </a:solidFill>
                <a:latin typeface="Calibri" pitchFamily="34" charset="0"/>
              </a:rPr>
              <a:t>from</a:t>
            </a:r>
            <a:r>
              <a:rPr lang="de-DE" sz="1600" dirty="0">
                <a:solidFill>
                  <a:schemeClr val="accent2"/>
                </a:solidFill>
                <a:latin typeface="Calibri" pitchFamily="34" charset="0"/>
              </a:rPr>
              <a:t> Spain; </a:t>
            </a:r>
            <a:r>
              <a:rPr lang="de-DE" sz="1600" dirty="0" err="1">
                <a:solidFill>
                  <a:schemeClr val="accent2"/>
                </a:solidFill>
                <a:latin typeface="Calibri" pitchFamily="34" charset="0"/>
              </a:rPr>
              <a:t>several</a:t>
            </a:r>
            <a:r>
              <a:rPr lang="de-DE" sz="1600" dirty="0">
                <a:solidFill>
                  <a:schemeClr val="accent2"/>
                </a:solidFill>
                <a:latin typeface="Calibri" pitchFamily="34" charset="0"/>
              </a:rPr>
              <a:t> </a:t>
            </a:r>
            <a:r>
              <a:rPr lang="de-DE" sz="1600" dirty="0" err="1">
                <a:solidFill>
                  <a:schemeClr val="accent2"/>
                </a:solidFill>
                <a:latin typeface="Calibri" pitchFamily="34" charset="0"/>
              </a:rPr>
              <a:t>candidates</a:t>
            </a:r>
            <a:r>
              <a:rPr lang="de-DE" sz="1600" dirty="0">
                <a:solidFill>
                  <a:schemeClr val="accent2"/>
                </a:solidFill>
                <a:latin typeface="Calibri" pitchFamily="34" charset="0"/>
              </a:rPr>
              <a:t>.</a:t>
            </a:r>
            <a:br>
              <a:rPr lang="de-DE" sz="1600" dirty="0">
                <a:solidFill>
                  <a:schemeClr val="accent2"/>
                </a:solidFill>
                <a:latin typeface="Calibri" pitchFamily="34" charset="0"/>
              </a:rPr>
            </a:br>
            <a:r>
              <a:rPr lang="de-DE" sz="400" dirty="0">
                <a:solidFill>
                  <a:schemeClr val="accent2"/>
                </a:solidFill>
                <a:latin typeface="Calibri" pitchFamily="34" charset="0"/>
              </a:rPr>
              <a:t/>
            </a:r>
            <a:br>
              <a:rPr lang="de-DE" sz="400" dirty="0">
                <a:solidFill>
                  <a:schemeClr val="accent2"/>
                </a:solidFill>
                <a:latin typeface="Calibri" pitchFamily="34" charset="0"/>
              </a:rPr>
            </a:br>
            <a:endParaRPr lang="de-DE" sz="400" dirty="0">
              <a:solidFill>
                <a:schemeClr val="accent2"/>
              </a:solidFill>
              <a:latin typeface="Calibri" pitchFamily="34" charset="0"/>
            </a:endParaRPr>
          </a:p>
          <a:p>
            <a:pPr>
              <a:spcAft>
                <a:spcPts val="300"/>
              </a:spcAft>
              <a:defRPr/>
            </a:pPr>
            <a:r>
              <a:rPr lang="de-DE" sz="1600" b="1" dirty="0">
                <a:solidFill>
                  <a:schemeClr val="accent2"/>
                </a:solidFill>
                <a:latin typeface="Calibri" pitchFamily="34" charset="0"/>
              </a:rPr>
              <a:t>Head </a:t>
            </a:r>
            <a:r>
              <a:rPr lang="de-DE" sz="1600" b="1" dirty="0" err="1">
                <a:solidFill>
                  <a:schemeClr val="accent2"/>
                </a:solidFill>
                <a:latin typeface="Calibri" pitchFamily="34" charset="0"/>
              </a:rPr>
              <a:t>office</a:t>
            </a:r>
            <a:r>
              <a:rPr lang="de-DE" sz="1600" b="1" dirty="0">
                <a:solidFill>
                  <a:schemeClr val="accent2"/>
                </a:solidFill>
                <a:latin typeface="Calibri" pitchFamily="34" charset="0"/>
              </a:rPr>
              <a:t>:</a:t>
            </a:r>
            <a:r>
              <a:rPr lang="de-DE" sz="1600" dirty="0">
                <a:solidFill>
                  <a:schemeClr val="accent2"/>
                </a:solidFill>
                <a:latin typeface="Calibri" pitchFamily="34" charset="0"/>
              </a:rPr>
              <a:t> ZSI – </a:t>
            </a:r>
            <a:r>
              <a:rPr lang="de-DE" sz="1600" dirty="0" err="1">
                <a:solidFill>
                  <a:schemeClr val="accent2"/>
                </a:solidFill>
                <a:latin typeface="Calibri" pitchFamily="34" charset="0"/>
              </a:rPr>
              <a:t>Centre</a:t>
            </a:r>
            <a:r>
              <a:rPr lang="de-DE" sz="1600" dirty="0">
                <a:solidFill>
                  <a:schemeClr val="accent2"/>
                </a:solidFill>
                <a:latin typeface="Calibri" pitchFamily="34" charset="0"/>
              </a:rPr>
              <a:t> </a:t>
            </a:r>
            <a:r>
              <a:rPr lang="de-DE" sz="1600" dirty="0" err="1">
                <a:solidFill>
                  <a:schemeClr val="accent2"/>
                </a:solidFill>
                <a:latin typeface="Calibri" pitchFamily="34" charset="0"/>
              </a:rPr>
              <a:t>for</a:t>
            </a:r>
            <a:r>
              <a:rPr lang="de-DE" sz="1600" dirty="0">
                <a:solidFill>
                  <a:schemeClr val="accent2"/>
                </a:solidFill>
                <a:latin typeface="Calibri" pitchFamily="34" charset="0"/>
              </a:rPr>
              <a:t> </a:t>
            </a:r>
            <a:r>
              <a:rPr lang="de-DE" sz="1600" dirty="0" err="1">
                <a:solidFill>
                  <a:schemeClr val="accent2"/>
                </a:solidFill>
                <a:latin typeface="Calibri" pitchFamily="34" charset="0"/>
              </a:rPr>
              <a:t>Social</a:t>
            </a:r>
            <a:r>
              <a:rPr lang="de-DE" sz="1600" dirty="0">
                <a:solidFill>
                  <a:schemeClr val="accent2"/>
                </a:solidFill>
                <a:latin typeface="Calibri" pitchFamily="34" charset="0"/>
              </a:rPr>
              <a:t> Innovation, Vienna</a:t>
            </a:r>
            <a:br>
              <a:rPr lang="de-DE" sz="1600" dirty="0">
                <a:solidFill>
                  <a:schemeClr val="accent2"/>
                </a:solidFill>
                <a:latin typeface="Calibri" pitchFamily="34" charset="0"/>
              </a:rPr>
            </a:br>
            <a:r>
              <a:rPr lang="de-DE" sz="400" dirty="0">
                <a:solidFill>
                  <a:schemeClr val="accent2"/>
                </a:solidFill>
                <a:latin typeface="Calibri" pitchFamily="34" charset="0"/>
              </a:rPr>
              <a:t/>
            </a:r>
            <a:br>
              <a:rPr lang="de-DE" sz="400" dirty="0">
                <a:solidFill>
                  <a:schemeClr val="accent2"/>
                </a:solidFill>
                <a:latin typeface="Calibri" pitchFamily="34" charset="0"/>
              </a:rPr>
            </a:br>
            <a:r>
              <a:rPr lang="de-DE" sz="1600" b="1" dirty="0">
                <a:solidFill>
                  <a:schemeClr val="accent2"/>
                </a:solidFill>
                <a:latin typeface="Calibri" pitchFamily="34" charset="0"/>
              </a:rPr>
              <a:t>Executive Board:</a:t>
            </a:r>
            <a:r>
              <a:rPr lang="de-DE" sz="1600" dirty="0">
                <a:solidFill>
                  <a:schemeClr val="accent2"/>
                </a:solidFill>
                <a:latin typeface="Calibri" pitchFamily="34" charset="0"/>
              </a:rPr>
              <a:t> J. </a:t>
            </a:r>
            <a:r>
              <a:rPr lang="de-DE" sz="1600" dirty="0" err="1">
                <a:solidFill>
                  <a:schemeClr val="accent2"/>
                </a:solidFill>
                <a:latin typeface="Calibri" pitchFamily="34" charset="0"/>
              </a:rPr>
              <a:t>Hochgerner</a:t>
            </a:r>
            <a:r>
              <a:rPr lang="de-DE" sz="1600" dirty="0">
                <a:solidFill>
                  <a:schemeClr val="accent2"/>
                </a:solidFill>
                <a:latin typeface="Calibri" pitchFamily="34" charset="0"/>
              </a:rPr>
              <a:t>, Vienna, H.W. Franz, Dortmund, A. </a:t>
            </a:r>
            <a:r>
              <a:rPr lang="de-DE" sz="1600" dirty="0" err="1">
                <a:solidFill>
                  <a:schemeClr val="accent2"/>
                </a:solidFill>
                <a:latin typeface="Calibri" pitchFamily="34" charset="0"/>
              </a:rPr>
              <a:t>Unceta-Satrustegui</a:t>
            </a:r>
            <a:r>
              <a:rPr lang="de-DE" sz="1600" dirty="0">
                <a:solidFill>
                  <a:schemeClr val="accent2"/>
                </a:solidFill>
                <a:latin typeface="Calibri" pitchFamily="34" charset="0"/>
              </a:rPr>
              <a:t>, San Sebastian</a:t>
            </a:r>
            <a:r>
              <a:rPr lang="de-DE" sz="1800" dirty="0">
                <a:solidFill>
                  <a:schemeClr val="accent2"/>
                </a:solidFill>
                <a:latin typeface="Calibri" pitchFamily="34" charset="0"/>
              </a:rPr>
              <a:t/>
            </a:r>
            <a:br>
              <a:rPr lang="de-DE" sz="1800" dirty="0">
                <a:solidFill>
                  <a:schemeClr val="accent2"/>
                </a:solidFill>
                <a:latin typeface="Calibri" pitchFamily="34" charset="0"/>
              </a:rPr>
            </a:br>
            <a:r>
              <a:rPr lang="de-DE" sz="800" dirty="0">
                <a:solidFill>
                  <a:schemeClr val="accent2"/>
                </a:solidFill>
                <a:latin typeface="Calibri" pitchFamily="34" charset="0"/>
              </a:rPr>
              <a:t/>
            </a:r>
            <a:br>
              <a:rPr lang="de-DE" sz="800" dirty="0">
                <a:solidFill>
                  <a:schemeClr val="accent2"/>
                </a:solidFill>
                <a:latin typeface="Calibri" pitchFamily="34" charset="0"/>
              </a:rPr>
            </a:br>
            <a:r>
              <a:rPr lang="de-DE" sz="1800" b="1" dirty="0" err="1">
                <a:solidFill>
                  <a:schemeClr val="accent2"/>
                </a:solidFill>
                <a:latin typeface="Calibri" pitchFamily="34" charset="0"/>
              </a:rPr>
              <a:t>Activities</a:t>
            </a:r>
            <a:r>
              <a:rPr lang="de-DE" sz="1800" b="1" dirty="0">
                <a:solidFill>
                  <a:schemeClr val="accent2"/>
                </a:solidFill>
                <a:latin typeface="Calibri" pitchFamily="34" charset="0"/>
              </a:rPr>
              <a:t>:</a:t>
            </a:r>
            <a:r>
              <a:rPr lang="de-DE" sz="2000" dirty="0">
                <a:solidFill>
                  <a:schemeClr val="accent2"/>
                </a:solidFill>
                <a:latin typeface="Calibri" pitchFamily="34" charset="0"/>
              </a:rPr>
              <a:t> </a:t>
            </a:r>
          </a:p>
          <a:p>
            <a:pPr indent="-342900">
              <a:spcAft>
                <a:spcPts val="300"/>
              </a:spcAft>
              <a:buFont typeface="Wingdings" pitchFamily="2" charset="2"/>
              <a:buChar char="Ø"/>
              <a:defRPr/>
            </a:pPr>
            <a:r>
              <a:rPr lang="de-DE" sz="1600" b="1" dirty="0">
                <a:solidFill>
                  <a:schemeClr val="accent2"/>
                </a:solidFill>
                <a:latin typeface="Calibri" pitchFamily="34" charset="0"/>
              </a:rPr>
              <a:t>Education &amp; Training </a:t>
            </a:r>
            <a:r>
              <a:rPr lang="de-DE" sz="1600" dirty="0">
                <a:solidFill>
                  <a:schemeClr val="accent2"/>
                </a:solidFill>
                <a:latin typeface="Calibri" pitchFamily="34" charset="0"/>
              </a:rPr>
              <a:t>(e.g. M.A. SI, Summer Schools), Provision </a:t>
            </a:r>
            <a:r>
              <a:rPr lang="de-DE" sz="1600" dirty="0" err="1">
                <a:solidFill>
                  <a:schemeClr val="accent2"/>
                </a:solidFill>
                <a:latin typeface="Calibri" pitchFamily="34" charset="0"/>
              </a:rPr>
              <a:t>of</a:t>
            </a:r>
            <a:r>
              <a:rPr lang="de-DE" sz="1600" dirty="0">
                <a:solidFill>
                  <a:schemeClr val="accent2"/>
                </a:solidFill>
                <a:latin typeface="Calibri" pitchFamily="34" charset="0"/>
              </a:rPr>
              <a:t> Online Learning; SME-Training …</a:t>
            </a:r>
          </a:p>
          <a:p>
            <a:pPr indent="-342900">
              <a:spcAft>
                <a:spcPts val="300"/>
              </a:spcAft>
              <a:buFont typeface="Wingdings" pitchFamily="2" charset="2"/>
              <a:buChar char="Ø"/>
              <a:defRPr/>
            </a:pPr>
            <a:r>
              <a:rPr lang="de-DE" sz="1600" b="1" dirty="0" err="1">
                <a:solidFill>
                  <a:schemeClr val="accent2"/>
                </a:solidFill>
                <a:latin typeface="Calibri" pitchFamily="34" charset="0"/>
              </a:rPr>
              <a:t>Conferences</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media</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p.r</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and</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promotion</a:t>
            </a:r>
            <a:r>
              <a:rPr lang="de-DE" sz="1600" b="1" dirty="0">
                <a:solidFill>
                  <a:schemeClr val="accent2"/>
                </a:solidFill>
                <a:latin typeface="Calibri" pitchFamily="34" charset="0"/>
              </a:rPr>
              <a:t> </a:t>
            </a:r>
            <a:r>
              <a:rPr lang="de-DE" sz="1600" dirty="0" err="1">
                <a:solidFill>
                  <a:schemeClr val="accent2"/>
                </a:solidFill>
                <a:latin typeface="Calibri" pitchFamily="34" charset="0"/>
              </a:rPr>
              <a:t>of</a:t>
            </a:r>
            <a:r>
              <a:rPr lang="de-DE" sz="1600" dirty="0">
                <a:solidFill>
                  <a:schemeClr val="accent2"/>
                </a:solidFill>
                <a:latin typeface="Calibri" pitchFamily="34" charset="0"/>
              </a:rPr>
              <a:t> </a:t>
            </a:r>
            <a:r>
              <a:rPr lang="de-DE" sz="1600" dirty="0" err="1">
                <a:solidFill>
                  <a:schemeClr val="accent2"/>
                </a:solidFill>
                <a:latin typeface="Calibri" pitchFamily="34" charset="0"/>
              </a:rPr>
              <a:t>social</a:t>
            </a:r>
            <a:r>
              <a:rPr lang="de-DE" sz="1600" dirty="0">
                <a:solidFill>
                  <a:schemeClr val="accent2"/>
                </a:solidFill>
                <a:latin typeface="Calibri" pitchFamily="34" charset="0"/>
              </a:rPr>
              <a:t> </a:t>
            </a:r>
            <a:r>
              <a:rPr lang="de-DE" sz="1600" dirty="0" err="1">
                <a:solidFill>
                  <a:schemeClr val="accent2"/>
                </a:solidFill>
                <a:latin typeface="Calibri" pitchFamily="34" charset="0"/>
              </a:rPr>
              <a:t>innovation</a:t>
            </a:r>
            <a:endParaRPr lang="de-DE" sz="1600" dirty="0">
              <a:solidFill>
                <a:schemeClr val="accent2"/>
              </a:solidFill>
              <a:latin typeface="Calibri" pitchFamily="34" charset="0"/>
            </a:endParaRPr>
          </a:p>
          <a:p>
            <a:pPr indent="-342900">
              <a:spcAft>
                <a:spcPts val="300"/>
              </a:spcAft>
              <a:buFont typeface="Wingdings" pitchFamily="2" charset="2"/>
              <a:buChar char="Ø"/>
              <a:defRPr/>
            </a:pPr>
            <a:r>
              <a:rPr lang="de-DE" sz="1600" b="1" dirty="0">
                <a:solidFill>
                  <a:schemeClr val="accent2"/>
                </a:solidFill>
                <a:latin typeface="Calibri" pitchFamily="34" charset="0"/>
              </a:rPr>
              <a:t>Research: </a:t>
            </a:r>
            <a:r>
              <a:rPr lang="de-DE" sz="1600" dirty="0">
                <a:solidFill>
                  <a:schemeClr val="accent2"/>
                </a:solidFill>
                <a:latin typeface="Calibri" pitchFamily="34" charset="0"/>
              </a:rPr>
              <a:t>Development </a:t>
            </a:r>
            <a:r>
              <a:rPr lang="de-DE" sz="1600" dirty="0" err="1">
                <a:solidFill>
                  <a:schemeClr val="accent2"/>
                </a:solidFill>
                <a:latin typeface="Calibri" pitchFamily="34" charset="0"/>
              </a:rPr>
              <a:t>of</a:t>
            </a:r>
            <a:r>
              <a:rPr lang="de-DE" sz="1600" dirty="0">
                <a:solidFill>
                  <a:schemeClr val="accent2"/>
                </a:solidFill>
                <a:latin typeface="Calibri" pitchFamily="34" charset="0"/>
              </a:rPr>
              <a:t> </a:t>
            </a:r>
            <a:r>
              <a:rPr lang="de-DE" sz="1600" dirty="0" err="1">
                <a:solidFill>
                  <a:schemeClr val="accent2"/>
                </a:solidFill>
                <a:latin typeface="Calibri" pitchFamily="34" charset="0"/>
              </a:rPr>
              <a:t>methodologies</a:t>
            </a:r>
            <a:r>
              <a:rPr lang="de-DE" sz="1600" dirty="0">
                <a:solidFill>
                  <a:schemeClr val="accent2"/>
                </a:solidFill>
                <a:latin typeface="Calibri" pitchFamily="34" charset="0"/>
              </a:rPr>
              <a:t>, </a:t>
            </a:r>
            <a:r>
              <a:rPr lang="de-DE" sz="1600" dirty="0" err="1">
                <a:solidFill>
                  <a:schemeClr val="accent2"/>
                </a:solidFill>
                <a:latin typeface="Calibri" pitchFamily="34" charset="0"/>
              </a:rPr>
              <a:t>indicators</a:t>
            </a:r>
            <a:r>
              <a:rPr lang="de-DE" sz="1600" dirty="0">
                <a:solidFill>
                  <a:schemeClr val="accent2"/>
                </a:solidFill>
                <a:latin typeface="Calibri" pitchFamily="34" charset="0"/>
              </a:rPr>
              <a:t>          </a:t>
            </a:r>
            <a:r>
              <a:rPr lang="de-DE" sz="1600" dirty="0" err="1">
                <a:solidFill>
                  <a:schemeClr val="accent2"/>
                </a:solidFill>
                <a:latin typeface="Calibri" pitchFamily="34" charset="0"/>
              </a:rPr>
              <a:t>towards</a:t>
            </a:r>
            <a:r>
              <a:rPr lang="de-DE" sz="1600" dirty="0">
                <a:solidFill>
                  <a:schemeClr val="accent2"/>
                </a:solidFill>
                <a:latin typeface="Calibri" pitchFamily="34" charset="0"/>
              </a:rPr>
              <a:t> an ‚</a:t>
            </a:r>
            <a:r>
              <a:rPr lang="de-DE" sz="1600" b="1" i="1" dirty="0">
                <a:solidFill>
                  <a:schemeClr val="accent2"/>
                </a:solidFill>
                <a:latin typeface="Calibri" pitchFamily="34" charset="0"/>
              </a:rPr>
              <a:t>Oslo Manual</a:t>
            </a:r>
            <a:r>
              <a:rPr lang="de-DE" sz="1600" i="1" dirty="0">
                <a:solidFill>
                  <a:schemeClr val="accent2"/>
                </a:solidFill>
                <a:latin typeface="Calibri" pitchFamily="34" charset="0"/>
              </a:rPr>
              <a:t>‘ </a:t>
            </a:r>
            <a:r>
              <a:rPr lang="de-DE" sz="1600" dirty="0" err="1">
                <a:solidFill>
                  <a:schemeClr val="accent2"/>
                </a:solidFill>
                <a:latin typeface="Calibri" pitchFamily="34" charset="0"/>
              </a:rPr>
              <a:t>for</a:t>
            </a:r>
            <a:r>
              <a:rPr lang="de-DE" sz="1600" dirty="0">
                <a:solidFill>
                  <a:schemeClr val="accent2"/>
                </a:solidFill>
                <a:latin typeface="Calibri" pitchFamily="34" charset="0"/>
              </a:rPr>
              <a:t> S.I.</a:t>
            </a:r>
          </a:p>
          <a:p>
            <a:pPr indent="-342900">
              <a:spcAft>
                <a:spcPts val="300"/>
              </a:spcAft>
              <a:buFont typeface="Wingdings" pitchFamily="2" charset="2"/>
              <a:buChar char="Ø"/>
              <a:defRPr/>
            </a:pPr>
            <a:r>
              <a:rPr lang="de-DE" sz="1600" b="1" dirty="0">
                <a:solidFill>
                  <a:schemeClr val="accent2"/>
                </a:solidFill>
                <a:latin typeface="Calibri" pitchFamily="34" charset="0"/>
              </a:rPr>
              <a:t>The </a:t>
            </a:r>
            <a:r>
              <a:rPr lang="de-DE" sz="1600" b="1" dirty="0" err="1">
                <a:solidFill>
                  <a:schemeClr val="accent2"/>
                </a:solidFill>
                <a:latin typeface="Calibri" pitchFamily="34" charset="0"/>
              </a:rPr>
              <a:t>role</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of</a:t>
            </a:r>
            <a:r>
              <a:rPr lang="de-DE" sz="1600" b="1" dirty="0">
                <a:solidFill>
                  <a:schemeClr val="accent2"/>
                </a:solidFill>
                <a:latin typeface="Calibri" pitchFamily="34" charset="0"/>
              </a:rPr>
              <a:t> ESSI in </a:t>
            </a:r>
            <a:r>
              <a:rPr lang="de-DE" sz="1600" b="1" dirty="0" err="1">
                <a:solidFill>
                  <a:schemeClr val="accent2"/>
                </a:solidFill>
                <a:latin typeface="Calibri" pitchFamily="34" charset="0"/>
              </a:rPr>
              <a:t>the</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project</a:t>
            </a:r>
            <a:r>
              <a:rPr lang="de-DE" sz="1600" b="1" dirty="0">
                <a:solidFill>
                  <a:schemeClr val="accent2"/>
                </a:solidFill>
                <a:latin typeface="Calibri" pitchFamily="34" charset="0"/>
              </a:rPr>
              <a:t> (IP) „SI DRIVE: </a:t>
            </a:r>
            <a:r>
              <a:rPr lang="de-DE" sz="1600" b="1" dirty="0" err="1">
                <a:solidFill>
                  <a:schemeClr val="accent2"/>
                </a:solidFill>
                <a:latin typeface="Calibri" pitchFamily="34" charset="0"/>
              </a:rPr>
              <a:t>Social</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innovation</a:t>
            </a:r>
            <a:r>
              <a:rPr lang="de-DE" sz="1600" b="1" dirty="0">
                <a:solidFill>
                  <a:schemeClr val="accent2"/>
                </a:solidFill>
                <a:latin typeface="Calibri" pitchFamily="34" charset="0"/>
              </a:rPr>
              <a:t> – </a:t>
            </a:r>
            <a:r>
              <a:rPr lang="de-DE" sz="1600" b="1" dirty="0" err="1">
                <a:solidFill>
                  <a:schemeClr val="accent2"/>
                </a:solidFill>
                <a:latin typeface="Calibri" pitchFamily="34" charset="0"/>
              </a:rPr>
              <a:t>Driving</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force</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of</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social</a:t>
            </a:r>
            <a:r>
              <a:rPr lang="de-DE" sz="1600" b="1" dirty="0">
                <a:solidFill>
                  <a:schemeClr val="accent2"/>
                </a:solidFill>
                <a:latin typeface="Calibri" pitchFamily="34" charset="0"/>
              </a:rPr>
              <a:t> </a:t>
            </a:r>
            <a:r>
              <a:rPr lang="de-DE" sz="1600" b="1" dirty="0" err="1">
                <a:solidFill>
                  <a:schemeClr val="accent2"/>
                </a:solidFill>
                <a:latin typeface="Calibri" pitchFamily="34" charset="0"/>
              </a:rPr>
              <a:t>change</a:t>
            </a:r>
            <a:r>
              <a:rPr lang="de-DE" sz="1600" b="1" dirty="0">
                <a:solidFill>
                  <a:schemeClr val="accent2"/>
                </a:solidFill>
                <a:latin typeface="Calibri" pitchFamily="34" charset="0"/>
              </a:rPr>
              <a:t>“</a:t>
            </a:r>
          </a:p>
        </p:txBody>
      </p:sp>
      <p:pic>
        <p:nvPicPr>
          <p:cNvPr id="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711200"/>
            <a:ext cx="3887788"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feil nach rechts 8"/>
          <p:cNvSpPr>
            <a:spLocks noChangeArrowheads="1"/>
          </p:cNvSpPr>
          <p:nvPr/>
        </p:nvSpPr>
        <p:spPr bwMode="auto">
          <a:xfrm>
            <a:off x="5143500" y="5229225"/>
            <a:ext cx="292100" cy="107950"/>
          </a:xfrm>
          <a:prstGeom prst="rightArrow">
            <a:avLst>
              <a:gd name="adj1" fmla="val 50000"/>
              <a:gd name="adj2" fmla="val 50585"/>
            </a:avLst>
          </a:prstGeom>
          <a:solidFill>
            <a:schemeClr val="accent1"/>
          </a:solidFill>
          <a:ln w="9525" algn="ctr">
            <a:solidFill>
              <a:schemeClr val="tx1"/>
            </a:solidFill>
            <a:round/>
            <a:headEnd/>
            <a:tailEnd/>
          </a:ln>
        </p:spPr>
        <p:txBody>
          <a:bodyPr/>
          <a:lstStyle/>
          <a:p>
            <a:endParaRPr lang="en-US"/>
          </a:p>
        </p:txBody>
      </p:sp>
      <p:sp>
        <p:nvSpPr>
          <p:cNvPr id="11" name="Rechteck 10"/>
          <p:cNvSpPr/>
          <p:nvPr/>
        </p:nvSpPr>
        <p:spPr>
          <a:xfrm rot="16200000">
            <a:off x="-1168744" y="4519723"/>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155929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p:cTn id="3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p:cTn id="47"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6" end="6"/>
                                            </p:txEl>
                                          </p:spTgt>
                                        </p:tgtEl>
                                      </p:cBhvr>
                                    </p:animEffect>
                                  </p:childTnLst>
                                </p:cTn>
                              </p:par>
                            </p:childTnLst>
                          </p:cTn>
                        </p:par>
                        <p:par>
                          <p:cTn id="51" fill="hold">
                            <p:stCondLst>
                              <p:cond delay="1000"/>
                            </p:stCondLst>
                            <p:childTnLst>
                              <p:par>
                                <p:cTn id="52" presetID="2" presetClass="entr" presetSubtype="8" fill="hold" grpId="0" nodeType="afterEffect">
                                  <p:stCondLst>
                                    <p:cond delay="100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 calcmode="lin" valueType="num">
                                      <p:cBhvr>
                                        <p:cTn id="60"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3348038" y="1341438"/>
            <a:ext cx="57610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sz="2800" b="1" u="sng" dirty="0">
                <a:solidFill>
                  <a:srgbClr val="000066"/>
                </a:solidFill>
                <a:latin typeface="Calibri" pitchFamily="34" charset="0"/>
              </a:rPr>
              <a:t>Master </a:t>
            </a:r>
            <a:r>
              <a:rPr lang="de-DE" sz="2800" b="1" u="sng" dirty="0" err="1">
                <a:solidFill>
                  <a:srgbClr val="000066"/>
                </a:solidFill>
                <a:latin typeface="Calibri" pitchFamily="34" charset="0"/>
              </a:rPr>
              <a:t>of</a:t>
            </a:r>
            <a:r>
              <a:rPr lang="de-DE" sz="2800" b="1" u="sng" dirty="0">
                <a:solidFill>
                  <a:srgbClr val="000066"/>
                </a:solidFill>
                <a:latin typeface="Calibri" pitchFamily="34" charset="0"/>
              </a:rPr>
              <a:t> Arts in </a:t>
            </a:r>
            <a:r>
              <a:rPr lang="de-DE" sz="2800" b="1" u="sng" dirty="0" err="1">
                <a:solidFill>
                  <a:srgbClr val="000066"/>
                </a:solidFill>
                <a:latin typeface="Calibri" pitchFamily="34" charset="0"/>
              </a:rPr>
              <a:t>Social</a:t>
            </a:r>
            <a:r>
              <a:rPr lang="de-DE" sz="2800" b="1" u="sng" dirty="0">
                <a:solidFill>
                  <a:srgbClr val="000066"/>
                </a:solidFill>
                <a:latin typeface="Calibri" pitchFamily="34" charset="0"/>
              </a:rPr>
              <a:t> Innovation</a:t>
            </a:r>
          </a:p>
          <a:p>
            <a:pPr algn="r"/>
            <a:endParaRPr lang="de-DE" sz="1400" b="1" u="sng" dirty="0">
              <a:solidFill>
                <a:srgbClr val="000066"/>
              </a:solidFill>
              <a:latin typeface="Calibri" pitchFamily="34" charset="0"/>
            </a:endParaRPr>
          </a:p>
          <a:p>
            <a:r>
              <a:rPr lang="de-DE" sz="2800" b="1" dirty="0" err="1">
                <a:solidFill>
                  <a:srgbClr val="000066"/>
                </a:solidFill>
                <a:latin typeface="Calibri" pitchFamily="34" charset="0"/>
              </a:rPr>
              <a:t>Danube</a:t>
            </a:r>
            <a:r>
              <a:rPr lang="de-DE" sz="2800" b="1" dirty="0">
                <a:solidFill>
                  <a:srgbClr val="000066"/>
                </a:solidFill>
                <a:latin typeface="Calibri" pitchFamily="34" charset="0"/>
              </a:rPr>
              <a:t> University Krems, Austria</a:t>
            </a:r>
          </a:p>
          <a:p>
            <a:r>
              <a:rPr lang="de-AT" sz="1800" dirty="0">
                <a:solidFill>
                  <a:schemeClr val="accent2"/>
                </a:solidFill>
                <a:latin typeface="Calibri" pitchFamily="34" charset="0"/>
              </a:rPr>
              <a:t>Department </a:t>
            </a:r>
            <a:r>
              <a:rPr lang="de-AT" sz="1800" dirty="0" err="1">
                <a:solidFill>
                  <a:schemeClr val="accent2"/>
                </a:solidFill>
                <a:latin typeface="Calibri" pitchFamily="34" charset="0"/>
              </a:rPr>
              <a:t>of</a:t>
            </a:r>
            <a:r>
              <a:rPr lang="de-AT" sz="1800" dirty="0">
                <a:solidFill>
                  <a:schemeClr val="accent2"/>
                </a:solidFill>
                <a:latin typeface="Calibri" pitchFamily="34" charset="0"/>
              </a:rPr>
              <a:t> Interactive Media </a:t>
            </a:r>
            <a:r>
              <a:rPr lang="de-AT" sz="1800" dirty="0" err="1">
                <a:solidFill>
                  <a:schemeClr val="accent2"/>
                </a:solidFill>
                <a:latin typeface="Calibri" pitchFamily="34" charset="0"/>
              </a:rPr>
              <a:t>and</a:t>
            </a:r>
            <a:r>
              <a:rPr lang="de-AT" sz="1800" dirty="0">
                <a:solidFill>
                  <a:schemeClr val="accent2"/>
                </a:solidFill>
                <a:latin typeface="Calibri" pitchFamily="34" charset="0"/>
              </a:rPr>
              <a:t> Technologies </a:t>
            </a:r>
            <a:r>
              <a:rPr lang="de-AT" sz="1800" dirty="0" err="1">
                <a:solidFill>
                  <a:schemeClr val="accent2"/>
                </a:solidFill>
                <a:latin typeface="Calibri" pitchFamily="34" charset="0"/>
              </a:rPr>
              <a:t>for</a:t>
            </a:r>
            <a:r>
              <a:rPr lang="de-AT" sz="1800" dirty="0">
                <a:solidFill>
                  <a:schemeClr val="accent2"/>
                </a:solidFill>
                <a:latin typeface="Calibri" pitchFamily="34" charset="0"/>
              </a:rPr>
              <a:t> </a:t>
            </a:r>
            <a:r>
              <a:rPr lang="de-AT" sz="1800" dirty="0" smtClean="0">
                <a:solidFill>
                  <a:schemeClr val="accent2"/>
                </a:solidFill>
                <a:latin typeface="Calibri" pitchFamily="34" charset="0"/>
              </a:rPr>
              <a:t>Education – </a:t>
            </a:r>
            <a:r>
              <a:rPr lang="de-AT" sz="1800" dirty="0" err="1">
                <a:solidFill>
                  <a:schemeClr val="accent2"/>
                </a:solidFill>
                <a:latin typeface="Calibri" pitchFamily="34" charset="0"/>
              </a:rPr>
              <a:t>Centre</a:t>
            </a:r>
            <a:r>
              <a:rPr lang="de-AT" sz="1800" dirty="0">
                <a:solidFill>
                  <a:schemeClr val="accent2"/>
                </a:solidFill>
                <a:latin typeface="Calibri" pitchFamily="34" charset="0"/>
              </a:rPr>
              <a:t> </a:t>
            </a:r>
            <a:r>
              <a:rPr lang="de-AT" sz="1800" dirty="0" err="1">
                <a:solidFill>
                  <a:schemeClr val="accent2"/>
                </a:solidFill>
                <a:latin typeface="Calibri" pitchFamily="34" charset="0"/>
              </a:rPr>
              <a:t>of</a:t>
            </a:r>
            <a:r>
              <a:rPr lang="de-AT" sz="1800" dirty="0">
                <a:solidFill>
                  <a:schemeClr val="accent2"/>
                </a:solidFill>
                <a:latin typeface="Calibri" pitchFamily="34" charset="0"/>
              </a:rPr>
              <a:t> Interactive Media</a:t>
            </a:r>
          </a:p>
          <a:p>
            <a:r>
              <a:rPr lang="de-AT" sz="2000" dirty="0" smtClean="0">
                <a:solidFill>
                  <a:srgbClr val="000066"/>
                </a:solidFill>
                <a:latin typeface="Calibri" pitchFamily="34" charset="0"/>
              </a:rPr>
              <a:t>Duration: 5 Semester</a:t>
            </a:r>
            <a:r>
              <a:rPr lang="de-AT" sz="2000" dirty="0">
                <a:solidFill>
                  <a:srgbClr val="000066"/>
                </a:solidFill>
                <a:latin typeface="Calibri" pitchFamily="34" charset="0"/>
              </a:rPr>
              <a:t>, 120 ECTS, </a:t>
            </a:r>
            <a:r>
              <a:rPr lang="de-AT" sz="2000" dirty="0" smtClean="0">
                <a:solidFill>
                  <a:srgbClr val="000066"/>
                </a:solidFill>
                <a:latin typeface="Calibri" pitchFamily="34" charset="0"/>
              </a:rPr>
              <a:t>extra-</a:t>
            </a:r>
            <a:r>
              <a:rPr lang="de-AT" sz="2000" dirty="0" err="1" smtClean="0">
                <a:solidFill>
                  <a:srgbClr val="000066"/>
                </a:solidFill>
                <a:latin typeface="Calibri" pitchFamily="34" charset="0"/>
              </a:rPr>
              <a:t>occupational</a:t>
            </a:r>
            <a:r>
              <a:rPr lang="de-AT" sz="2000" dirty="0" smtClean="0">
                <a:solidFill>
                  <a:srgbClr val="000066"/>
                </a:solidFill>
                <a:latin typeface="Calibri" pitchFamily="34" charset="0"/>
              </a:rPr>
              <a:t>, </a:t>
            </a:r>
            <a:r>
              <a:rPr lang="de-AT" sz="2000" dirty="0" err="1" smtClean="0">
                <a:solidFill>
                  <a:srgbClr val="000066"/>
                </a:solidFill>
                <a:latin typeface="Calibri" pitchFamily="34" charset="0"/>
              </a:rPr>
              <a:t>blended</a:t>
            </a:r>
            <a:r>
              <a:rPr lang="de-AT" sz="2000" dirty="0" smtClean="0">
                <a:solidFill>
                  <a:srgbClr val="000066"/>
                </a:solidFill>
                <a:latin typeface="Calibri" pitchFamily="34" charset="0"/>
              </a:rPr>
              <a:t> </a:t>
            </a:r>
            <a:r>
              <a:rPr lang="de-AT" sz="2000" dirty="0" err="1" smtClean="0">
                <a:solidFill>
                  <a:srgbClr val="000066"/>
                </a:solidFill>
                <a:latin typeface="Calibri" pitchFamily="34" charset="0"/>
              </a:rPr>
              <a:t>learning</a:t>
            </a:r>
            <a:endParaRPr lang="de-AT" sz="2000" dirty="0">
              <a:solidFill>
                <a:srgbClr val="000066"/>
              </a:solidFill>
              <a:latin typeface="Calibri" pitchFamily="34" charset="0"/>
            </a:endParaRPr>
          </a:p>
        </p:txBody>
      </p:sp>
      <p:sp>
        <p:nvSpPr>
          <p:cNvPr id="6" name="Rectangle 74"/>
          <p:cNvSpPr>
            <a:spLocks noChangeArrowheads="1"/>
          </p:cNvSpPr>
          <p:nvPr/>
        </p:nvSpPr>
        <p:spPr bwMode="auto">
          <a:xfrm>
            <a:off x="250825" y="3933056"/>
            <a:ext cx="87852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sz="800" dirty="0">
              <a:solidFill>
                <a:schemeClr val="accent2"/>
              </a:solidFill>
              <a:latin typeface="Calibri" pitchFamily="34" charset="0"/>
            </a:endParaRPr>
          </a:p>
          <a:p>
            <a:r>
              <a:rPr lang="de-DE" sz="1800" dirty="0" smtClean="0">
                <a:solidFill>
                  <a:schemeClr val="accent2"/>
                </a:solidFill>
                <a:latin typeface="Calibri" pitchFamily="34" charset="0"/>
              </a:rPr>
              <a:t>Next </a:t>
            </a:r>
            <a:r>
              <a:rPr lang="de-DE" sz="1800" dirty="0" err="1" smtClean="0">
                <a:solidFill>
                  <a:schemeClr val="accent2"/>
                </a:solidFill>
                <a:latin typeface="Calibri" pitchFamily="34" charset="0"/>
              </a:rPr>
              <a:t>launch</a:t>
            </a:r>
            <a:r>
              <a:rPr lang="de-DE" sz="1800" dirty="0" smtClean="0">
                <a:solidFill>
                  <a:schemeClr val="accent2"/>
                </a:solidFill>
                <a:latin typeface="Calibri" pitchFamily="34" charset="0"/>
              </a:rPr>
              <a:t> </a:t>
            </a:r>
            <a:r>
              <a:rPr lang="de-DE" sz="1800" dirty="0" err="1" smtClean="0">
                <a:solidFill>
                  <a:schemeClr val="accent2"/>
                </a:solidFill>
                <a:latin typeface="Calibri" pitchFamily="34" charset="0"/>
              </a:rPr>
              <a:t>of</a:t>
            </a:r>
            <a:r>
              <a:rPr lang="de-DE" sz="1800" dirty="0" smtClean="0">
                <a:solidFill>
                  <a:schemeClr val="accent2"/>
                </a:solidFill>
                <a:latin typeface="Calibri" pitchFamily="34" charset="0"/>
              </a:rPr>
              <a:t> </a:t>
            </a:r>
            <a:r>
              <a:rPr lang="de-DE" sz="1800" dirty="0" err="1" smtClean="0">
                <a:solidFill>
                  <a:schemeClr val="accent2"/>
                </a:solidFill>
                <a:latin typeface="Calibri" pitchFamily="34" charset="0"/>
              </a:rPr>
              <a:t>study</a:t>
            </a:r>
            <a:r>
              <a:rPr lang="de-DE" sz="1800" dirty="0" smtClean="0">
                <a:solidFill>
                  <a:schemeClr val="accent2"/>
                </a:solidFill>
                <a:latin typeface="Calibri" pitchFamily="34" charset="0"/>
              </a:rPr>
              <a:t>:</a:t>
            </a:r>
            <a:endParaRPr lang="de-DE" sz="1800" dirty="0">
              <a:solidFill>
                <a:schemeClr val="accent2"/>
              </a:solidFill>
              <a:latin typeface="Calibri" pitchFamily="34" charset="0"/>
            </a:endParaRPr>
          </a:p>
          <a:p>
            <a:r>
              <a:rPr lang="de-DE" sz="1800" dirty="0" err="1" smtClean="0">
                <a:solidFill>
                  <a:schemeClr val="accent2"/>
                </a:solidFill>
                <a:latin typeface="Calibri" pitchFamily="34" charset="0"/>
              </a:rPr>
              <a:t>October</a:t>
            </a:r>
            <a:r>
              <a:rPr lang="de-DE" sz="1800" dirty="0" smtClean="0">
                <a:solidFill>
                  <a:schemeClr val="accent2"/>
                </a:solidFill>
                <a:latin typeface="Calibri" pitchFamily="34" charset="0"/>
              </a:rPr>
              <a:t> 6th, 2014</a:t>
            </a:r>
            <a:endParaRPr lang="de-DE" sz="1800" dirty="0">
              <a:solidFill>
                <a:schemeClr val="accent2"/>
              </a:solidFill>
              <a:latin typeface="Calibri" pitchFamily="34" charset="0"/>
            </a:endParaRPr>
          </a:p>
          <a:p>
            <a:endParaRPr lang="de-DE" sz="800" dirty="0" smtClean="0">
              <a:solidFill>
                <a:schemeClr val="accent2"/>
              </a:solidFill>
              <a:latin typeface="Calibri" pitchFamily="34" charset="0"/>
            </a:endParaRPr>
          </a:p>
          <a:p>
            <a:r>
              <a:rPr lang="de-DE" sz="1800" b="1" dirty="0" smtClean="0">
                <a:solidFill>
                  <a:schemeClr val="accent2"/>
                </a:solidFill>
                <a:latin typeface="Calibri" pitchFamily="34" charset="0"/>
              </a:rPr>
              <a:t>Admission</a:t>
            </a:r>
            <a:r>
              <a:rPr lang="de-DE" sz="1800" dirty="0" smtClean="0">
                <a:solidFill>
                  <a:schemeClr val="accent2"/>
                </a:solidFill>
                <a:latin typeface="Calibri" pitchFamily="34" charset="0"/>
              </a:rPr>
              <a:t> </a:t>
            </a:r>
            <a:r>
              <a:rPr lang="de-DE" sz="1800" dirty="0" err="1" smtClean="0">
                <a:solidFill>
                  <a:schemeClr val="accent2"/>
                </a:solidFill>
                <a:latin typeface="Calibri" pitchFamily="34" charset="0"/>
              </a:rPr>
              <a:t>until</a:t>
            </a:r>
            <a:r>
              <a:rPr lang="de-DE" sz="1800" dirty="0" smtClean="0">
                <a:solidFill>
                  <a:schemeClr val="accent2"/>
                </a:solidFill>
                <a:latin typeface="Calibri" pitchFamily="34" charset="0"/>
              </a:rPr>
              <a:t> end </a:t>
            </a:r>
            <a:r>
              <a:rPr lang="de-DE" sz="1800" dirty="0" err="1" smtClean="0">
                <a:solidFill>
                  <a:schemeClr val="accent2"/>
                </a:solidFill>
                <a:latin typeface="Calibri" pitchFamily="34" charset="0"/>
              </a:rPr>
              <a:t>of</a:t>
            </a:r>
            <a:r>
              <a:rPr lang="de-DE" sz="1800" dirty="0" smtClean="0">
                <a:solidFill>
                  <a:schemeClr val="accent2"/>
                </a:solidFill>
                <a:latin typeface="Calibri" pitchFamily="34" charset="0"/>
              </a:rPr>
              <a:t> 2014</a:t>
            </a:r>
            <a:endParaRPr lang="de-DE" sz="1800" dirty="0">
              <a:solidFill>
                <a:schemeClr val="accent2"/>
              </a:solidFill>
              <a:latin typeface="Calibri" pitchFamily="34" charset="0"/>
            </a:endParaRPr>
          </a:p>
          <a:p>
            <a:endParaRPr lang="de-DE" sz="800" dirty="0">
              <a:solidFill>
                <a:schemeClr val="accent2"/>
              </a:solidFill>
              <a:latin typeface="Calibri" pitchFamily="34" charset="0"/>
            </a:endParaRPr>
          </a:p>
          <a:p>
            <a:r>
              <a:rPr lang="de-DE" sz="1800" dirty="0">
                <a:solidFill>
                  <a:schemeClr val="accent2"/>
                </a:solidFill>
                <a:latin typeface="Calibri" pitchFamily="34" charset="0"/>
              </a:rPr>
              <a:t>Information</a:t>
            </a:r>
            <a:r>
              <a:rPr lang="de-DE" sz="1800" dirty="0" smtClean="0">
                <a:solidFill>
                  <a:schemeClr val="accent2"/>
                </a:solidFill>
                <a:latin typeface="Calibri" pitchFamily="34" charset="0"/>
              </a:rPr>
              <a:t>:</a:t>
            </a:r>
            <a:endParaRPr lang="de-AT" sz="700" dirty="0">
              <a:solidFill>
                <a:schemeClr val="accent2"/>
              </a:solidFill>
              <a:latin typeface="Calibri" pitchFamily="34" charset="0"/>
            </a:endParaRPr>
          </a:p>
          <a:p>
            <a:r>
              <a:rPr lang="de-AT" sz="2000" b="1" u="sng" dirty="0">
                <a:solidFill>
                  <a:schemeClr val="accent2"/>
                </a:solidFill>
                <a:latin typeface="Calibri" pitchFamily="34" charset="0"/>
              </a:rPr>
              <a:t>www.donau-uni.ac.at/masi</a:t>
            </a:r>
          </a:p>
        </p:txBody>
      </p:sp>
      <p:pic>
        <p:nvPicPr>
          <p:cNvPr id="7"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68413"/>
            <a:ext cx="3241676"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080694"/>
            <a:ext cx="5183188" cy="163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rot="16200000">
            <a:off x="-1168744" y="4591731"/>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17995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085161" y="2636912"/>
            <a:ext cx="576064" cy="3024336"/>
          </a:xfrm>
          <a:prstGeom prst="rect">
            <a:avLst/>
          </a:prstGeom>
          <a:solidFill>
            <a:srgbClr val="FFFFCC"/>
          </a:solidFill>
          <a:ln>
            <a:solidFill>
              <a:srgbClr val="0000CC"/>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de-AT" dirty="0">
                <a:solidFill>
                  <a:srgbClr val="0000CC"/>
                </a:solidFill>
              </a:rPr>
              <a:t>Research </a:t>
            </a:r>
            <a:r>
              <a:rPr lang="de-AT" dirty="0" err="1">
                <a:solidFill>
                  <a:srgbClr val="0000CC"/>
                </a:solidFill>
              </a:rPr>
              <a:t>project</a:t>
            </a:r>
            <a:r>
              <a:rPr lang="de-AT" dirty="0">
                <a:solidFill>
                  <a:srgbClr val="0000CC"/>
                </a:solidFill>
              </a:rPr>
              <a:t>, </a:t>
            </a:r>
            <a:r>
              <a:rPr lang="de-AT" dirty="0" err="1">
                <a:solidFill>
                  <a:srgbClr val="0000CC"/>
                </a:solidFill>
              </a:rPr>
              <a:t>writing</a:t>
            </a:r>
            <a:r>
              <a:rPr lang="de-AT" dirty="0">
                <a:solidFill>
                  <a:srgbClr val="0000CC"/>
                </a:solidFill>
              </a:rPr>
              <a:t> </a:t>
            </a:r>
            <a:r>
              <a:rPr lang="de-AT" dirty="0" err="1">
                <a:solidFill>
                  <a:srgbClr val="0000CC"/>
                </a:solidFill>
              </a:rPr>
              <a:t>the</a:t>
            </a:r>
            <a:r>
              <a:rPr lang="de-AT" dirty="0">
                <a:solidFill>
                  <a:srgbClr val="0000CC"/>
                </a:solidFill>
              </a:rPr>
              <a:t> M.A. Thesis, </a:t>
            </a:r>
            <a:r>
              <a:rPr lang="de-AT" dirty="0" err="1">
                <a:solidFill>
                  <a:srgbClr val="0000CC"/>
                </a:solidFill>
              </a:rPr>
              <a:t>approvement</a:t>
            </a:r>
            <a:r>
              <a:rPr lang="de-AT" dirty="0">
                <a:solidFill>
                  <a:srgbClr val="0000CC"/>
                </a:solidFill>
              </a:rPr>
              <a:t> </a:t>
            </a:r>
            <a:r>
              <a:rPr lang="de-AT" dirty="0" err="1">
                <a:solidFill>
                  <a:srgbClr val="0000CC"/>
                </a:solidFill>
              </a:rPr>
              <a:t>as</a:t>
            </a:r>
            <a:r>
              <a:rPr lang="de-AT" dirty="0">
                <a:solidFill>
                  <a:srgbClr val="0000CC"/>
                </a:solidFill>
              </a:rPr>
              <a:t> </a:t>
            </a:r>
            <a:r>
              <a:rPr lang="de-AT" dirty="0" err="1">
                <a:solidFill>
                  <a:srgbClr val="0000CC"/>
                </a:solidFill>
              </a:rPr>
              <a:t>certified</a:t>
            </a:r>
            <a:r>
              <a:rPr lang="de-AT" dirty="0">
                <a:solidFill>
                  <a:srgbClr val="0000CC"/>
                </a:solidFill>
              </a:rPr>
              <a:t> ‚</a:t>
            </a:r>
            <a:r>
              <a:rPr lang="de-AT" dirty="0" err="1">
                <a:solidFill>
                  <a:srgbClr val="0000CC"/>
                </a:solidFill>
              </a:rPr>
              <a:t>Social</a:t>
            </a:r>
            <a:r>
              <a:rPr lang="de-AT" dirty="0">
                <a:solidFill>
                  <a:srgbClr val="0000CC"/>
                </a:solidFill>
              </a:rPr>
              <a:t> Innovator</a:t>
            </a:r>
            <a:r>
              <a:rPr lang="de-AT" sz="1400" dirty="0">
                <a:solidFill>
                  <a:srgbClr val="0000CC"/>
                </a:solidFill>
              </a:rPr>
              <a:t>‘</a:t>
            </a:r>
          </a:p>
        </p:txBody>
      </p:sp>
      <p:cxnSp>
        <p:nvCxnSpPr>
          <p:cNvPr id="5" name="Gerade Verbindung 4"/>
          <p:cNvCxnSpPr/>
          <p:nvPr/>
        </p:nvCxnSpPr>
        <p:spPr>
          <a:xfrm flipH="1">
            <a:off x="5543550" y="4130675"/>
            <a:ext cx="541338" cy="0"/>
          </a:xfrm>
          <a:prstGeom prst="line">
            <a:avLst/>
          </a:prstGeom>
          <a:ln w="12700">
            <a:solidFill>
              <a:srgbClr val="0000CC"/>
            </a:solidFill>
            <a:headEnd type="triangl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 name="Gewinkelte Verbindung 5"/>
          <p:cNvCxnSpPr/>
          <p:nvPr/>
        </p:nvCxnSpPr>
        <p:spPr>
          <a:xfrm rot="16200000" flipH="1">
            <a:off x="5053806" y="3307557"/>
            <a:ext cx="1260475" cy="350838"/>
          </a:xfrm>
          <a:prstGeom prst="bentConnector3">
            <a:avLst>
              <a:gd name="adj1" fmla="val -862"/>
            </a:avLst>
          </a:prstGeom>
          <a:ln w="12700">
            <a:solidFill>
              <a:srgbClr val="0000CC"/>
            </a:solidFill>
          </a:ln>
        </p:spPr>
        <p:style>
          <a:lnRef idx="2">
            <a:schemeClr val="accent3"/>
          </a:lnRef>
          <a:fillRef idx="0">
            <a:schemeClr val="accent3"/>
          </a:fillRef>
          <a:effectRef idx="1">
            <a:schemeClr val="accent3"/>
          </a:effectRef>
          <a:fontRef idx="minor">
            <a:schemeClr val="tx1"/>
          </a:fontRef>
        </p:style>
      </p:cxnSp>
      <p:cxnSp>
        <p:nvCxnSpPr>
          <p:cNvPr id="7" name="Gewinkelte Verbindung 6"/>
          <p:cNvCxnSpPr/>
          <p:nvPr/>
        </p:nvCxnSpPr>
        <p:spPr>
          <a:xfrm rot="5400000">
            <a:off x="5053806" y="4568032"/>
            <a:ext cx="1260475" cy="350838"/>
          </a:xfrm>
          <a:prstGeom prst="bentConnector3">
            <a:avLst>
              <a:gd name="adj1" fmla="val 100184"/>
            </a:avLst>
          </a:prstGeom>
          <a:ln w="12700">
            <a:solidFill>
              <a:srgbClr val="0000CC"/>
            </a:solidFill>
          </a:ln>
        </p:spPr>
        <p:style>
          <a:lnRef idx="2">
            <a:schemeClr val="accent3"/>
          </a:lnRef>
          <a:fillRef idx="0">
            <a:schemeClr val="accent3"/>
          </a:fillRef>
          <a:effectRef idx="1">
            <a:schemeClr val="accent3"/>
          </a:effectRef>
          <a:fontRef idx="minor">
            <a:schemeClr val="tx1"/>
          </a:fontRef>
        </p:style>
      </p:cxnSp>
      <p:cxnSp>
        <p:nvCxnSpPr>
          <p:cNvPr id="8" name="Gerade Verbindung 7"/>
          <p:cNvCxnSpPr/>
          <p:nvPr/>
        </p:nvCxnSpPr>
        <p:spPr>
          <a:xfrm>
            <a:off x="5508625" y="3482975"/>
            <a:ext cx="350838" cy="0"/>
          </a:xfrm>
          <a:prstGeom prst="line">
            <a:avLst/>
          </a:prstGeom>
          <a:ln w="12700">
            <a:solidFill>
              <a:srgbClr val="0000CC"/>
            </a:solidFill>
          </a:ln>
        </p:spPr>
        <p:style>
          <a:lnRef idx="2">
            <a:schemeClr val="accent3"/>
          </a:lnRef>
          <a:fillRef idx="0">
            <a:schemeClr val="accent3"/>
          </a:fillRef>
          <a:effectRef idx="1">
            <a:schemeClr val="accent3"/>
          </a:effectRef>
          <a:fontRef idx="minor">
            <a:schemeClr val="tx1"/>
          </a:fontRef>
        </p:style>
      </p:cxnSp>
      <p:cxnSp>
        <p:nvCxnSpPr>
          <p:cNvPr id="9" name="Gerade Verbindung 8"/>
          <p:cNvCxnSpPr/>
          <p:nvPr/>
        </p:nvCxnSpPr>
        <p:spPr>
          <a:xfrm>
            <a:off x="5508625" y="4743450"/>
            <a:ext cx="350838" cy="0"/>
          </a:xfrm>
          <a:prstGeom prst="line">
            <a:avLst/>
          </a:prstGeom>
          <a:ln w="12700">
            <a:solidFill>
              <a:srgbClr val="0000CC"/>
            </a:solidFill>
          </a:ln>
        </p:spPr>
        <p:style>
          <a:lnRef idx="2">
            <a:schemeClr val="accent3"/>
          </a:lnRef>
          <a:fillRef idx="0">
            <a:schemeClr val="accent3"/>
          </a:fillRef>
          <a:effectRef idx="1">
            <a:schemeClr val="accent3"/>
          </a:effectRef>
          <a:fontRef idx="minor">
            <a:schemeClr val="tx1"/>
          </a:fontRef>
        </p:style>
      </p:cxnSp>
      <p:sp>
        <p:nvSpPr>
          <p:cNvPr id="10" name="Abgerundetes Rechteck 9"/>
          <p:cNvSpPr/>
          <p:nvPr/>
        </p:nvSpPr>
        <p:spPr>
          <a:xfrm>
            <a:off x="468313" y="2636838"/>
            <a:ext cx="2016125" cy="774700"/>
          </a:xfrm>
          <a:prstGeom prst="roundRect">
            <a:avLst/>
          </a:prstGeom>
          <a:solidFill>
            <a:srgbClr val="FFFF99"/>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00CC"/>
                </a:solidFill>
                <a:latin typeface="Arial Narrow" pitchFamily="34" charset="0"/>
              </a:rPr>
              <a:t>Scientific </a:t>
            </a:r>
            <a:r>
              <a:rPr lang="de-DE" dirty="0" err="1">
                <a:solidFill>
                  <a:srgbClr val="0000CC"/>
                </a:solidFill>
                <a:latin typeface="Arial Narrow" pitchFamily="34" charset="0"/>
              </a:rPr>
              <a:t>foundations</a:t>
            </a:r>
            <a:r>
              <a:rPr lang="de-DE" dirty="0">
                <a:solidFill>
                  <a:srgbClr val="0000CC"/>
                </a:solidFill>
                <a:latin typeface="Arial Narrow" pitchFamily="34" charset="0"/>
              </a:rPr>
              <a:t> in </a:t>
            </a:r>
            <a:r>
              <a:rPr lang="de-DE" dirty="0" err="1">
                <a:solidFill>
                  <a:srgbClr val="0000CC"/>
                </a:solidFill>
                <a:latin typeface="Arial Narrow" pitchFamily="34" charset="0"/>
              </a:rPr>
              <a:t>social</a:t>
            </a:r>
            <a:r>
              <a:rPr lang="de-DE" dirty="0">
                <a:solidFill>
                  <a:srgbClr val="0000CC"/>
                </a:solidFill>
                <a:latin typeface="Arial Narrow" pitchFamily="34" charset="0"/>
              </a:rPr>
              <a:t> </a:t>
            </a:r>
            <a:r>
              <a:rPr lang="de-DE" dirty="0" err="1">
                <a:solidFill>
                  <a:srgbClr val="0000CC"/>
                </a:solidFill>
                <a:latin typeface="Arial Narrow" pitchFamily="34" charset="0"/>
              </a:rPr>
              <a:t>science</a:t>
            </a:r>
            <a:endParaRPr lang="de-DE" dirty="0">
              <a:solidFill>
                <a:srgbClr val="0000CC"/>
              </a:solidFill>
              <a:latin typeface="Arial Narrow" pitchFamily="34" charset="0"/>
            </a:endParaRPr>
          </a:p>
          <a:p>
            <a:pPr marL="171450" indent="-171450">
              <a:buFont typeface="Courier New" pitchFamily="49" charset="0"/>
              <a:buChar char="o"/>
              <a:defRPr/>
            </a:pPr>
            <a:r>
              <a:rPr lang="de-DE" sz="1000" dirty="0" err="1">
                <a:solidFill>
                  <a:srgbClr val="0000CC"/>
                </a:solidFill>
                <a:latin typeface="Arial Narrow" pitchFamily="34" charset="0"/>
              </a:rPr>
              <a:t>Processes</a:t>
            </a:r>
            <a:r>
              <a:rPr lang="de-DE" sz="1000" dirty="0">
                <a:solidFill>
                  <a:srgbClr val="0000CC"/>
                </a:solidFill>
                <a:latin typeface="Arial Narrow" pitchFamily="34" charset="0"/>
              </a:rPr>
              <a:t> </a:t>
            </a:r>
            <a:r>
              <a:rPr lang="de-DE" sz="1000" dirty="0" err="1">
                <a:solidFill>
                  <a:srgbClr val="0000CC"/>
                </a:solidFill>
                <a:latin typeface="Arial Narrow" pitchFamily="34" charset="0"/>
              </a:rPr>
              <a:t>of</a:t>
            </a:r>
            <a:r>
              <a:rPr lang="de-DE" sz="1000" dirty="0">
                <a:solidFill>
                  <a:srgbClr val="0000CC"/>
                </a:solidFill>
                <a:latin typeface="Arial Narrow" pitchFamily="34" charset="0"/>
              </a:rPr>
              <a:t> </a:t>
            </a:r>
            <a:r>
              <a:rPr lang="de-DE" sz="1000" dirty="0" err="1">
                <a:solidFill>
                  <a:srgbClr val="0000CC"/>
                </a:solidFill>
                <a:latin typeface="Arial Narrow" pitchFamily="34" charset="0"/>
              </a:rPr>
              <a:t>societal</a:t>
            </a:r>
            <a:r>
              <a:rPr lang="de-DE" sz="1000" dirty="0">
                <a:solidFill>
                  <a:srgbClr val="0000CC"/>
                </a:solidFill>
                <a:latin typeface="Arial Narrow" pitchFamily="34" charset="0"/>
              </a:rPr>
              <a:t> </a:t>
            </a:r>
            <a:r>
              <a:rPr lang="de-DE" sz="1000" dirty="0" err="1">
                <a:solidFill>
                  <a:srgbClr val="0000CC"/>
                </a:solidFill>
                <a:latin typeface="Arial Narrow" pitchFamily="34" charset="0"/>
              </a:rPr>
              <a:t>transition</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err="1">
                <a:solidFill>
                  <a:srgbClr val="0000CC"/>
                </a:solidFill>
                <a:latin typeface="Arial Narrow" pitchFamily="34" charset="0"/>
              </a:rPr>
              <a:t>Economic</a:t>
            </a:r>
            <a:r>
              <a:rPr lang="de-DE" sz="1000" dirty="0">
                <a:solidFill>
                  <a:srgbClr val="0000CC"/>
                </a:solidFill>
                <a:latin typeface="Arial Narrow" pitchFamily="34" charset="0"/>
              </a:rPr>
              <a:t> </a:t>
            </a:r>
            <a:r>
              <a:rPr lang="de-DE" sz="1000" dirty="0" err="1">
                <a:solidFill>
                  <a:srgbClr val="0000CC"/>
                </a:solidFill>
                <a:latin typeface="Arial Narrow" pitchFamily="34" charset="0"/>
              </a:rPr>
              <a:t>dominance</a:t>
            </a:r>
            <a:r>
              <a:rPr lang="de-DE" sz="1000" dirty="0">
                <a:solidFill>
                  <a:srgbClr val="0000CC"/>
                </a:solidFill>
                <a:latin typeface="Arial Narrow" pitchFamily="34" charset="0"/>
              </a:rPr>
              <a:t> </a:t>
            </a:r>
            <a:r>
              <a:rPr lang="de-DE" sz="1000" dirty="0" err="1">
                <a:solidFill>
                  <a:srgbClr val="0000CC"/>
                </a:solidFill>
                <a:latin typeface="Arial Narrow" pitchFamily="34" charset="0"/>
              </a:rPr>
              <a:t>and</a:t>
            </a:r>
            <a:r>
              <a:rPr lang="de-DE" sz="1000" dirty="0">
                <a:solidFill>
                  <a:srgbClr val="0000CC"/>
                </a:solidFill>
                <a:latin typeface="Arial Narrow" pitchFamily="34" charset="0"/>
              </a:rPr>
              <a:t> </a:t>
            </a:r>
            <a:r>
              <a:rPr lang="de-DE" sz="1000" dirty="0" err="1">
                <a:solidFill>
                  <a:srgbClr val="0000CC"/>
                </a:solidFill>
                <a:latin typeface="Arial Narrow" pitchFamily="34" charset="0"/>
              </a:rPr>
              <a:t>change</a:t>
            </a:r>
            <a:endParaRPr lang="en-US" sz="1000" dirty="0">
              <a:solidFill>
                <a:srgbClr val="0000CC"/>
              </a:solidFill>
              <a:latin typeface="Arial Narrow" pitchFamily="34" charset="0"/>
            </a:endParaRPr>
          </a:p>
        </p:txBody>
      </p:sp>
      <p:sp>
        <p:nvSpPr>
          <p:cNvPr id="11" name="Abgerundetes Rechteck 10"/>
          <p:cNvSpPr/>
          <p:nvPr/>
        </p:nvSpPr>
        <p:spPr>
          <a:xfrm>
            <a:off x="468313" y="3573463"/>
            <a:ext cx="2016125" cy="1008062"/>
          </a:xfrm>
          <a:prstGeom prst="roundRect">
            <a:avLst/>
          </a:prstGeom>
          <a:solidFill>
            <a:srgbClr val="FFFF99"/>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00CC"/>
                </a:solidFill>
                <a:latin typeface="Arial Narrow" pitchFamily="34" charset="0"/>
              </a:rPr>
              <a:t>Innovation </a:t>
            </a:r>
            <a:r>
              <a:rPr lang="de-DE" dirty="0" err="1">
                <a:solidFill>
                  <a:srgbClr val="0000CC"/>
                </a:solidFill>
                <a:latin typeface="Arial Narrow" pitchFamily="34" charset="0"/>
              </a:rPr>
              <a:t>theory</a:t>
            </a:r>
            <a:r>
              <a:rPr lang="de-DE" dirty="0">
                <a:solidFill>
                  <a:srgbClr val="0000CC"/>
                </a:solidFill>
                <a:latin typeface="Arial Narrow" pitchFamily="34" charset="0"/>
              </a:rPr>
              <a:t> </a:t>
            </a:r>
            <a:r>
              <a:rPr lang="de-DE" dirty="0" err="1">
                <a:solidFill>
                  <a:srgbClr val="0000CC"/>
                </a:solidFill>
                <a:latin typeface="Arial Narrow" pitchFamily="34" charset="0"/>
              </a:rPr>
              <a:t>and</a:t>
            </a:r>
            <a:r>
              <a:rPr lang="de-DE" dirty="0">
                <a:solidFill>
                  <a:srgbClr val="0000CC"/>
                </a:solidFill>
                <a:latin typeface="Arial Narrow" pitchFamily="34" charset="0"/>
              </a:rPr>
              <a:t> </a:t>
            </a:r>
            <a:r>
              <a:rPr lang="de-DE" dirty="0" err="1">
                <a:solidFill>
                  <a:srgbClr val="0000CC"/>
                </a:solidFill>
                <a:latin typeface="Arial Narrow" pitchFamily="34" charset="0"/>
              </a:rPr>
              <a:t>overview</a:t>
            </a:r>
            <a:r>
              <a:rPr lang="de-DE" dirty="0">
                <a:solidFill>
                  <a:srgbClr val="0000CC"/>
                </a:solidFill>
                <a:latin typeface="Arial Narrow" pitchFamily="34" charset="0"/>
              </a:rPr>
              <a:t> </a:t>
            </a:r>
            <a:r>
              <a:rPr lang="de-DE" dirty="0" err="1">
                <a:solidFill>
                  <a:srgbClr val="0000CC"/>
                </a:solidFill>
                <a:latin typeface="Arial Narrow" pitchFamily="34" charset="0"/>
              </a:rPr>
              <a:t>of</a:t>
            </a:r>
            <a:r>
              <a:rPr lang="de-DE" dirty="0">
                <a:solidFill>
                  <a:srgbClr val="0000CC"/>
                </a:solidFill>
                <a:latin typeface="Arial Narrow" pitchFamily="34" charset="0"/>
              </a:rPr>
              <a:t> </a:t>
            </a:r>
            <a:r>
              <a:rPr lang="de-DE" dirty="0" err="1">
                <a:solidFill>
                  <a:srgbClr val="0000CC"/>
                </a:solidFill>
                <a:latin typeface="Arial Narrow" pitchFamily="34" charset="0"/>
              </a:rPr>
              <a:t>innovation</a:t>
            </a:r>
            <a:r>
              <a:rPr lang="de-DE" dirty="0">
                <a:solidFill>
                  <a:srgbClr val="0000CC"/>
                </a:solidFill>
                <a:latin typeface="Arial Narrow" pitchFamily="34" charset="0"/>
              </a:rPr>
              <a:t> </a:t>
            </a:r>
            <a:r>
              <a:rPr lang="de-DE" dirty="0" err="1">
                <a:solidFill>
                  <a:srgbClr val="0000CC"/>
                </a:solidFill>
                <a:latin typeface="Arial Narrow" pitchFamily="34" charset="0"/>
              </a:rPr>
              <a:t>research</a:t>
            </a:r>
            <a:endParaRPr lang="de-DE"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Innovation </a:t>
            </a:r>
            <a:r>
              <a:rPr lang="de-DE" sz="1000" dirty="0" err="1">
                <a:solidFill>
                  <a:srgbClr val="0000CC"/>
                </a:solidFill>
                <a:latin typeface="Arial Narrow" pitchFamily="34" charset="0"/>
              </a:rPr>
              <a:t>systems</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err="1">
                <a:solidFill>
                  <a:srgbClr val="0000CC"/>
                </a:solidFill>
                <a:latin typeface="Arial Narrow" pitchFamily="34" charset="0"/>
              </a:rPr>
              <a:t>Measuring</a:t>
            </a:r>
            <a:r>
              <a:rPr lang="de-DE" sz="1000" dirty="0">
                <a:solidFill>
                  <a:srgbClr val="0000CC"/>
                </a:solidFill>
                <a:latin typeface="Arial Narrow" pitchFamily="34" charset="0"/>
              </a:rPr>
              <a:t> </a:t>
            </a:r>
            <a:r>
              <a:rPr lang="de-DE" sz="1000" dirty="0" err="1">
                <a:solidFill>
                  <a:srgbClr val="0000CC"/>
                </a:solidFill>
                <a:latin typeface="Arial Narrow" pitchFamily="34" charset="0"/>
              </a:rPr>
              <a:t>innovation</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err="1">
                <a:solidFill>
                  <a:srgbClr val="0000CC"/>
                </a:solidFill>
                <a:latin typeface="Arial Narrow" pitchFamily="34" charset="0"/>
              </a:rPr>
              <a:t>Theories</a:t>
            </a:r>
            <a:r>
              <a:rPr lang="de-DE" sz="1000" dirty="0">
                <a:solidFill>
                  <a:srgbClr val="0000CC"/>
                </a:solidFill>
                <a:latin typeface="Arial Narrow" pitchFamily="34" charset="0"/>
              </a:rPr>
              <a:t> &amp; </a:t>
            </a:r>
            <a:r>
              <a:rPr lang="de-DE" sz="1000" dirty="0" err="1">
                <a:solidFill>
                  <a:srgbClr val="0000CC"/>
                </a:solidFill>
                <a:latin typeface="Arial Narrow" pitchFamily="34" charset="0"/>
              </a:rPr>
              <a:t>research</a:t>
            </a:r>
            <a:r>
              <a:rPr lang="de-DE" sz="1000" dirty="0">
                <a:solidFill>
                  <a:srgbClr val="0000CC"/>
                </a:solidFill>
                <a:latin typeface="Arial Narrow" pitchFamily="34" charset="0"/>
              </a:rPr>
              <a:t> </a:t>
            </a:r>
            <a:r>
              <a:rPr lang="de-DE" sz="1000" dirty="0" err="1">
                <a:solidFill>
                  <a:srgbClr val="0000CC"/>
                </a:solidFill>
                <a:latin typeface="Arial Narrow" pitchFamily="34" charset="0"/>
              </a:rPr>
              <a:t>concerning</a:t>
            </a:r>
            <a:r>
              <a:rPr lang="de-DE" sz="1000" dirty="0">
                <a:solidFill>
                  <a:srgbClr val="0000CC"/>
                </a:solidFill>
                <a:latin typeface="Arial Narrow" pitchFamily="34" charset="0"/>
              </a:rPr>
              <a:t> </a:t>
            </a:r>
            <a:r>
              <a:rPr lang="de-DE" sz="1000" dirty="0" err="1">
                <a:solidFill>
                  <a:srgbClr val="0000CC"/>
                </a:solidFill>
                <a:latin typeface="Arial Narrow" pitchFamily="34" charset="0"/>
              </a:rPr>
              <a:t>social</a:t>
            </a:r>
            <a:r>
              <a:rPr lang="de-DE" sz="1000" dirty="0">
                <a:solidFill>
                  <a:srgbClr val="0000CC"/>
                </a:solidFill>
                <a:latin typeface="Arial Narrow" pitchFamily="34" charset="0"/>
              </a:rPr>
              <a:t> </a:t>
            </a:r>
            <a:r>
              <a:rPr lang="de-DE" sz="1000" dirty="0" err="1">
                <a:solidFill>
                  <a:srgbClr val="0000CC"/>
                </a:solidFill>
                <a:latin typeface="Arial Narrow" pitchFamily="34" charset="0"/>
              </a:rPr>
              <a:t>innovation</a:t>
            </a:r>
            <a:endParaRPr lang="de-DE" sz="1000" dirty="0">
              <a:solidFill>
                <a:srgbClr val="0000CC"/>
              </a:solidFill>
              <a:latin typeface="Arial Narrow" pitchFamily="34" charset="0"/>
            </a:endParaRPr>
          </a:p>
        </p:txBody>
      </p:sp>
      <p:sp>
        <p:nvSpPr>
          <p:cNvPr id="12" name="Abgerundetes Rechteck 11"/>
          <p:cNvSpPr/>
          <p:nvPr/>
        </p:nvSpPr>
        <p:spPr>
          <a:xfrm>
            <a:off x="482600" y="4741863"/>
            <a:ext cx="2001838" cy="847725"/>
          </a:xfrm>
          <a:prstGeom prst="roundRect">
            <a:avLst/>
          </a:prstGeom>
          <a:solidFill>
            <a:srgbClr val="FFFF99"/>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00CC"/>
                </a:solidFill>
                <a:latin typeface="Arial Narrow" pitchFamily="34" charset="0"/>
              </a:rPr>
              <a:t>Development </a:t>
            </a:r>
            <a:r>
              <a:rPr lang="de-DE" dirty="0" err="1">
                <a:solidFill>
                  <a:srgbClr val="0000CC"/>
                </a:solidFill>
                <a:latin typeface="Arial Narrow" pitchFamily="34" charset="0"/>
              </a:rPr>
              <a:t>and</a:t>
            </a:r>
            <a:r>
              <a:rPr lang="de-DE" dirty="0">
                <a:solidFill>
                  <a:srgbClr val="0000CC"/>
                </a:solidFill>
                <a:latin typeface="Arial Narrow" pitchFamily="34" charset="0"/>
              </a:rPr>
              <a:t> </a:t>
            </a:r>
            <a:r>
              <a:rPr lang="de-DE" dirty="0" err="1">
                <a:solidFill>
                  <a:srgbClr val="0000CC"/>
                </a:solidFill>
                <a:latin typeface="Arial Narrow" pitchFamily="34" charset="0"/>
              </a:rPr>
              <a:t>implementa-tion</a:t>
            </a:r>
            <a:r>
              <a:rPr lang="de-DE" dirty="0">
                <a:solidFill>
                  <a:srgbClr val="0000CC"/>
                </a:solidFill>
                <a:latin typeface="Arial Narrow" pitchFamily="34" charset="0"/>
              </a:rPr>
              <a:t> </a:t>
            </a:r>
            <a:r>
              <a:rPr lang="de-DE" dirty="0" err="1">
                <a:solidFill>
                  <a:srgbClr val="0000CC"/>
                </a:solidFill>
                <a:latin typeface="Arial Narrow" pitchFamily="34" charset="0"/>
              </a:rPr>
              <a:t>of</a:t>
            </a:r>
            <a:r>
              <a:rPr lang="de-DE" dirty="0">
                <a:solidFill>
                  <a:srgbClr val="0000CC"/>
                </a:solidFill>
                <a:latin typeface="Arial Narrow" pitchFamily="34" charset="0"/>
              </a:rPr>
              <a:t> </a:t>
            </a:r>
            <a:r>
              <a:rPr lang="de-DE" dirty="0" err="1">
                <a:solidFill>
                  <a:srgbClr val="0000CC"/>
                </a:solidFill>
                <a:latin typeface="Arial Narrow" pitchFamily="34" charset="0"/>
              </a:rPr>
              <a:t>social</a:t>
            </a:r>
            <a:r>
              <a:rPr lang="de-DE" dirty="0">
                <a:solidFill>
                  <a:srgbClr val="0000CC"/>
                </a:solidFill>
                <a:latin typeface="Arial Narrow" pitchFamily="34" charset="0"/>
              </a:rPr>
              <a:t> </a:t>
            </a:r>
            <a:r>
              <a:rPr lang="de-DE" dirty="0" err="1">
                <a:solidFill>
                  <a:srgbClr val="0000CC"/>
                </a:solidFill>
                <a:latin typeface="Arial Narrow" pitchFamily="34" charset="0"/>
              </a:rPr>
              <a:t>innovations</a:t>
            </a:r>
            <a:endParaRPr lang="de-DE"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Generating </a:t>
            </a:r>
            <a:r>
              <a:rPr lang="de-DE" sz="1000" dirty="0" err="1">
                <a:solidFill>
                  <a:srgbClr val="0000CC"/>
                </a:solidFill>
                <a:latin typeface="Arial Narrow" pitchFamily="34" charset="0"/>
              </a:rPr>
              <a:t>ideas</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Processing </a:t>
            </a:r>
            <a:r>
              <a:rPr lang="de-DE" sz="1000" dirty="0" err="1">
                <a:solidFill>
                  <a:srgbClr val="0000CC"/>
                </a:solidFill>
                <a:latin typeface="Arial Narrow" pitchFamily="34" charset="0"/>
              </a:rPr>
              <a:t>concepts</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Realisation </a:t>
            </a:r>
            <a:r>
              <a:rPr lang="de-DE" sz="1000" dirty="0" err="1">
                <a:solidFill>
                  <a:srgbClr val="0000CC"/>
                </a:solidFill>
                <a:latin typeface="Arial Narrow" pitchFamily="34" charset="0"/>
              </a:rPr>
              <a:t>of</a:t>
            </a:r>
            <a:r>
              <a:rPr lang="de-DE" sz="1000" dirty="0">
                <a:solidFill>
                  <a:srgbClr val="0000CC"/>
                </a:solidFill>
                <a:latin typeface="Arial Narrow" pitchFamily="34" charset="0"/>
              </a:rPr>
              <a:t> </a:t>
            </a:r>
            <a:r>
              <a:rPr lang="de-DE" sz="1000" dirty="0" err="1">
                <a:solidFill>
                  <a:srgbClr val="0000CC"/>
                </a:solidFill>
                <a:latin typeface="Arial Narrow" pitchFamily="34" charset="0"/>
              </a:rPr>
              <a:t>social</a:t>
            </a:r>
            <a:r>
              <a:rPr lang="de-DE" sz="1000" dirty="0">
                <a:solidFill>
                  <a:srgbClr val="0000CC"/>
                </a:solidFill>
                <a:latin typeface="Arial Narrow" pitchFamily="34" charset="0"/>
              </a:rPr>
              <a:t> </a:t>
            </a:r>
            <a:r>
              <a:rPr lang="de-DE" sz="1000" dirty="0" err="1">
                <a:solidFill>
                  <a:srgbClr val="0000CC"/>
                </a:solidFill>
                <a:latin typeface="Arial Narrow" pitchFamily="34" charset="0"/>
              </a:rPr>
              <a:t>innovations</a:t>
            </a:r>
            <a:endParaRPr lang="en-US" sz="1000" dirty="0">
              <a:solidFill>
                <a:srgbClr val="0000CC"/>
              </a:solidFill>
              <a:latin typeface="Arial Narrow" pitchFamily="34" charset="0"/>
            </a:endParaRPr>
          </a:p>
        </p:txBody>
      </p:sp>
      <p:sp>
        <p:nvSpPr>
          <p:cNvPr id="13" name="Abgerundetes Rechteck 12"/>
          <p:cNvSpPr/>
          <p:nvPr/>
        </p:nvSpPr>
        <p:spPr>
          <a:xfrm>
            <a:off x="6949258" y="4509121"/>
            <a:ext cx="1799206" cy="1152127"/>
          </a:xfrm>
          <a:prstGeom prst="roundRect">
            <a:avLst>
              <a:gd name="adj" fmla="val 290"/>
            </a:avLst>
          </a:prstGeom>
          <a:solidFill>
            <a:srgbClr val="FFFFCC"/>
          </a:solidFill>
          <a:ln>
            <a:solidFill>
              <a:schemeClr val="bg2">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rgbClr val="0000CC"/>
                </a:solidFill>
                <a:latin typeface="Arial Narrow" pitchFamily="34" charset="0"/>
              </a:rPr>
              <a:t>Core </a:t>
            </a:r>
            <a:r>
              <a:rPr lang="de-DE" b="1" dirty="0" err="1">
                <a:solidFill>
                  <a:srgbClr val="0000CC"/>
                </a:solidFill>
                <a:latin typeface="Arial Narrow" pitchFamily="34" charset="0"/>
              </a:rPr>
              <a:t>competencies</a:t>
            </a:r>
            <a:r>
              <a:rPr lang="de-DE" b="1" dirty="0">
                <a:solidFill>
                  <a:srgbClr val="0000CC"/>
                </a:solidFill>
                <a:latin typeface="Arial Narrow" pitchFamily="34" charset="0"/>
              </a:rPr>
              <a:t> </a:t>
            </a:r>
            <a:r>
              <a:rPr lang="de-DE" b="1" dirty="0" err="1">
                <a:solidFill>
                  <a:srgbClr val="0000CC"/>
                </a:solidFill>
                <a:latin typeface="Arial Narrow" pitchFamily="34" charset="0"/>
              </a:rPr>
              <a:t>acqu</a:t>
            </a:r>
            <a:r>
              <a:rPr lang="de-DE" b="1" dirty="0">
                <a:solidFill>
                  <a:srgbClr val="0000CC"/>
                </a:solidFill>
                <a:latin typeface="Arial Narrow" pitchFamily="34" charset="0"/>
              </a:rPr>
              <a:t>.:</a:t>
            </a:r>
          </a:p>
          <a:p>
            <a:pPr marL="171450" indent="-171450">
              <a:buFont typeface="Courier New" pitchFamily="49" charset="0"/>
              <a:buChar char="o"/>
              <a:defRPr/>
            </a:pPr>
            <a:r>
              <a:rPr lang="de-DE" sz="1000" b="1" dirty="0" err="1">
                <a:solidFill>
                  <a:srgbClr val="0000CC"/>
                </a:solidFill>
                <a:latin typeface="Arial Narrow" pitchFamily="34" charset="0"/>
              </a:rPr>
              <a:t>To</a:t>
            </a:r>
            <a:r>
              <a:rPr lang="de-DE" sz="1000" b="1" dirty="0">
                <a:solidFill>
                  <a:srgbClr val="0000CC"/>
                </a:solidFill>
                <a:latin typeface="Arial Narrow" pitchFamily="34" charset="0"/>
              </a:rPr>
              <a:t> </a:t>
            </a:r>
            <a:r>
              <a:rPr lang="de-DE" sz="1000" b="1" dirty="0" err="1">
                <a:solidFill>
                  <a:srgbClr val="0000CC"/>
                </a:solidFill>
                <a:latin typeface="Arial Narrow" pitchFamily="34" charset="0"/>
              </a:rPr>
              <a:t>consult</a:t>
            </a:r>
            <a:r>
              <a:rPr lang="de-DE" sz="1000" b="1" dirty="0">
                <a:solidFill>
                  <a:srgbClr val="0000CC"/>
                </a:solidFill>
                <a:latin typeface="Arial Narrow" pitchFamily="34" charset="0"/>
              </a:rPr>
              <a:t> &amp; </a:t>
            </a:r>
            <a:r>
              <a:rPr lang="de-DE" sz="1000" b="1" dirty="0" err="1">
                <a:solidFill>
                  <a:srgbClr val="0000CC"/>
                </a:solidFill>
                <a:latin typeface="Arial Narrow" pitchFamily="34" charset="0"/>
              </a:rPr>
              <a:t>monitor</a:t>
            </a:r>
            <a:r>
              <a:rPr lang="de-DE" sz="1000" b="1" dirty="0">
                <a:solidFill>
                  <a:srgbClr val="0000CC"/>
                </a:solidFill>
                <a:latin typeface="Arial Narrow" pitchFamily="34" charset="0"/>
              </a:rPr>
              <a:t> SI </a:t>
            </a:r>
          </a:p>
          <a:p>
            <a:pPr marL="171450" indent="-171450">
              <a:buFont typeface="Courier New" pitchFamily="49" charset="0"/>
              <a:buChar char="o"/>
              <a:defRPr/>
            </a:pPr>
            <a:r>
              <a:rPr lang="de-DE" sz="1000" b="1" dirty="0" err="1">
                <a:solidFill>
                  <a:srgbClr val="0000CC"/>
                </a:solidFill>
                <a:latin typeface="Arial Narrow" pitchFamily="34" charset="0"/>
              </a:rPr>
              <a:t>To</a:t>
            </a:r>
            <a:r>
              <a:rPr lang="de-DE" sz="1000" b="1" dirty="0">
                <a:solidFill>
                  <a:srgbClr val="0000CC"/>
                </a:solidFill>
                <a:latin typeface="Arial Narrow" pitchFamily="34" charset="0"/>
              </a:rPr>
              <a:t> </a:t>
            </a:r>
            <a:r>
              <a:rPr lang="de-DE" sz="1000" b="1" dirty="0" err="1">
                <a:solidFill>
                  <a:srgbClr val="0000CC"/>
                </a:solidFill>
                <a:latin typeface="Arial Narrow" pitchFamily="34" charset="0"/>
              </a:rPr>
              <a:t>develop</a:t>
            </a:r>
            <a:r>
              <a:rPr lang="de-DE" sz="1000" b="1" dirty="0">
                <a:solidFill>
                  <a:srgbClr val="0000CC"/>
                </a:solidFill>
                <a:latin typeface="Arial Narrow" pitchFamily="34" charset="0"/>
              </a:rPr>
              <a:t> &amp; </a:t>
            </a:r>
            <a:r>
              <a:rPr lang="de-DE" sz="1000" b="1" dirty="0" err="1">
                <a:solidFill>
                  <a:srgbClr val="0000CC"/>
                </a:solidFill>
                <a:latin typeface="Arial Narrow" pitchFamily="34" charset="0"/>
              </a:rPr>
              <a:t>implement</a:t>
            </a:r>
            <a:r>
              <a:rPr lang="de-DE" sz="1000" b="1" dirty="0">
                <a:solidFill>
                  <a:srgbClr val="0000CC"/>
                </a:solidFill>
                <a:latin typeface="Arial Narrow" pitchFamily="34" charset="0"/>
              </a:rPr>
              <a:t> SI</a:t>
            </a:r>
          </a:p>
          <a:p>
            <a:pPr marL="171450" indent="-171450">
              <a:buFont typeface="Courier New" pitchFamily="49" charset="0"/>
              <a:buChar char="o"/>
              <a:defRPr/>
            </a:pPr>
            <a:r>
              <a:rPr lang="de-DE" sz="1000" b="1" dirty="0">
                <a:solidFill>
                  <a:srgbClr val="0000CC"/>
                </a:solidFill>
                <a:latin typeface="Arial Narrow" pitchFamily="34" charset="0"/>
              </a:rPr>
              <a:t>Fin. </a:t>
            </a:r>
            <a:r>
              <a:rPr lang="de-DE" sz="1000" b="1" dirty="0" err="1">
                <a:solidFill>
                  <a:srgbClr val="0000CC"/>
                </a:solidFill>
                <a:latin typeface="Arial Narrow" pitchFamily="34" charset="0"/>
              </a:rPr>
              <a:t>control</a:t>
            </a:r>
            <a:r>
              <a:rPr lang="de-DE" sz="1000" b="1" dirty="0">
                <a:solidFill>
                  <a:srgbClr val="0000CC"/>
                </a:solidFill>
                <a:latin typeface="Arial Narrow" pitchFamily="34" charset="0"/>
              </a:rPr>
              <a:t> &amp; </a:t>
            </a:r>
            <a:r>
              <a:rPr lang="de-DE" sz="1000" b="1" dirty="0" err="1">
                <a:solidFill>
                  <a:srgbClr val="0000CC"/>
                </a:solidFill>
                <a:latin typeface="Arial Narrow" pitchFamily="34" charset="0"/>
              </a:rPr>
              <a:t>management</a:t>
            </a:r>
            <a:endParaRPr lang="de-DE" sz="1000" b="1" dirty="0">
              <a:solidFill>
                <a:srgbClr val="0000CC"/>
              </a:solidFill>
              <a:latin typeface="Arial Narrow" pitchFamily="34" charset="0"/>
            </a:endParaRPr>
          </a:p>
          <a:p>
            <a:pPr marL="171450" indent="-171450">
              <a:buFont typeface="Courier New" pitchFamily="49" charset="0"/>
              <a:buChar char="o"/>
              <a:defRPr/>
            </a:pPr>
            <a:r>
              <a:rPr lang="de-DE" sz="1000" b="1" dirty="0">
                <a:solidFill>
                  <a:srgbClr val="0000CC"/>
                </a:solidFill>
                <a:latin typeface="Arial Narrow" pitchFamily="34" charset="0"/>
              </a:rPr>
              <a:t>Evaluation </a:t>
            </a:r>
            <a:r>
              <a:rPr lang="de-DE" sz="1000" b="1" dirty="0" err="1">
                <a:solidFill>
                  <a:srgbClr val="0000CC"/>
                </a:solidFill>
                <a:latin typeface="Arial Narrow" pitchFamily="34" charset="0"/>
              </a:rPr>
              <a:t>and</a:t>
            </a:r>
            <a:r>
              <a:rPr lang="de-DE" sz="1000" b="1" dirty="0">
                <a:solidFill>
                  <a:srgbClr val="0000CC"/>
                </a:solidFill>
                <a:latin typeface="Arial Narrow" pitchFamily="34" charset="0"/>
              </a:rPr>
              <a:t> </a:t>
            </a:r>
            <a:r>
              <a:rPr lang="de-DE" sz="1000" b="1" dirty="0" err="1">
                <a:solidFill>
                  <a:srgbClr val="0000CC"/>
                </a:solidFill>
                <a:latin typeface="Arial Narrow" pitchFamily="34" charset="0"/>
              </a:rPr>
              <a:t>impact</a:t>
            </a:r>
            <a:r>
              <a:rPr lang="de-DE" sz="1000" b="1" dirty="0">
                <a:solidFill>
                  <a:srgbClr val="0000CC"/>
                </a:solidFill>
                <a:latin typeface="Arial Narrow" pitchFamily="34" charset="0"/>
              </a:rPr>
              <a:t> </a:t>
            </a:r>
            <a:r>
              <a:rPr lang="de-DE" sz="1000" b="1" dirty="0" err="1">
                <a:solidFill>
                  <a:srgbClr val="0000CC"/>
                </a:solidFill>
                <a:latin typeface="Arial Narrow" pitchFamily="34" charset="0"/>
              </a:rPr>
              <a:t>assessment</a:t>
            </a:r>
            <a:r>
              <a:rPr lang="de-DE" sz="1000" b="1" dirty="0">
                <a:solidFill>
                  <a:srgbClr val="0000CC"/>
                </a:solidFill>
                <a:latin typeface="Arial Narrow" pitchFamily="34" charset="0"/>
              </a:rPr>
              <a:t> </a:t>
            </a:r>
            <a:r>
              <a:rPr lang="de-DE" sz="1000" b="1" dirty="0" err="1">
                <a:solidFill>
                  <a:srgbClr val="0000CC"/>
                </a:solidFill>
                <a:latin typeface="Arial Narrow" pitchFamily="34" charset="0"/>
              </a:rPr>
              <a:t>of</a:t>
            </a:r>
            <a:r>
              <a:rPr lang="de-DE" sz="1000" b="1" dirty="0">
                <a:solidFill>
                  <a:srgbClr val="0000CC"/>
                </a:solidFill>
                <a:latin typeface="Arial Narrow" pitchFamily="34" charset="0"/>
              </a:rPr>
              <a:t> SI</a:t>
            </a:r>
          </a:p>
        </p:txBody>
      </p:sp>
      <p:sp>
        <p:nvSpPr>
          <p:cNvPr id="14" name="Abgerundetes Rechteck 13"/>
          <p:cNvSpPr/>
          <p:nvPr/>
        </p:nvSpPr>
        <p:spPr>
          <a:xfrm>
            <a:off x="6948488" y="2636838"/>
            <a:ext cx="1800225" cy="919162"/>
          </a:xfrm>
          <a:prstGeom prst="roundRect">
            <a:avLst/>
          </a:prstGeom>
          <a:solidFill>
            <a:srgbClr val="FFFF99"/>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err="1">
                <a:solidFill>
                  <a:srgbClr val="0000CC"/>
                </a:solidFill>
                <a:latin typeface="Arial Narrow" pitchFamily="34" charset="0"/>
              </a:rPr>
              <a:t>Improving</a:t>
            </a:r>
            <a:r>
              <a:rPr lang="de-DE" dirty="0">
                <a:solidFill>
                  <a:srgbClr val="0000CC"/>
                </a:solidFill>
                <a:latin typeface="Arial Narrow" pitchFamily="34" charset="0"/>
              </a:rPr>
              <a:t> </a:t>
            </a:r>
            <a:r>
              <a:rPr lang="de-DE" dirty="0" err="1">
                <a:solidFill>
                  <a:srgbClr val="0000CC"/>
                </a:solidFill>
                <a:latin typeface="Arial Narrow" pitchFamily="34" charset="0"/>
              </a:rPr>
              <a:t>scientific</a:t>
            </a:r>
            <a:r>
              <a:rPr lang="de-DE" dirty="0">
                <a:solidFill>
                  <a:srgbClr val="0000CC"/>
                </a:solidFill>
                <a:latin typeface="Arial Narrow" pitchFamily="34" charset="0"/>
              </a:rPr>
              <a:t> </a:t>
            </a:r>
            <a:r>
              <a:rPr lang="de-DE" dirty="0" err="1">
                <a:solidFill>
                  <a:srgbClr val="0000CC"/>
                </a:solidFill>
                <a:latin typeface="Arial Narrow" pitchFamily="34" charset="0"/>
              </a:rPr>
              <a:t>skills</a:t>
            </a:r>
            <a:endParaRPr lang="de-DE" dirty="0">
              <a:solidFill>
                <a:srgbClr val="0000CC"/>
              </a:solidFill>
              <a:latin typeface="Arial Narrow" pitchFamily="34" charset="0"/>
            </a:endParaRPr>
          </a:p>
          <a:p>
            <a:pPr marL="171450" indent="-171450">
              <a:buFont typeface="Courier New" pitchFamily="49" charset="0"/>
              <a:buChar char="o"/>
              <a:defRPr/>
            </a:pPr>
            <a:r>
              <a:rPr lang="de-DE" sz="1000" dirty="0" err="1">
                <a:solidFill>
                  <a:srgbClr val="0000CC"/>
                </a:solidFill>
                <a:latin typeface="Arial Narrow" pitchFamily="34" charset="0"/>
              </a:rPr>
              <a:t>Distinct</a:t>
            </a:r>
            <a:r>
              <a:rPr lang="de-DE" sz="1000" dirty="0">
                <a:solidFill>
                  <a:srgbClr val="0000CC"/>
                </a:solidFill>
                <a:latin typeface="Arial Narrow" pitchFamily="34" charset="0"/>
              </a:rPr>
              <a:t> </a:t>
            </a:r>
            <a:r>
              <a:rPr lang="de-DE" sz="1000" dirty="0" err="1">
                <a:solidFill>
                  <a:srgbClr val="0000CC"/>
                </a:solidFill>
                <a:latin typeface="Arial Narrow" pitchFamily="34" charset="0"/>
              </a:rPr>
              <a:t>frames</a:t>
            </a:r>
            <a:r>
              <a:rPr lang="de-DE" sz="1000" dirty="0">
                <a:solidFill>
                  <a:srgbClr val="0000CC"/>
                </a:solidFill>
                <a:latin typeface="Arial Narrow" pitchFamily="34" charset="0"/>
              </a:rPr>
              <a:t> – </a:t>
            </a:r>
            <a:r>
              <a:rPr lang="de-DE" sz="1000" dirty="0" err="1">
                <a:solidFill>
                  <a:srgbClr val="0000CC"/>
                </a:solidFill>
                <a:latin typeface="Arial Narrow" pitchFamily="34" charset="0"/>
              </a:rPr>
              <a:t>equal</a:t>
            </a:r>
            <a:r>
              <a:rPr lang="de-DE" sz="1000" dirty="0">
                <a:solidFill>
                  <a:srgbClr val="0000CC"/>
                </a:solidFill>
                <a:latin typeface="Arial Narrow" pitchFamily="34" charset="0"/>
              </a:rPr>
              <a:t> </a:t>
            </a:r>
            <a:r>
              <a:rPr lang="de-DE" sz="1000" dirty="0" err="1">
                <a:solidFill>
                  <a:srgbClr val="0000CC"/>
                </a:solidFill>
                <a:latin typeface="Arial Narrow" pitchFamily="34" charset="0"/>
              </a:rPr>
              <a:t>levels</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Research </a:t>
            </a:r>
            <a:r>
              <a:rPr lang="de-DE" sz="1000" dirty="0" err="1">
                <a:solidFill>
                  <a:srgbClr val="0000CC"/>
                </a:solidFill>
                <a:latin typeface="Arial Narrow" pitchFamily="34" charset="0"/>
              </a:rPr>
              <a:t>methodologies</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err="1">
                <a:solidFill>
                  <a:srgbClr val="0000CC"/>
                </a:solidFill>
                <a:latin typeface="Arial Narrow" pitchFamily="34" charset="0"/>
              </a:rPr>
              <a:t>Epistemology</a:t>
            </a:r>
            <a:r>
              <a:rPr lang="de-DE" sz="1000" dirty="0">
                <a:solidFill>
                  <a:srgbClr val="0000CC"/>
                </a:solidFill>
                <a:latin typeface="Arial Narrow" pitchFamily="34" charset="0"/>
              </a:rPr>
              <a:t>, </a:t>
            </a:r>
            <a:r>
              <a:rPr lang="de-DE" sz="1000" dirty="0" err="1">
                <a:solidFill>
                  <a:srgbClr val="0000CC"/>
                </a:solidFill>
                <a:latin typeface="Arial Narrow" pitchFamily="34" charset="0"/>
              </a:rPr>
              <a:t>science</a:t>
            </a:r>
            <a:r>
              <a:rPr lang="de-DE" sz="1000" dirty="0">
                <a:solidFill>
                  <a:srgbClr val="0000CC"/>
                </a:solidFill>
                <a:latin typeface="Arial Narrow" pitchFamily="34" charset="0"/>
              </a:rPr>
              <a:t> </a:t>
            </a:r>
            <a:r>
              <a:rPr lang="de-DE" sz="1000" dirty="0" err="1">
                <a:solidFill>
                  <a:srgbClr val="0000CC"/>
                </a:solidFill>
                <a:latin typeface="Arial Narrow" pitchFamily="34" charset="0"/>
              </a:rPr>
              <a:t>theory</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Scientific </a:t>
            </a:r>
            <a:r>
              <a:rPr lang="de-DE" sz="1000" dirty="0" err="1">
                <a:solidFill>
                  <a:srgbClr val="0000CC"/>
                </a:solidFill>
                <a:latin typeface="Arial Narrow" pitchFamily="34" charset="0"/>
              </a:rPr>
              <a:t>writing</a:t>
            </a:r>
            <a:r>
              <a:rPr lang="de-DE" sz="1000" dirty="0">
                <a:solidFill>
                  <a:srgbClr val="0000CC"/>
                </a:solidFill>
                <a:latin typeface="Arial Narrow" pitchFamily="34" charset="0"/>
              </a:rPr>
              <a:t> &amp; </a:t>
            </a:r>
            <a:r>
              <a:rPr lang="de-DE" sz="1000" dirty="0" err="1">
                <a:solidFill>
                  <a:srgbClr val="0000CC"/>
                </a:solidFill>
                <a:latin typeface="Arial Narrow" pitchFamily="34" charset="0"/>
              </a:rPr>
              <a:t>publishing</a:t>
            </a:r>
            <a:endParaRPr lang="de-DE" sz="1000" dirty="0">
              <a:solidFill>
                <a:srgbClr val="0000CC"/>
              </a:solidFill>
              <a:latin typeface="Arial Narrow" pitchFamily="34" charset="0"/>
            </a:endParaRPr>
          </a:p>
        </p:txBody>
      </p:sp>
      <p:sp>
        <p:nvSpPr>
          <p:cNvPr id="15" name="Abgerundetes Rechteck 14"/>
          <p:cNvSpPr/>
          <p:nvPr/>
        </p:nvSpPr>
        <p:spPr>
          <a:xfrm>
            <a:off x="6948488" y="3644900"/>
            <a:ext cx="1800225" cy="774700"/>
          </a:xfrm>
          <a:prstGeom prst="roundRect">
            <a:avLst/>
          </a:prstGeom>
          <a:solidFill>
            <a:srgbClr val="FFFF99"/>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rgbClr val="0000CC"/>
                </a:solidFill>
                <a:latin typeface="Arial Narrow" pitchFamily="34" charset="0"/>
              </a:rPr>
              <a:t>Managing </a:t>
            </a:r>
            <a:r>
              <a:rPr lang="de-DE" dirty="0" err="1">
                <a:solidFill>
                  <a:srgbClr val="0000CC"/>
                </a:solidFill>
                <a:latin typeface="Arial Narrow" pitchFamily="34" charset="0"/>
              </a:rPr>
              <a:t>social</a:t>
            </a:r>
            <a:r>
              <a:rPr lang="de-DE" dirty="0">
                <a:solidFill>
                  <a:srgbClr val="0000CC"/>
                </a:solidFill>
                <a:latin typeface="Arial Narrow" pitchFamily="34" charset="0"/>
              </a:rPr>
              <a:t> </a:t>
            </a:r>
            <a:r>
              <a:rPr lang="de-DE" dirty="0" err="1">
                <a:solidFill>
                  <a:srgbClr val="0000CC"/>
                </a:solidFill>
                <a:latin typeface="Arial Narrow" pitchFamily="34" charset="0"/>
              </a:rPr>
              <a:t>innovation</a:t>
            </a:r>
            <a:endParaRPr lang="de-DE"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in </a:t>
            </a:r>
            <a:r>
              <a:rPr lang="de-DE" sz="1000" dirty="0" err="1">
                <a:solidFill>
                  <a:srgbClr val="0000CC"/>
                </a:solidFill>
                <a:latin typeface="Arial Narrow" pitchFamily="34" charset="0"/>
              </a:rPr>
              <a:t>the</a:t>
            </a:r>
            <a:r>
              <a:rPr lang="de-DE" sz="1000" dirty="0">
                <a:solidFill>
                  <a:srgbClr val="0000CC"/>
                </a:solidFill>
                <a:latin typeface="Arial Narrow" pitchFamily="34" charset="0"/>
              </a:rPr>
              <a:t> </a:t>
            </a:r>
            <a:r>
              <a:rPr lang="de-DE" sz="1000" dirty="0" err="1">
                <a:solidFill>
                  <a:srgbClr val="0000CC"/>
                </a:solidFill>
                <a:latin typeface="Arial Narrow" pitchFamily="34" charset="0"/>
              </a:rPr>
              <a:t>public</a:t>
            </a:r>
            <a:r>
              <a:rPr lang="de-DE" sz="1000" dirty="0">
                <a:solidFill>
                  <a:srgbClr val="0000CC"/>
                </a:solidFill>
                <a:latin typeface="Arial Narrow" pitchFamily="34" charset="0"/>
              </a:rPr>
              <a:t> </a:t>
            </a:r>
            <a:r>
              <a:rPr lang="de-DE" sz="1000" dirty="0" err="1">
                <a:solidFill>
                  <a:srgbClr val="0000CC"/>
                </a:solidFill>
                <a:latin typeface="Arial Narrow" pitchFamily="34" charset="0"/>
              </a:rPr>
              <a:t>sector</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in </a:t>
            </a:r>
            <a:r>
              <a:rPr lang="de-DE" sz="1000" dirty="0" err="1">
                <a:solidFill>
                  <a:srgbClr val="0000CC"/>
                </a:solidFill>
                <a:latin typeface="Arial Narrow" pitchFamily="34" charset="0"/>
              </a:rPr>
              <a:t>the</a:t>
            </a:r>
            <a:r>
              <a:rPr lang="de-DE" sz="1000" dirty="0">
                <a:solidFill>
                  <a:srgbClr val="0000CC"/>
                </a:solidFill>
                <a:latin typeface="Arial Narrow" pitchFamily="34" charset="0"/>
              </a:rPr>
              <a:t> private </a:t>
            </a:r>
            <a:r>
              <a:rPr lang="de-DE" sz="1000" dirty="0" err="1">
                <a:solidFill>
                  <a:srgbClr val="0000CC"/>
                </a:solidFill>
                <a:latin typeface="Arial Narrow" pitchFamily="34" charset="0"/>
              </a:rPr>
              <a:t>business</a:t>
            </a:r>
            <a:r>
              <a:rPr lang="de-DE" sz="1000" dirty="0">
                <a:solidFill>
                  <a:srgbClr val="0000CC"/>
                </a:solidFill>
                <a:latin typeface="Arial Narrow" pitchFamily="34" charset="0"/>
              </a:rPr>
              <a:t> </a:t>
            </a:r>
            <a:r>
              <a:rPr lang="de-DE" sz="1000" dirty="0" err="1">
                <a:solidFill>
                  <a:srgbClr val="0000CC"/>
                </a:solidFill>
                <a:latin typeface="Arial Narrow" pitchFamily="34" charset="0"/>
              </a:rPr>
              <a:t>sector</a:t>
            </a:r>
            <a:endParaRPr lang="de-DE" sz="1000" dirty="0">
              <a:solidFill>
                <a:srgbClr val="0000CC"/>
              </a:solidFill>
              <a:latin typeface="Arial Narrow" pitchFamily="34" charset="0"/>
            </a:endParaRPr>
          </a:p>
          <a:p>
            <a:pPr marL="171450" indent="-171450">
              <a:buFont typeface="Courier New" pitchFamily="49" charset="0"/>
              <a:buChar char="o"/>
              <a:defRPr/>
            </a:pPr>
            <a:r>
              <a:rPr lang="de-DE" sz="1000" dirty="0">
                <a:solidFill>
                  <a:srgbClr val="0000CC"/>
                </a:solidFill>
                <a:latin typeface="Arial Narrow" pitchFamily="34" charset="0"/>
              </a:rPr>
              <a:t>in </a:t>
            </a:r>
            <a:r>
              <a:rPr lang="de-DE" sz="1000" dirty="0" err="1">
                <a:solidFill>
                  <a:srgbClr val="0000CC"/>
                </a:solidFill>
                <a:latin typeface="Arial Narrow" pitchFamily="34" charset="0"/>
              </a:rPr>
              <a:t>the</a:t>
            </a:r>
            <a:r>
              <a:rPr lang="de-DE" sz="1000" dirty="0">
                <a:solidFill>
                  <a:srgbClr val="0000CC"/>
                </a:solidFill>
                <a:latin typeface="Arial Narrow" pitchFamily="34" charset="0"/>
              </a:rPr>
              <a:t> </a:t>
            </a:r>
            <a:r>
              <a:rPr lang="de-DE" sz="1000" dirty="0" err="1">
                <a:solidFill>
                  <a:srgbClr val="0000CC"/>
                </a:solidFill>
                <a:latin typeface="Arial Narrow" pitchFamily="34" charset="0"/>
              </a:rPr>
              <a:t>sector</a:t>
            </a:r>
            <a:r>
              <a:rPr lang="de-DE" sz="1000" dirty="0">
                <a:solidFill>
                  <a:srgbClr val="0000CC"/>
                </a:solidFill>
                <a:latin typeface="Arial Narrow" pitchFamily="34" charset="0"/>
              </a:rPr>
              <a:t> </a:t>
            </a:r>
            <a:r>
              <a:rPr lang="de-DE" sz="1000" dirty="0" err="1">
                <a:solidFill>
                  <a:srgbClr val="0000CC"/>
                </a:solidFill>
                <a:latin typeface="Arial Narrow" pitchFamily="34" charset="0"/>
              </a:rPr>
              <a:t>of</a:t>
            </a:r>
            <a:r>
              <a:rPr lang="de-DE" sz="1000" dirty="0">
                <a:solidFill>
                  <a:srgbClr val="0000CC"/>
                </a:solidFill>
                <a:latin typeface="Arial Narrow" pitchFamily="34" charset="0"/>
              </a:rPr>
              <a:t> </a:t>
            </a:r>
            <a:r>
              <a:rPr lang="de-DE" sz="1000" dirty="0" err="1">
                <a:solidFill>
                  <a:srgbClr val="0000CC"/>
                </a:solidFill>
                <a:latin typeface="Arial Narrow" pitchFamily="34" charset="0"/>
              </a:rPr>
              <a:t>civil</a:t>
            </a:r>
            <a:r>
              <a:rPr lang="de-DE" sz="1000" dirty="0">
                <a:solidFill>
                  <a:srgbClr val="0000CC"/>
                </a:solidFill>
                <a:latin typeface="Arial Narrow" pitchFamily="34" charset="0"/>
              </a:rPr>
              <a:t> </a:t>
            </a:r>
            <a:r>
              <a:rPr lang="de-DE" sz="1000" dirty="0" err="1">
                <a:solidFill>
                  <a:srgbClr val="0000CC"/>
                </a:solidFill>
                <a:latin typeface="Arial Narrow" pitchFamily="34" charset="0"/>
              </a:rPr>
              <a:t>society</a:t>
            </a:r>
            <a:endParaRPr lang="en-US" sz="1000" dirty="0">
              <a:solidFill>
                <a:srgbClr val="0000CC"/>
              </a:solidFill>
              <a:latin typeface="Arial Narrow" pitchFamily="34" charset="0"/>
            </a:endParaRPr>
          </a:p>
        </p:txBody>
      </p:sp>
      <p:cxnSp>
        <p:nvCxnSpPr>
          <p:cNvPr id="16" name="Gerade Verbindung 15"/>
          <p:cNvCxnSpPr/>
          <p:nvPr/>
        </p:nvCxnSpPr>
        <p:spPr>
          <a:xfrm>
            <a:off x="2484438" y="2997200"/>
            <a:ext cx="287337" cy="0"/>
          </a:xfrm>
          <a:prstGeom prst="line">
            <a:avLst/>
          </a:prstGeom>
          <a:ln w="127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2484438" y="4149725"/>
            <a:ext cx="285750" cy="0"/>
          </a:xfrm>
          <a:prstGeom prst="line">
            <a:avLst/>
          </a:prstGeom>
          <a:ln w="127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2484438" y="5157788"/>
            <a:ext cx="285750" cy="0"/>
          </a:xfrm>
          <a:prstGeom prst="line">
            <a:avLst/>
          </a:prstGeom>
          <a:ln w="127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6661150" y="3068638"/>
            <a:ext cx="287338" cy="0"/>
          </a:xfrm>
          <a:prstGeom prst="line">
            <a:avLst/>
          </a:prstGeom>
          <a:ln w="127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6659563" y="4005263"/>
            <a:ext cx="287337" cy="0"/>
          </a:xfrm>
          <a:prstGeom prst="line">
            <a:avLst/>
          </a:prstGeom>
          <a:ln w="127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6659563" y="5013325"/>
            <a:ext cx="287337" cy="0"/>
          </a:xfrm>
          <a:prstGeom prst="line">
            <a:avLst/>
          </a:prstGeom>
          <a:ln w="127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7848600" y="3548063"/>
            <a:ext cx="0" cy="168275"/>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7812088" y="4411663"/>
            <a:ext cx="0" cy="169862"/>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a:off x="3276600" y="4149725"/>
            <a:ext cx="269875" cy="0"/>
          </a:xfrm>
          <a:prstGeom prst="line">
            <a:avLst/>
          </a:prstGeom>
          <a:ln w="12700">
            <a:solidFill>
              <a:srgbClr val="0000CC"/>
            </a:solidFill>
            <a:headEnd type="triangle" w="med" len="med"/>
            <a:tailEnd type="none" w="med" len="med"/>
          </a:ln>
        </p:spPr>
        <p:style>
          <a:lnRef idx="2">
            <a:schemeClr val="accent3"/>
          </a:lnRef>
          <a:fillRef idx="0">
            <a:schemeClr val="accent3"/>
          </a:fillRef>
          <a:effectRef idx="1">
            <a:schemeClr val="accent3"/>
          </a:effectRef>
          <a:fontRef idx="minor">
            <a:schemeClr val="tx1"/>
          </a:fontRef>
        </p:style>
      </p:cxnSp>
      <p:grpSp>
        <p:nvGrpSpPr>
          <p:cNvPr id="25" name="Gruppieren 24"/>
          <p:cNvGrpSpPr/>
          <p:nvPr/>
        </p:nvGrpSpPr>
        <p:grpSpPr>
          <a:xfrm>
            <a:off x="2771800" y="2657664"/>
            <a:ext cx="532509" cy="2931576"/>
            <a:chOff x="2490698" y="112166"/>
            <a:chExt cx="532509" cy="2931576"/>
          </a:xfrm>
          <a:solidFill>
            <a:srgbClr val="FFFFCC"/>
          </a:solidFill>
          <a:scene3d>
            <a:camera prst="orthographicFront"/>
            <a:lightRig rig="flat" dir="t"/>
          </a:scene3d>
        </p:grpSpPr>
        <p:sp>
          <p:nvSpPr>
            <p:cNvPr id="26" name="Rechteck 25"/>
            <p:cNvSpPr/>
            <p:nvPr/>
          </p:nvSpPr>
          <p:spPr>
            <a:xfrm rot="16200000">
              <a:off x="1291165" y="1311699"/>
              <a:ext cx="2931576" cy="532509"/>
            </a:xfrm>
            <a:prstGeom prst="rect">
              <a:avLst/>
            </a:prstGeom>
            <a:grpFill/>
            <a:ln>
              <a:solidFill>
                <a:srgbClr val="0000CC"/>
              </a:solidFill>
              <a:prstDash val="solid"/>
            </a:ln>
            <a:sp3d prstMaterial="plastic">
              <a:bevelT w="120900" h="88900"/>
              <a:bevelB w="88900" h="31750" prst="angle"/>
            </a:sp3d>
          </p:spPr>
          <p:style>
            <a:lnRef idx="0">
              <a:schemeClr val="accent1"/>
            </a:lnRef>
            <a:fillRef idx="3">
              <a:schemeClr val="accent1"/>
            </a:fillRef>
            <a:effectRef idx="3">
              <a:schemeClr val="accent1"/>
            </a:effectRef>
            <a:fontRef idx="minor">
              <a:schemeClr val="lt1"/>
            </a:fontRef>
          </p:style>
        </p:sp>
        <p:sp>
          <p:nvSpPr>
            <p:cNvPr id="27" name="Rechteck 26"/>
            <p:cNvSpPr/>
            <p:nvPr/>
          </p:nvSpPr>
          <p:spPr>
            <a:xfrm rot="16200000">
              <a:off x="1291165" y="1311699"/>
              <a:ext cx="2931576" cy="532509"/>
            </a:xfrm>
            <a:prstGeom prst="rect">
              <a:avLst/>
            </a:prstGeom>
            <a:grpFill/>
            <a:ln w="9525">
              <a:solidFill>
                <a:srgbClr val="0000CC"/>
              </a:solidFill>
            </a:ln>
            <a:sp3d/>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de-AT" dirty="0">
                  <a:solidFill>
                    <a:srgbClr val="0000CC"/>
                  </a:solidFill>
                </a:rPr>
                <a:t>Forms, </a:t>
              </a:r>
              <a:r>
                <a:rPr lang="de-AT" dirty="0" err="1">
                  <a:solidFill>
                    <a:srgbClr val="0000CC"/>
                  </a:solidFill>
                </a:rPr>
                <a:t>dissemination</a:t>
              </a:r>
              <a:r>
                <a:rPr lang="de-AT" dirty="0">
                  <a:solidFill>
                    <a:srgbClr val="0000CC"/>
                  </a:solidFill>
                </a:rPr>
                <a:t> </a:t>
              </a:r>
              <a:r>
                <a:rPr lang="de-AT" dirty="0" err="1">
                  <a:solidFill>
                    <a:srgbClr val="0000CC"/>
                  </a:solidFill>
                </a:rPr>
                <a:t>and</a:t>
              </a:r>
              <a:r>
                <a:rPr lang="de-AT" dirty="0">
                  <a:solidFill>
                    <a:srgbClr val="0000CC"/>
                  </a:solidFill>
                </a:rPr>
                <a:t> </a:t>
              </a:r>
              <a:r>
                <a:rPr lang="de-AT" dirty="0" err="1">
                  <a:solidFill>
                    <a:srgbClr val="0000CC"/>
                  </a:solidFill>
                </a:rPr>
                <a:t>impact</a:t>
              </a:r>
              <a:r>
                <a:rPr lang="de-AT" dirty="0">
                  <a:solidFill>
                    <a:srgbClr val="0000CC"/>
                  </a:solidFill>
                </a:rPr>
                <a:t> </a:t>
              </a:r>
              <a:r>
                <a:rPr lang="de-AT" dirty="0" err="1">
                  <a:solidFill>
                    <a:srgbClr val="0000CC"/>
                  </a:solidFill>
                </a:rPr>
                <a:t>of</a:t>
              </a:r>
              <a:r>
                <a:rPr lang="de-AT" dirty="0">
                  <a:solidFill>
                    <a:srgbClr val="0000CC"/>
                  </a:solidFill>
                </a:rPr>
                <a:t> </a:t>
              </a:r>
              <a:r>
                <a:rPr lang="de-AT" dirty="0" err="1">
                  <a:solidFill>
                    <a:srgbClr val="0000CC"/>
                  </a:solidFill>
                </a:rPr>
                <a:t>social</a:t>
              </a:r>
              <a:r>
                <a:rPr lang="de-AT" dirty="0">
                  <a:solidFill>
                    <a:srgbClr val="0000CC"/>
                  </a:solidFill>
                </a:rPr>
                <a:t> </a:t>
              </a:r>
              <a:r>
                <a:rPr lang="de-AT" dirty="0" err="1">
                  <a:solidFill>
                    <a:srgbClr val="0000CC"/>
                  </a:solidFill>
                </a:rPr>
                <a:t>innovations</a:t>
              </a:r>
              <a:r>
                <a:rPr lang="de-AT" dirty="0">
                  <a:solidFill>
                    <a:srgbClr val="0000CC"/>
                  </a:solidFill>
                </a:rPr>
                <a:t> in </a:t>
              </a:r>
              <a:r>
                <a:rPr lang="de-AT" dirty="0" err="1">
                  <a:solidFill>
                    <a:srgbClr val="0000CC"/>
                  </a:solidFill>
                </a:rPr>
                <a:t>policy</a:t>
              </a:r>
              <a:r>
                <a:rPr lang="de-AT" dirty="0">
                  <a:solidFill>
                    <a:srgbClr val="0000CC"/>
                  </a:solidFill>
                </a:rPr>
                <a:t> </a:t>
              </a:r>
              <a:r>
                <a:rPr lang="de-AT" dirty="0" err="1">
                  <a:solidFill>
                    <a:srgbClr val="0000CC"/>
                  </a:solidFill>
                </a:rPr>
                <a:t>areas</a:t>
              </a:r>
              <a:r>
                <a:rPr lang="de-AT" dirty="0">
                  <a:solidFill>
                    <a:srgbClr val="0000CC"/>
                  </a:solidFill>
                </a:rPr>
                <a:t> </a:t>
              </a:r>
              <a:r>
                <a:rPr lang="de-AT" dirty="0" err="1">
                  <a:solidFill>
                    <a:srgbClr val="0000CC"/>
                  </a:solidFill>
                </a:rPr>
                <a:t>of</a:t>
              </a:r>
              <a:r>
                <a:rPr lang="de-AT" dirty="0">
                  <a:solidFill>
                    <a:srgbClr val="0000CC"/>
                  </a:solidFill>
                </a:rPr>
                <a:t> </a:t>
              </a:r>
              <a:r>
                <a:rPr lang="de-AT" dirty="0" err="1">
                  <a:solidFill>
                    <a:srgbClr val="0000CC"/>
                  </a:solidFill>
                </a:rPr>
                <a:t>interest</a:t>
              </a:r>
              <a:r>
                <a:rPr lang="de-AT" dirty="0">
                  <a:solidFill>
                    <a:srgbClr val="0000CC"/>
                  </a:solidFill>
                </a:rPr>
                <a:t> (</a:t>
              </a:r>
              <a:r>
                <a:rPr lang="de-AT" dirty="0" err="1">
                  <a:solidFill>
                    <a:srgbClr val="0000CC"/>
                  </a:solidFill>
                </a:rPr>
                <a:t>choice</a:t>
              </a:r>
              <a:r>
                <a:rPr lang="de-AT" dirty="0">
                  <a:solidFill>
                    <a:srgbClr val="0000CC"/>
                  </a:solidFill>
                </a:rPr>
                <a:t> </a:t>
              </a:r>
              <a:r>
                <a:rPr lang="de-AT" dirty="0" err="1">
                  <a:solidFill>
                    <a:srgbClr val="0000CC"/>
                  </a:solidFill>
                </a:rPr>
                <a:t>of</a:t>
              </a:r>
              <a:r>
                <a:rPr lang="de-AT" dirty="0">
                  <a:solidFill>
                    <a:srgbClr val="0000CC"/>
                  </a:solidFill>
                </a:rPr>
                <a:t> </a:t>
              </a:r>
              <a:r>
                <a:rPr lang="de-AT" dirty="0" err="1">
                  <a:solidFill>
                    <a:srgbClr val="0000CC"/>
                  </a:solidFill>
                </a:rPr>
                <a:t>subjects</a:t>
              </a:r>
              <a:r>
                <a:rPr lang="de-AT" dirty="0">
                  <a:solidFill>
                    <a:srgbClr val="0000CC"/>
                  </a:solidFill>
                </a:rPr>
                <a:t> </a:t>
              </a:r>
              <a:r>
                <a:rPr lang="de-AT" dirty="0" err="1">
                  <a:solidFill>
                    <a:srgbClr val="0000CC"/>
                  </a:solidFill>
                </a:rPr>
                <a:t>by</a:t>
              </a:r>
              <a:r>
                <a:rPr lang="de-AT" dirty="0">
                  <a:solidFill>
                    <a:srgbClr val="0000CC"/>
                  </a:solidFill>
                </a:rPr>
                <a:t> </a:t>
              </a:r>
              <a:r>
                <a:rPr lang="de-AT" dirty="0" err="1">
                  <a:solidFill>
                    <a:srgbClr val="0000CC"/>
                  </a:solidFill>
                </a:rPr>
                <a:t>students</a:t>
              </a:r>
              <a:r>
                <a:rPr lang="de-AT" dirty="0">
                  <a:solidFill>
                    <a:srgbClr val="0000CC"/>
                  </a:solidFill>
                </a:rPr>
                <a:t>)</a:t>
              </a:r>
            </a:p>
          </p:txBody>
        </p:sp>
      </p:grpSp>
      <p:grpSp>
        <p:nvGrpSpPr>
          <p:cNvPr id="28" name="Gruppieren 27"/>
          <p:cNvGrpSpPr/>
          <p:nvPr/>
        </p:nvGrpSpPr>
        <p:grpSpPr>
          <a:xfrm>
            <a:off x="3833482" y="3212976"/>
            <a:ext cx="1746630" cy="532509"/>
            <a:chOff x="3576396" y="662649"/>
            <a:chExt cx="1746630" cy="532509"/>
          </a:xfrm>
          <a:scene3d>
            <a:camera prst="orthographicFront"/>
            <a:lightRig rig="flat" dir="t"/>
          </a:scene3d>
        </p:grpSpPr>
        <p:sp>
          <p:nvSpPr>
            <p:cNvPr id="29" name="Rechteck 28"/>
            <p:cNvSpPr/>
            <p:nvPr/>
          </p:nvSpPr>
          <p:spPr>
            <a:xfrm>
              <a:off x="3576396" y="662649"/>
              <a:ext cx="1746630" cy="532509"/>
            </a:xfrm>
            <a:prstGeom prst="rect">
              <a:avLst/>
            </a:prstGeom>
            <a:solidFill>
              <a:srgbClr val="FFFF99"/>
            </a:solidFill>
            <a:ln w="6350">
              <a:solidFill>
                <a:schemeClr val="tx1"/>
              </a:solidFill>
            </a:ln>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sp>
        <p:sp>
          <p:nvSpPr>
            <p:cNvPr id="30" name="Rechteck 29"/>
            <p:cNvSpPr/>
            <p:nvPr/>
          </p:nvSpPr>
          <p:spPr>
            <a:xfrm>
              <a:off x="3576396" y="662649"/>
              <a:ext cx="1746630" cy="532509"/>
            </a:xfrm>
            <a:prstGeom prst="rect">
              <a:avLst/>
            </a:prstGeom>
            <a:ln w="6350">
              <a:solidFill>
                <a:schemeClr val="tx1"/>
              </a:solidFill>
            </a:ln>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de-AT" sz="1100" dirty="0">
                  <a:solidFill>
                    <a:srgbClr val="0000CC"/>
                  </a:solidFill>
                  <a:latin typeface="Arial Narrow" pitchFamily="34" charset="0"/>
                </a:rPr>
                <a:t>Communication, </a:t>
              </a:r>
              <a:r>
                <a:rPr lang="de-AT" sz="1100" dirty="0" err="1">
                  <a:solidFill>
                    <a:srgbClr val="0000CC"/>
                  </a:solidFill>
                  <a:latin typeface="Arial Narrow" pitchFamily="34" charset="0"/>
                </a:rPr>
                <a:t>education</a:t>
              </a:r>
              <a:r>
                <a:rPr lang="de-AT" sz="1100" dirty="0">
                  <a:solidFill>
                    <a:srgbClr val="0000CC"/>
                  </a:solidFill>
                  <a:latin typeface="Arial Narrow" pitchFamily="34" charset="0"/>
                </a:rPr>
                <a:t>  </a:t>
              </a:r>
              <a:r>
                <a:rPr lang="de-AT" sz="1100" dirty="0" err="1">
                  <a:solidFill>
                    <a:srgbClr val="0000CC"/>
                  </a:solidFill>
                  <a:latin typeface="Arial Narrow" pitchFamily="34" charset="0"/>
                </a:rPr>
                <a:t>and</a:t>
              </a:r>
              <a:r>
                <a:rPr lang="de-AT" sz="1100" dirty="0">
                  <a:solidFill>
                    <a:srgbClr val="0000CC"/>
                  </a:solidFill>
                  <a:latin typeface="Arial Narrow" pitchFamily="34" charset="0"/>
                </a:rPr>
                <a:t> Technology Enhanced Learning</a:t>
              </a:r>
            </a:p>
          </p:txBody>
        </p:sp>
      </p:grpSp>
      <p:grpSp>
        <p:nvGrpSpPr>
          <p:cNvPr id="31" name="Gruppieren 30"/>
          <p:cNvGrpSpPr/>
          <p:nvPr/>
        </p:nvGrpSpPr>
        <p:grpSpPr>
          <a:xfrm>
            <a:off x="3815044" y="2564904"/>
            <a:ext cx="1746630" cy="532509"/>
            <a:chOff x="3581968" y="436"/>
            <a:chExt cx="1746630" cy="532509"/>
          </a:xfrm>
          <a:scene3d>
            <a:camera prst="orthographicFront"/>
            <a:lightRig rig="flat" dir="t"/>
          </a:scene3d>
        </p:grpSpPr>
        <p:sp>
          <p:nvSpPr>
            <p:cNvPr id="32" name="Rechteck 31"/>
            <p:cNvSpPr/>
            <p:nvPr/>
          </p:nvSpPr>
          <p:spPr>
            <a:xfrm>
              <a:off x="3581968" y="436"/>
              <a:ext cx="1746630" cy="532509"/>
            </a:xfrm>
            <a:prstGeom prst="rect">
              <a:avLst/>
            </a:prstGeom>
            <a:solidFill>
              <a:srgbClr val="FFFF99"/>
            </a:solidFill>
            <a:ln w="6350">
              <a:solidFill>
                <a:schemeClr val="tx1"/>
              </a:solidFill>
            </a:ln>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sp>
        <p:sp>
          <p:nvSpPr>
            <p:cNvPr id="33" name="Rechteck 32"/>
            <p:cNvSpPr/>
            <p:nvPr/>
          </p:nvSpPr>
          <p:spPr>
            <a:xfrm>
              <a:off x="3581968" y="436"/>
              <a:ext cx="1746630" cy="532509"/>
            </a:xfrm>
            <a:prstGeom prst="rect">
              <a:avLst/>
            </a:prstGeom>
            <a:ln w="6350">
              <a:solidFill>
                <a:schemeClr val="tx1"/>
              </a:solidFill>
            </a:ln>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de-AT" sz="1100" dirty="0">
                  <a:solidFill>
                    <a:srgbClr val="0000CC"/>
                  </a:solidFill>
                  <a:latin typeface="Arial Narrow" pitchFamily="34" charset="0"/>
                </a:rPr>
                <a:t>Labour, </a:t>
              </a:r>
              <a:r>
                <a:rPr lang="de-AT" sz="1100" dirty="0" err="1">
                  <a:solidFill>
                    <a:srgbClr val="0000CC"/>
                  </a:solidFill>
                  <a:latin typeface="Arial Narrow" pitchFamily="34" charset="0"/>
                </a:rPr>
                <a:t>employment</a:t>
              </a:r>
              <a:r>
                <a:rPr lang="de-AT" sz="1100" dirty="0">
                  <a:solidFill>
                    <a:srgbClr val="0000CC"/>
                  </a:solidFill>
                  <a:latin typeface="Arial Narrow" pitchFamily="34" charset="0"/>
                </a:rPr>
                <a:t> </a:t>
              </a:r>
              <a:r>
                <a:rPr lang="de-AT" sz="1100" dirty="0" err="1">
                  <a:solidFill>
                    <a:srgbClr val="0000CC"/>
                  </a:solidFill>
                  <a:latin typeface="Arial Narrow" pitchFamily="34" charset="0"/>
                </a:rPr>
                <a:t>and</a:t>
              </a:r>
              <a:r>
                <a:rPr lang="de-AT" sz="1100" dirty="0">
                  <a:solidFill>
                    <a:srgbClr val="0000CC"/>
                  </a:solidFill>
                  <a:latin typeface="Arial Narrow" pitchFamily="34" charset="0"/>
                </a:rPr>
                <a:t> </a:t>
              </a:r>
              <a:r>
                <a:rPr lang="de-AT" sz="1100" dirty="0" err="1">
                  <a:solidFill>
                    <a:srgbClr val="0000CC"/>
                  </a:solidFill>
                  <a:latin typeface="Arial Narrow" pitchFamily="34" charset="0"/>
                </a:rPr>
                <a:t>globalisation</a:t>
              </a:r>
              <a:endParaRPr lang="de-AT" sz="1100" dirty="0">
                <a:solidFill>
                  <a:srgbClr val="0000CC"/>
                </a:solidFill>
                <a:latin typeface="Arial Narrow" pitchFamily="34" charset="0"/>
              </a:endParaRPr>
            </a:p>
          </p:txBody>
        </p:sp>
      </p:grpSp>
      <p:cxnSp>
        <p:nvCxnSpPr>
          <p:cNvPr id="34" name="Gerade Verbindung 77"/>
          <p:cNvCxnSpPr>
            <a:cxnSpLocks noChangeShapeType="1"/>
          </p:cNvCxnSpPr>
          <p:nvPr/>
        </p:nvCxnSpPr>
        <p:spPr bwMode="auto">
          <a:xfrm>
            <a:off x="3546475" y="2832100"/>
            <a:ext cx="0" cy="2541588"/>
          </a:xfrm>
          <a:prstGeom prst="line">
            <a:avLst/>
          </a:prstGeom>
          <a:noFill/>
          <a:ln w="12700" algn="ctr">
            <a:solidFill>
              <a:srgbClr val="0000CC"/>
            </a:solidFill>
            <a:round/>
            <a:headEnd/>
            <a:tailEnd/>
          </a:ln>
          <a:extLst>
            <a:ext uri="{909E8E84-426E-40DD-AFC4-6F175D3DCCD1}">
              <a14:hiddenFill xmlns:a14="http://schemas.microsoft.com/office/drawing/2010/main">
                <a:noFill/>
              </a14:hiddenFill>
            </a:ext>
          </a:extLst>
        </p:spPr>
      </p:cxnSp>
      <p:cxnSp>
        <p:nvCxnSpPr>
          <p:cNvPr id="35" name="Gerade Verbindung 79"/>
          <p:cNvCxnSpPr>
            <a:cxnSpLocks noChangeShapeType="1"/>
          </p:cNvCxnSpPr>
          <p:nvPr/>
        </p:nvCxnSpPr>
        <p:spPr bwMode="auto">
          <a:xfrm>
            <a:off x="3546475" y="2852738"/>
            <a:ext cx="231775" cy="0"/>
          </a:xfrm>
          <a:prstGeom prst="line">
            <a:avLst/>
          </a:prstGeom>
          <a:noFill/>
          <a:ln w="12700" algn="ctr">
            <a:solidFill>
              <a:srgbClr val="0000CC"/>
            </a:solidFill>
            <a:round/>
            <a:headEnd/>
            <a:tailEnd/>
          </a:ln>
          <a:extLst>
            <a:ext uri="{909E8E84-426E-40DD-AFC4-6F175D3DCCD1}">
              <a14:hiddenFill xmlns:a14="http://schemas.microsoft.com/office/drawing/2010/main">
                <a:noFill/>
              </a14:hiddenFill>
            </a:ext>
          </a:extLst>
        </p:spPr>
      </p:cxnSp>
      <p:cxnSp>
        <p:nvCxnSpPr>
          <p:cNvPr id="36" name="Gerade Verbindung 80"/>
          <p:cNvCxnSpPr>
            <a:cxnSpLocks noChangeShapeType="1"/>
          </p:cNvCxnSpPr>
          <p:nvPr/>
        </p:nvCxnSpPr>
        <p:spPr bwMode="auto">
          <a:xfrm>
            <a:off x="3563938" y="3500438"/>
            <a:ext cx="214312" cy="0"/>
          </a:xfrm>
          <a:prstGeom prst="line">
            <a:avLst/>
          </a:prstGeom>
          <a:noFill/>
          <a:ln w="12700" algn="ctr">
            <a:solidFill>
              <a:srgbClr val="0000CC"/>
            </a:solidFill>
            <a:round/>
            <a:headEnd/>
            <a:tailEnd/>
          </a:ln>
          <a:extLst>
            <a:ext uri="{909E8E84-426E-40DD-AFC4-6F175D3DCCD1}">
              <a14:hiddenFill xmlns:a14="http://schemas.microsoft.com/office/drawing/2010/main">
                <a:noFill/>
              </a14:hiddenFill>
            </a:ext>
          </a:extLst>
        </p:spPr>
      </p:cxnSp>
      <p:cxnSp>
        <p:nvCxnSpPr>
          <p:cNvPr id="37" name="Gerade Verbindung 81"/>
          <p:cNvCxnSpPr>
            <a:cxnSpLocks noChangeShapeType="1"/>
          </p:cNvCxnSpPr>
          <p:nvPr/>
        </p:nvCxnSpPr>
        <p:spPr bwMode="auto">
          <a:xfrm>
            <a:off x="3563938" y="4149725"/>
            <a:ext cx="214312" cy="0"/>
          </a:xfrm>
          <a:prstGeom prst="line">
            <a:avLst/>
          </a:prstGeom>
          <a:noFill/>
          <a:ln w="12700" algn="ctr">
            <a:solidFill>
              <a:srgbClr val="0000CC"/>
            </a:solidFill>
            <a:round/>
            <a:headEnd/>
            <a:tailEnd/>
          </a:ln>
          <a:extLst>
            <a:ext uri="{909E8E84-426E-40DD-AFC4-6F175D3DCCD1}">
              <a14:hiddenFill xmlns:a14="http://schemas.microsoft.com/office/drawing/2010/main">
                <a:noFill/>
              </a14:hiddenFill>
            </a:ext>
          </a:extLst>
        </p:spPr>
      </p:cxnSp>
      <p:cxnSp>
        <p:nvCxnSpPr>
          <p:cNvPr id="38" name="Gerade Verbindung 82"/>
          <p:cNvCxnSpPr>
            <a:cxnSpLocks noChangeShapeType="1"/>
          </p:cNvCxnSpPr>
          <p:nvPr/>
        </p:nvCxnSpPr>
        <p:spPr bwMode="auto">
          <a:xfrm>
            <a:off x="3563938" y="4797425"/>
            <a:ext cx="214312" cy="0"/>
          </a:xfrm>
          <a:prstGeom prst="line">
            <a:avLst/>
          </a:prstGeom>
          <a:noFill/>
          <a:ln w="12700" algn="ctr">
            <a:solidFill>
              <a:srgbClr val="0000CC"/>
            </a:solidFill>
            <a:round/>
            <a:headEnd/>
            <a:tailEnd/>
          </a:ln>
          <a:extLst>
            <a:ext uri="{909E8E84-426E-40DD-AFC4-6F175D3DCCD1}">
              <a14:hiddenFill xmlns:a14="http://schemas.microsoft.com/office/drawing/2010/main">
                <a:noFill/>
              </a14:hiddenFill>
            </a:ext>
          </a:extLst>
        </p:spPr>
      </p:cxnSp>
      <p:cxnSp>
        <p:nvCxnSpPr>
          <p:cNvPr id="39" name="Gerade Verbindung 83"/>
          <p:cNvCxnSpPr>
            <a:cxnSpLocks noChangeShapeType="1"/>
          </p:cNvCxnSpPr>
          <p:nvPr/>
        </p:nvCxnSpPr>
        <p:spPr bwMode="auto">
          <a:xfrm>
            <a:off x="3563938" y="5373688"/>
            <a:ext cx="214312" cy="0"/>
          </a:xfrm>
          <a:prstGeom prst="line">
            <a:avLst/>
          </a:prstGeom>
          <a:noFill/>
          <a:ln w="12700" algn="ctr">
            <a:solidFill>
              <a:srgbClr val="0000CC"/>
            </a:solidFill>
            <a:round/>
            <a:headEnd/>
            <a:tailEnd/>
          </a:ln>
          <a:extLst>
            <a:ext uri="{909E8E84-426E-40DD-AFC4-6F175D3DCCD1}">
              <a14:hiddenFill xmlns:a14="http://schemas.microsoft.com/office/drawing/2010/main">
                <a:noFill/>
              </a14:hiddenFill>
            </a:ext>
          </a:extLst>
        </p:spPr>
      </p:cxnSp>
      <p:pic>
        <p:nvPicPr>
          <p:cNvPr id="40"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feld 2"/>
          <p:cNvSpPr txBox="1">
            <a:spLocks noChangeArrowheads="1"/>
          </p:cNvSpPr>
          <p:nvPr/>
        </p:nvSpPr>
        <p:spPr bwMode="auto">
          <a:xfrm>
            <a:off x="7812088" y="981075"/>
            <a:ext cx="13541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lnSpc>
                <a:spcPct val="120000"/>
              </a:lnSpc>
            </a:pPr>
            <a:r>
              <a:rPr lang="de-AT">
                <a:solidFill>
                  <a:srgbClr val="8EBAE5"/>
                </a:solidFill>
                <a:latin typeface="Arial Narrow" pitchFamily="34" charset="0"/>
              </a:rPr>
              <a:t>www.donau-uni.ac.at</a:t>
            </a:r>
          </a:p>
        </p:txBody>
      </p:sp>
      <p:sp>
        <p:nvSpPr>
          <p:cNvPr id="42" name="Inhaltsplatzhalter 3"/>
          <p:cNvSpPr txBox="1">
            <a:spLocks/>
          </p:cNvSpPr>
          <p:nvPr/>
        </p:nvSpPr>
        <p:spPr bwMode="auto">
          <a:xfrm>
            <a:off x="395288" y="1947863"/>
            <a:ext cx="835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20000"/>
              </a:spcBef>
            </a:pPr>
            <a:r>
              <a:rPr lang="de-AT" sz="2400" b="1">
                <a:solidFill>
                  <a:srgbClr val="0000CC"/>
                </a:solidFill>
                <a:latin typeface="Calibri" pitchFamily="34" charset="0"/>
              </a:rPr>
              <a:t>Modules providing competencies in science and practice</a:t>
            </a:r>
          </a:p>
        </p:txBody>
      </p:sp>
      <p:sp>
        <p:nvSpPr>
          <p:cNvPr id="43" name="Titel 1"/>
          <p:cNvSpPr txBox="1">
            <a:spLocks/>
          </p:cNvSpPr>
          <p:nvPr/>
        </p:nvSpPr>
        <p:spPr bwMode="auto">
          <a:xfrm>
            <a:off x="466725" y="1125538"/>
            <a:ext cx="828198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3200" b="1" u="sng">
                <a:solidFill>
                  <a:srgbClr val="000066"/>
                </a:solidFill>
                <a:latin typeface="Calibri" pitchFamily="34" charset="0"/>
              </a:rPr>
              <a:t>Master of Arts in Social Innovation</a:t>
            </a:r>
            <a:endParaRPr lang="de-AT" sz="3200" b="1" u="sng">
              <a:solidFill>
                <a:srgbClr val="000066"/>
              </a:solidFill>
              <a:latin typeface="Calibri" pitchFamily="34" charset="0"/>
            </a:endParaRPr>
          </a:p>
        </p:txBody>
      </p:sp>
      <p:grpSp>
        <p:nvGrpSpPr>
          <p:cNvPr id="44" name="Gruppieren 43"/>
          <p:cNvGrpSpPr/>
          <p:nvPr/>
        </p:nvGrpSpPr>
        <p:grpSpPr>
          <a:xfrm>
            <a:off x="3815044" y="4480667"/>
            <a:ext cx="1746630" cy="532509"/>
            <a:chOff x="3581968" y="1997347"/>
            <a:chExt cx="1746630" cy="532509"/>
          </a:xfrm>
          <a:scene3d>
            <a:camera prst="orthographicFront"/>
            <a:lightRig rig="flat" dir="t"/>
          </a:scene3d>
        </p:grpSpPr>
        <p:sp>
          <p:nvSpPr>
            <p:cNvPr id="45" name="Rechteck 44"/>
            <p:cNvSpPr/>
            <p:nvPr/>
          </p:nvSpPr>
          <p:spPr>
            <a:xfrm>
              <a:off x="3581968" y="1997347"/>
              <a:ext cx="1746630" cy="532509"/>
            </a:xfrm>
            <a:prstGeom prst="rect">
              <a:avLst/>
            </a:prstGeom>
            <a:solidFill>
              <a:srgbClr val="FFFF99"/>
            </a:solidFill>
            <a:ln w="6350">
              <a:solidFill>
                <a:schemeClr val="tx1"/>
              </a:solidFill>
            </a:ln>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sp>
        <p:sp>
          <p:nvSpPr>
            <p:cNvPr id="46" name="Rechteck 45"/>
            <p:cNvSpPr/>
            <p:nvPr/>
          </p:nvSpPr>
          <p:spPr>
            <a:xfrm>
              <a:off x="3581968" y="1997347"/>
              <a:ext cx="1746630" cy="532509"/>
            </a:xfrm>
            <a:prstGeom prst="rect">
              <a:avLst/>
            </a:prstGeom>
            <a:ln w="6350">
              <a:solidFill>
                <a:schemeClr val="tx1"/>
              </a:solidFill>
            </a:ln>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de-AT" sz="1100" dirty="0" err="1">
                  <a:solidFill>
                    <a:srgbClr val="0000CC"/>
                  </a:solidFill>
                  <a:latin typeface="Arial Narrow" pitchFamily="34" charset="0"/>
                </a:rPr>
                <a:t>Demographic</a:t>
              </a:r>
              <a:r>
                <a:rPr lang="de-AT" sz="1100" dirty="0">
                  <a:solidFill>
                    <a:srgbClr val="0000CC"/>
                  </a:solidFill>
                  <a:latin typeface="Arial Narrow" pitchFamily="34" charset="0"/>
                </a:rPr>
                <a:t> </a:t>
              </a:r>
              <a:r>
                <a:rPr lang="de-AT" sz="1100" dirty="0" err="1">
                  <a:solidFill>
                    <a:srgbClr val="0000CC"/>
                  </a:solidFill>
                  <a:latin typeface="Arial Narrow" pitchFamily="34" charset="0"/>
                </a:rPr>
                <a:t>change</a:t>
              </a:r>
              <a:r>
                <a:rPr lang="de-AT" sz="1100" dirty="0">
                  <a:solidFill>
                    <a:srgbClr val="0000CC"/>
                  </a:solidFill>
                  <a:latin typeface="Arial Narrow" pitchFamily="34" charset="0"/>
                </a:rPr>
                <a:t>, </a:t>
              </a:r>
              <a:r>
                <a:rPr lang="de-AT" sz="1100" dirty="0" err="1">
                  <a:solidFill>
                    <a:srgbClr val="0000CC"/>
                  </a:solidFill>
                  <a:latin typeface="Arial Narrow" pitchFamily="34" charset="0"/>
                </a:rPr>
                <a:t>living</a:t>
              </a:r>
              <a:r>
                <a:rPr lang="de-AT" sz="1100" dirty="0">
                  <a:solidFill>
                    <a:srgbClr val="0000CC"/>
                  </a:solidFill>
                  <a:latin typeface="Arial Narrow" pitchFamily="34" charset="0"/>
                </a:rPr>
                <a:t> </a:t>
              </a:r>
              <a:r>
                <a:rPr lang="de-AT" sz="1100" dirty="0" err="1">
                  <a:solidFill>
                    <a:srgbClr val="0000CC"/>
                  </a:solidFill>
                  <a:latin typeface="Arial Narrow" pitchFamily="34" charset="0"/>
                </a:rPr>
                <a:t>with</a:t>
              </a:r>
              <a:r>
                <a:rPr lang="de-AT" sz="1100" dirty="0">
                  <a:solidFill>
                    <a:srgbClr val="0000CC"/>
                  </a:solidFill>
                  <a:latin typeface="Arial Narrow" pitchFamily="34" charset="0"/>
                </a:rPr>
                <a:t> </a:t>
              </a:r>
              <a:r>
                <a:rPr lang="de-AT" sz="1100" dirty="0" err="1">
                  <a:solidFill>
                    <a:srgbClr val="0000CC"/>
                  </a:solidFill>
                  <a:latin typeface="Arial Narrow" pitchFamily="34" charset="0"/>
                </a:rPr>
                <a:t>migration</a:t>
              </a:r>
              <a:r>
                <a:rPr lang="de-AT" sz="1100" dirty="0">
                  <a:solidFill>
                    <a:srgbClr val="0000CC"/>
                  </a:solidFill>
                  <a:latin typeface="Arial Narrow" pitchFamily="34" charset="0"/>
                </a:rPr>
                <a:t> </a:t>
              </a:r>
              <a:r>
                <a:rPr lang="de-AT" sz="1100" dirty="0" err="1">
                  <a:solidFill>
                    <a:srgbClr val="0000CC"/>
                  </a:solidFill>
                  <a:latin typeface="Arial Narrow" pitchFamily="34" charset="0"/>
                </a:rPr>
                <a:t>and</a:t>
              </a:r>
              <a:r>
                <a:rPr lang="de-AT" sz="1100" dirty="0">
                  <a:solidFill>
                    <a:srgbClr val="0000CC"/>
                  </a:solidFill>
                  <a:latin typeface="Arial Narrow" pitchFamily="34" charset="0"/>
                </a:rPr>
                <a:t> </a:t>
              </a:r>
              <a:r>
                <a:rPr lang="de-AT" sz="1100" dirty="0" err="1">
                  <a:solidFill>
                    <a:srgbClr val="0000CC"/>
                  </a:solidFill>
                  <a:latin typeface="Arial Narrow" pitchFamily="34" charset="0"/>
                </a:rPr>
                <a:t>diversity</a:t>
              </a:r>
              <a:endParaRPr lang="de-AT" sz="1100" dirty="0">
                <a:solidFill>
                  <a:srgbClr val="0000CC"/>
                </a:solidFill>
                <a:latin typeface="Arial Narrow" pitchFamily="34" charset="0"/>
              </a:endParaRPr>
            </a:p>
          </p:txBody>
        </p:sp>
      </p:grpSp>
      <p:grpSp>
        <p:nvGrpSpPr>
          <p:cNvPr id="47" name="Gruppieren 46"/>
          <p:cNvGrpSpPr/>
          <p:nvPr/>
        </p:nvGrpSpPr>
        <p:grpSpPr>
          <a:xfrm>
            <a:off x="3815044" y="3861048"/>
            <a:ext cx="1746630" cy="532509"/>
            <a:chOff x="3581968" y="1331710"/>
            <a:chExt cx="1746630" cy="532509"/>
          </a:xfrm>
          <a:scene3d>
            <a:camera prst="orthographicFront"/>
            <a:lightRig rig="flat" dir="t"/>
          </a:scene3d>
        </p:grpSpPr>
        <p:sp>
          <p:nvSpPr>
            <p:cNvPr id="48" name="Rechteck 47"/>
            <p:cNvSpPr/>
            <p:nvPr/>
          </p:nvSpPr>
          <p:spPr>
            <a:xfrm>
              <a:off x="3581968" y="1331710"/>
              <a:ext cx="1746630" cy="532509"/>
            </a:xfrm>
            <a:prstGeom prst="rect">
              <a:avLst/>
            </a:prstGeom>
            <a:solidFill>
              <a:srgbClr val="FFFF99"/>
            </a:solidFill>
            <a:ln w="6350">
              <a:solidFill>
                <a:schemeClr val="tx1"/>
              </a:solidFill>
            </a:ln>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sp>
        <p:sp>
          <p:nvSpPr>
            <p:cNvPr id="49" name="Rechteck 48"/>
            <p:cNvSpPr/>
            <p:nvPr/>
          </p:nvSpPr>
          <p:spPr>
            <a:xfrm>
              <a:off x="3581968" y="1331710"/>
              <a:ext cx="1746630" cy="532509"/>
            </a:xfrm>
            <a:prstGeom prst="rect">
              <a:avLst/>
            </a:prstGeom>
            <a:ln w="6350">
              <a:solidFill>
                <a:schemeClr val="tx1"/>
              </a:solidFill>
            </a:ln>
            <a:sp3d/>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ts val="0"/>
                </a:spcAft>
                <a:defRPr/>
              </a:pPr>
              <a:r>
                <a:rPr lang="de-AT" sz="1100" dirty="0">
                  <a:solidFill>
                    <a:srgbClr val="0000CC"/>
                  </a:solidFill>
                  <a:latin typeface="Arial Narrow" pitchFamily="34" charset="0"/>
                </a:rPr>
                <a:t>Technology, </a:t>
              </a:r>
              <a:r>
                <a:rPr lang="de-AT" sz="1100" dirty="0" err="1">
                  <a:solidFill>
                    <a:srgbClr val="0000CC"/>
                  </a:solidFill>
                  <a:latin typeface="Arial Narrow" pitchFamily="34" charset="0"/>
                </a:rPr>
                <a:t>environment</a:t>
              </a:r>
              <a:r>
                <a:rPr lang="de-AT" sz="1100" dirty="0">
                  <a:solidFill>
                    <a:srgbClr val="0000CC"/>
                  </a:solidFill>
                  <a:latin typeface="Arial Narrow" pitchFamily="34" charset="0"/>
                </a:rPr>
                <a:t>, </a:t>
              </a:r>
              <a:r>
                <a:rPr lang="de-AT" sz="1100" dirty="0" err="1">
                  <a:solidFill>
                    <a:srgbClr val="0000CC"/>
                  </a:solidFill>
                  <a:latin typeface="Arial Narrow" pitchFamily="34" charset="0"/>
                </a:rPr>
                <a:t>climate</a:t>
              </a:r>
              <a:r>
                <a:rPr lang="de-AT" sz="1100" dirty="0">
                  <a:solidFill>
                    <a:srgbClr val="0000CC"/>
                  </a:solidFill>
                  <a:latin typeface="Arial Narrow" pitchFamily="34" charset="0"/>
                </a:rPr>
                <a:t> </a:t>
              </a:r>
              <a:r>
                <a:rPr lang="de-AT" sz="1100" dirty="0" err="1">
                  <a:solidFill>
                    <a:srgbClr val="0000CC"/>
                  </a:solidFill>
                  <a:latin typeface="Arial Narrow" pitchFamily="34" charset="0"/>
                </a:rPr>
                <a:t>change</a:t>
              </a:r>
              <a:r>
                <a:rPr lang="de-AT" sz="1100" dirty="0">
                  <a:solidFill>
                    <a:srgbClr val="0000CC"/>
                  </a:solidFill>
                  <a:latin typeface="Arial Narrow" pitchFamily="34" charset="0"/>
                </a:rPr>
                <a:t>, </a:t>
              </a:r>
              <a:r>
                <a:rPr lang="de-AT" sz="1100" dirty="0" err="1">
                  <a:solidFill>
                    <a:srgbClr val="0000CC"/>
                  </a:solidFill>
                  <a:latin typeface="Arial Narrow" pitchFamily="34" charset="0"/>
                </a:rPr>
                <a:t>resources</a:t>
              </a:r>
              <a:r>
                <a:rPr lang="de-AT" sz="1100" dirty="0">
                  <a:solidFill>
                    <a:srgbClr val="0000CC"/>
                  </a:solidFill>
                  <a:latin typeface="Arial Narrow" pitchFamily="34" charset="0"/>
                </a:rPr>
                <a:t>, </a:t>
              </a:r>
              <a:r>
                <a:rPr lang="de-AT" sz="1100" dirty="0" err="1">
                  <a:solidFill>
                    <a:srgbClr val="0000CC"/>
                  </a:solidFill>
                  <a:latin typeface="Arial Narrow" pitchFamily="34" charset="0"/>
                </a:rPr>
                <a:t>sustainability</a:t>
              </a:r>
              <a:endParaRPr lang="de-AT" sz="1100" dirty="0">
                <a:solidFill>
                  <a:srgbClr val="0000CC"/>
                </a:solidFill>
                <a:latin typeface="Arial Narrow" pitchFamily="34" charset="0"/>
              </a:endParaRPr>
            </a:p>
          </p:txBody>
        </p:sp>
      </p:grpSp>
      <p:cxnSp>
        <p:nvCxnSpPr>
          <p:cNvPr id="50" name="Gerade Verbindung 49"/>
          <p:cNvCxnSpPr/>
          <p:nvPr/>
        </p:nvCxnSpPr>
        <p:spPr>
          <a:xfrm>
            <a:off x="2700338" y="6199188"/>
            <a:ext cx="6048375" cy="7937"/>
          </a:xfrm>
          <a:prstGeom prst="line">
            <a:avLst/>
          </a:prstGeom>
          <a:ln w="9525">
            <a:solidFill>
              <a:srgbClr val="8EBAE5"/>
            </a:solidFill>
          </a:ln>
        </p:spPr>
        <p:style>
          <a:lnRef idx="1">
            <a:schemeClr val="accent1"/>
          </a:lnRef>
          <a:fillRef idx="0">
            <a:schemeClr val="accent1"/>
          </a:fillRef>
          <a:effectRef idx="0">
            <a:schemeClr val="accent1"/>
          </a:effectRef>
          <a:fontRef idx="minor">
            <a:schemeClr val="tx1"/>
          </a:fontRef>
        </p:style>
      </p:cxnSp>
      <p:sp>
        <p:nvSpPr>
          <p:cNvPr id="51" name="Textfeld 4"/>
          <p:cNvSpPr txBox="1">
            <a:spLocks noChangeArrowheads="1"/>
          </p:cNvSpPr>
          <p:nvPr/>
        </p:nvSpPr>
        <p:spPr bwMode="auto">
          <a:xfrm>
            <a:off x="2195513" y="5949950"/>
            <a:ext cx="66246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lnSpc>
                <a:spcPct val="120000"/>
              </a:lnSpc>
            </a:pPr>
            <a:r>
              <a:rPr lang="de-AT" sz="1100" b="1">
                <a:solidFill>
                  <a:srgbClr val="002776"/>
                </a:solidFill>
                <a:latin typeface="Univers" pitchFamily="34" charset="0"/>
              </a:rPr>
              <a:t>Department of Interactive Media and Technologies for Education, Centre of Interactive Media</a:t>
            </a:r>
          </a:p>
          <a:p>
            <a:pPr algn="r">
              <a:lnSpc>
                <a:spcPct val="120000"/>
              </a:lnSpc>
            </a:pPr>
            <a:r>
              <a:rPr lang="de-AT" sz="1100" b="1">
                <a:solidFill>
                  <a:srgbClr val="002776"/>
                </a:solidFill>
                <a:latin typeface="Univers" pitchFamily="34" charset="0"/>
              </a:rPr>
              <a:t>Danube University Krems.</a:t>
            </a:r>
            <a:r>
              <a:rPr lang="de-AT" sz="1100">
                <a:solidFill>
                  <a:srgbClr val="002776"/>
                </a:solidFill>
                <a:latin typeface="Univers" pitchFamily="34" charset="0"/>
              </a:rPr>
              <a:t> The University of Continueing Education</a:t>
            </a:r>
          </a:p>
        </p:txBody>
      </p:sp>
      <p:pic>
        <p:nvPicPr>
          <p:cNvPr id="52" name="Picture 42" descr="pfei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6157913"/>
            <a:ext cx="614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hteck 101"/>
          <p:cNvSpPr>
            <a:spLocks noChangeArrowheads="1"/>
          </p:cNvSpPr>
          <p:nvPr/>
        </p:nvSpPr>
        <p:spPr bwMode="auto">
          <a:xfrm>
            <a:off x="792163" y="6535738"/>
            <a:ext cx="4067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b="1">
                <a:solidFill>
                  <a:srgbClr val="0066CC"/>
                </a:solidFill>
                <a:latin typeface="Arial Black" pitchFamily="34" charset="0"/>
              </a:rPr>
              <a:t>Zentrum für Soziale Innovation</a:t>
            </a:r>
            <a:endParaRPr lang="en-US">
              <a:solidFill>
                <a:srgbClr val="0066CC"/>
              </a:solidFill>
              <a:latin typeface="Arial Black" pitchFamily="34" charset="0"/>
            </a:endParaRPr>
          </a:p>
        </p:txBody>
      </p:sp>
      <p:sp>
        <p:nvSpPr>
          <p:cNvPr id="54" name="Rechteck 53"/>
          <p:cNvSpPr/>
          <p:nvPr/>
        </p:nvSpPr>
        <p:spPr>
          <a:xfrm>
            <a:off x="3815044" y="5085184"/>
            <a:ext cx="1746630" cy="504404"/>
          </a:xfrm>
          <a:prstGeom prst="rect">
            <a:avLst/>
          </a:prstGeom>
          <a:solidFill>
            <a:srgbClr val="FFFF99"/>
          </a:solidFill>
          <a:ln w="6350">
            <a:solidFill>
              <a:schemeClr val="tx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txBody>
          <a:bodyPr/>
          <a:lstStyle/>
          <a:p>
            <a:pPr algn="ctr">
              <a:defRPr/>
            </a:pPr>
            <a:r>
              <a:rPr lang="de-AT" dirty="0" err="1">
                <a:solidFill>
                  <a:srgbClr val="0000CC"/>
                </a:solidFill>
                <a:latin typeface="Arial Narrow" pitchFamily="34" charset="0"/>
              </a:rPr>
              <a:t>Inequality</a:t>
            </a:r>
            <a:r>
              <a:rPr lang="de-AT" dirty="0">
                <a:solidFill>
                  <a:srgbClr val="0000CC"/>
                </a:solidFill>
                <a:latin typeface="Arial Narrow" pitchFamily="34" charset="0"/>
              </a:rPr>
              <a:t>, </a:t>
            </a:r>
            <a:r>
              <a:rPr lang="de-AT" dirty="0" err="1">
                <a:solidFill>
                  <a:srgbClr val="0000CC"/>
                </a:solidFill>
                <a:latin typeface="Arial Narrow" pitchFamily="34" charset="0"/>
              </a:rPr>
              <a:t>health</a:t>
            </a:r>
            <a:r>
              <a:rPr lang="de-AT" dirty="0">
                <a:solidFill>
                  <a:srgbClr val="0000CC"/>
                </a:solidFill>
                <a:latin typeface="Arial Narrow" pitchFamily="34" charset="0"/>
              </a:rPr>
              <a:t> </a:t>
            </a:r>
            <a:r>
              <a:rPr lang="de-AT" dirty="0" err="1">
                <a:solidFill>
                  <a:srgbClr val="0000CC"/>
                </a:solidFill>
                <a:latin typeface="Arial Narrow" pitchFamily="34" charset="0"/>
              </a:rPr>
              <a:t>care</a:t>
            </a:r>
            <a:r>
              <a:rPr lang="de-AT" dirty="0">
                <a:solidFill>
                  <a:srgbClr val="0000CC"/>
                </a:solidFill>
                <a:latin typeface="Arial Narrow" pitchFamily="34" charset="0"/>
              </a:rPr>
              <a:t> </a:t>
            </a:r>
            <a:r>
              <a:rPr lang="de-AT" dirty="0" err="1">
                <a:solidFill>
                  <a:srgbClr val="0000CC"/>
                </a:solidFill>
                <a:latin typeface="Arial Narrow" pitchFamily="34" charset="0"/>
              </a:rPr>
              <a:t>and</a:t>
            </a:r>
            <a:r>
              <a:rPr lang="de-AT" dirty="0">
                <a:solidFill>
                  <a:srgbClr val="0000CC"/>
                </a:solidFill>
                <a:latin typeface="Arial Narrow" pitchFamily="34" charset="0"/>
              </a:rPr>
              <a:t> </a:t>
            </a:r>
            <a:r>
              <a:rPr lang="de-AT" dirty="0" err="1">
                <a:solidFill>
                  <a:srgbClr val="0000CC"/>
                </a:solidFill>
                <a:latin typeface="Arial Narrow" pitchFamily="34" charset="0"/>
              </a:rPr>
              <a:t>other</a:t>
            </a:r>
            <a:r>
              <a:rPr lang="de-AT" dirty="0">
                <a:solidFill>
                  <a:srgbClr val="0000CC"/>
                </a:solidFill>
                <a:latin typeface="Arial Narrow" pitchFamily="34" charset="0"/>
              </a:rPr>
              <a:t> </a:t>
            </a:r>
            <a:r>
              <a:rPr lang="de-AT" dirty="0" err="1">
                <a:solidFill>
                  <a:srgbClr val="0000CC"/>
                </a:solidFill>
                <a:latin typeface="Arial Narrow" pitchFamily="34" charset="0"/>
              </a:rPr>
              <a:t>social</a:t>
            </a:r>
            <a:r>
              <a:rPr lang="de-AT" dirty="0">
                <a:solidFill>
                  <a:srgbClr val="0000CC"/>
                </a:solidFill>
                <a:latin typeface="Arial Narrow" pitchFamily="34" charset="0"/>
              </a:rPr>
              <a:t> </a:t>
            </a:r>
            <a:r>
              <a:rPr lang="de-AT" dirty="0" err="1">
                <a:solidFill>
                  <a:srgbClr val="0000CC"/>
                </a:solidFill>
                <a:latin typeface="Arial Narrow" pitchFamily="34" charset="0"/>
              </a:rPr>
              <a:t>services</a:t>
            </a:r>
            <a:endParaRPr lang="de-AT" dirty="0">
              <a:solidFill>
                <a:srgbClr val="0000CC"/>
              </a:solidFill>
              <a:latin typeface="Arial Narrow" pitchFamily="34" charset="0"/>
            </a:endParaRPr>
          </a:p>
          <a:p>
            <a:pPr>
              <a:defRPr/>
            </a:pPr>
            <a:endParaRPr lang="en-US" dirty="0"/>
          </a:p>
        </p:txBody>
      </p:sp>
      <p:sp>
        <p:nvSpPr>
          <p:cNvPr id="55" name="Rechteck 54"/>
          <p:cNvSpPr/>
          <p:nvPr/>
        </p:nvSpPr>
        <p:spPr>
          <a:xfrm rot="16200000">
            <a:off x="-1168744" y="4417217"/>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1650607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95288" y="908050"/>
            <a:ext cx="8229600" cy="1143000"/>
          </a:xfrm>
        </p:spPr>
        <p:txBody>
          <a:bodyPr/>
          <a:lstStyle/>
          <a:p>
            <a:pPr eaLnBrk="1" hangingPunct="1"/>
            <a:r>
              <a:rPr lang="en-US" sz="3200" smtClean="0"/>
              <a:t>Tilburg Social Innovation Lab Netherlands</a:t>
            </a:r>
          </a:p>
        </p:txBody>
      </p:sp>
      <p:sp>
        <p:nvSpPr>
          <p:cNvPr id="5" name="Inhaltsplatzhalter 2"/>
          <p:cNvSpPr>
            <a:spLocks noGrp="1"/>
          </p:cNvSpPr>
          <p:nvPr>
            <p:ph sz="half" idx="1"/>
          </p:nvPr>
        </p:nvSpPr>
        <p:spPr>
          <a:xfrm>
            <a:off x="568325" y="1625600"/>
            <a:ext cx="4537075" cy="4683125"/>
          </a:xfrm>
        </p:spPr>
        <p:txBody>
          <a:bodyPr/>
          <a:lstStyle/>
          <a:p>
            <a:pPr marL="0" indent="0" algn="just" eaLnBrk="1" hangingPunct="1">
              <a:lnSpc>
                <a:spcPct val="80000"/>
              </a:lnSpc>
              <a:buFont typeface="Wingdings" pitchFamily="2" charset="2"/>
              <a:buNone/>
              <a:defRPr/>
            </a:pPr>
            <a:endParaRPr lang="en-US" sz="1700" dirty="0" smtClean="0"/>
          </a:p>
          <a:p>
            <a:pPr marL="0" indent="0" eaLnBrk="1" hangingPunct="1">
              <a:lnSpc>
                <a:spcPct val="80000"/>
              </a:lnSpc>
              <a:buFont typeface="Wingdings" pitchFamily="2" charset="2"/>
              <a:buNone/>
              <a:defRPr/>
            </a:pPr>
            <a:r>
              <a:rPr lang="en-US" sz="1800" dirty="0" smtClean="0">
                <a:solidFill>
                  <a:schemeClr val="accent2"/>
                </a:solidFill>
                <a:latin typeface="Calibri" pitchFamily="34" charset="0"/>
                <a:cs typeface="Calibri" pitchFamily="34" charset="0"/>
              </a:rPr>
              <a:t>Who?</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Four Universities from the area of Tilburg, founded 2011.</a:t>
            </a:r>
          </a:p>
          <a:p>
            <a:pPr marL="0" indent="0" eaLnBrk="1" hangingPunct="1">
              <a:lnSpc>
                <a:spcPct val="80000"/>
              </a:lnSpc>
              <a:defRPr/>
            </a:pPr>
            <a:endParaRPr lang="en-US" sz="800" dirty="0" smtClean="0">
              <a:solidFill>
                <a:schemeClr val="accent2"/>
              </a:solidFill>
              <a:latin typeface="Calibri" pitchFamily="34" charset="0"/>
              <a:cs typeface="Calibri" pitchFamily="34" charset="0"/>
            </a:endParaRPr>
          </a:p>
          <a:p>
            <a:pPr marL="0" indent="0" eaLnBrk="1" hangingPunct="1">
              <a:lnSpc>
                <a:spcPct val="80000"/>
              </a:lnSpc>
              <a:buFont typeface="Wingdings" pitchFamily="2" charset="2"/>
              <a:buNone/>
              <a:defRPr/>
            </a:pPr>
            <a:r>
              <a:rPr lang="en-US" sz="1800" dirty="0" smtClean="0">
                <a:solidFill>
                  <a:schemeClr val="accent2"/>
                </a:solidFill>
                <a:latin typeface="Calibri" pitchFamily="34" charset="0"/>
                <a:cs typeface="Calibri" pitchFamily="34" charset="0"/>
              </a:rPr>
              <a:t>What?</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Joining forces to make a visible contribution to the development of the region Brabant as the Region for Social Innovation.</a:t>
            </a:r>
          </a:p>
          <a:p>
            <a:pPr eaLnBrk="1" hangingPunct="1">
              <a:lnSpc>
                <a:spcPct val="80000"/>
              </a:lnSpc>
              <a:buFont typeface="Courier New" pitchFamily="49" charset="0"/>
              <a:buChar char="o"/>
              <a:defRPr/>
            </a:pPr>
            <a:r>
              <a:rPr lang="en-US" sz="1800" b="1" dirty="0" smtClean="0">
                <a:solidFill>
                  <a:schemeClr val="accent2"/>
                </a:solidFill>
                <a:latin typeface="Calibri" pitchFamily="34" charset="0"/>
                <a:cs typeface="Calibri" pitchFamily="34" charset="0"/>
              </a:rPr>
              <a:t>A “do-tank” in which methods and innovations are generated.</a:t>
            </a:r>
          </a:p>
          <a:p>
            <a:pPr marL="0" indent="0" eaLnBrk="1" hangingPunct="1">
              <a:lnSpc>
                <a:spcPct val="80000"/>
              </a:lnSpc>
              <a:defRPr/>
            </a:pPr>
            <a:endParaRPr lang="en-US" sz="800" b="1" u="sng" dirty="0" smtClean="0">
              <a:solidFill>
                <a:schemeClr val="accent2"/>
              </a:solidFill>
              <a:latin typeface="Calibri" pitchFamily="34" charset="0"/>
              <a:cs typeface="Calibri" pitchFamily="34" charset="0"/>
            </a:endParaRPr>
          </a:p>
          <a:p>
            <a:pPr marL="0" indent="0" eaLnBrk="1" hangingPunct="1">
              <a:lnSpc>
                <a:spcPct val="80000"/>
              </a:lnSpc>
              <a:buFont typeface="Arial" pitchFamily="34" charset="0"/>
              <a:buNone/>
              <a:defRPr/>
            </a:pPr>
            <a:r>
              <a:rPr lang="en-US" sz="1800" dirty="0" smtClean="0">
                <a:solidFill>
                  <a:schemeClr val="accent2"/>
                </a:solidFill>
                <a:latin typeface="Calibri" pitchFamily="34" charset="0"/>
                <a:cs typeface="Calibri" pitchFamily="34" charset="0"/>
              </a:rPr>
              <a:t>How?</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Involving regional stakeholders </a:t>
            </a:r>
          </a:p>
          <a:p>
            <a:pPr eaLnBrk="1" hangingPunct="1">
              <a:lnSpc>
                <a:spcPct val="80000"/>
              </a:lnSpc>
              <a:buFont typeface="Courier New" pitchFamily="49" charset="0"/>
              <a:buChar char="o"/>
              <a:defRPr/>
            </a:pPr>
            <a:r>
              <a:rPr lang="en-US" sz="1800" dirty="0" smtClean="0">
                <a:solidFill>
                  <a:schemeClr val="accent2"/>
                </a:solidFill>
                <a:latin typeface="Calibri" pitchFamily="34" charset="0"/>
                <a:cs typeface="Calibri" pitchFamily="34" charset="0"/>
              </a:rPr>
              <a:t>Providing suitable interdisciplinary knowledge </a:t>
            </a:r>
          </a:p>
          <a:p>
            <a:pPr marL="0" indent="0" algn="just" eaLnBrk="1" hangingPunct="1">
              <a:lnSpc>
                <a:spcPct val="80000"/>
              </a:lnSpc>
              <a:buFont typeface="Arial" pitchFamily="34" charset="0"/>
              <a:buNone/>
              <a:defRPr/>
            </a:pPr>
            <a:endParaRPr lang="en-US" dirty="0" smtClean="0"/>
          </a:p>
          <a:p>
            <a:pPr marL="0" indent="0" eaLnBrk="1" hangingPunct="1">
              <a:lnSpc>
                <a:spcPct val="80000"/>
              </a:lnSpc>
              <a:buFont typeface="Wingdings" pitchFamily="2" charset="2"/>
              <a:buNone/>
              <a:defRPr/>
            </a:pPr>
            <a:endParaRPr lang="en-US" sz="26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275" y="2205038"/>
            <a:ext cx="3376613" cy="232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3"/>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hteck 9"/>
          <p:cNvSpPr/>
          <p:nvPr/>
        </p:nvSpPr>
        <p:spPr>
          <a:xfrm rot="16200000">
            <a:off x="-1168744" y="4591731"/>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1254655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46088" y="981075"/>
            <a:ext cx="8229600" cy="1143000"/>
          </a:xfrm>
        </p:spPr>
        <p:txBody>
          <a:bodyPr/>
          <a:lstStyle/>
          <a:p>
            <a:pPr eaLnBrk="1" hangingPunct="1"/>
            <a:r>
              <a:rPr lang="en-US" sz="3200" smtClean="0"/>
              <a:t>Eutokia Social Innovation Center </a:t>
            </a:r>
            <a:br>
              <a:rPr lang="en-US" sz="3200" smtClean="0"/>
            </a:br>
            <a:r>
              <a:rPr lang="en-US" sz="3200" smtClean="0"/>
              <a:t>Bilbao, Spain</a:t>
            </a:r>
            <a:endParaRPr lang="de-DE" sz="3200" smtClean="0"/>
          </a:p>
        </p:txBody>
      </p:sp>
      <p:sp>
        <p:nvSpPr>
          <p:cNvPr id="5" name="Inhaltsplatzhalter 2"/>
          <p:cNvSpPr>
            <a:spLocks noGrp="1"/>
          </p:cNvSpPr>
          <p:nvPr>
            <p:ph sz="half" idx="1"/>
          </p:nvPr>
        </p:nvSpPr>
        <p:spPr>
          <a:xfrm>
            <a:off x="611188" y="2133600"/>
            <a:ext cx="4249737" cy="4103688"/>
          </a:xfrm>
        </p:spPr>
        <p:txBody>
          <a:bodyPr/>
          <a:lstStyle/>
          <a:p>
            <a:pPr marL="0" indent="0" algn="just" eaLnBrk="1" hangingPunct="1">
              <a:buFont typeface="Wingdings" pitchFamily="2" charset="2"/>
              <a:buNone/>
              <a:defRPr/>
            </a:pPr>
            <a:r>
              <a:rPr lang="en-US" sz="1800" dirty="0" smtClean="0">
                <a:solidFill>
                  <a:schemeClr val="accent2"/>
                </a:solidFill>
                <a:latin typeface="Calibri" pitchFamily="34" charset="0"/>
                <a:cs typeface="Calibri" pitchFamily="34" charset="0"/>
              </a:rPr>
              <a:t>Who?</a:t>
            </a:r>
          </a:p>
          <a:p>
            <a:pPr eaLnBrk="1" hangingPunct="1">
              <a:buFont typeface="Courier New" pitchFamily="49" charset="0"/>
              <a:buChar char="o"/>
              <a:defRPr/>
            </a:pPr>
            <a:r>
              <a:rPr lang="en-US" sz="1800" b="1" u="sng" dirty="0" smtClean="0">
                <a:solidFill>
                  <a:schemeClr val="accent2"/>
                </a:solidFill>
                <a:latin typeface="Calibri" pitchFamily="34" charset="0"/>
                <a:cs typeface="Calibri" pitchFamily="34" charset="0"/>
              </a:rPr>
              <a:t>Private-public collaboration</a:t>
            </a:r>
            <a:r>
              <a:rPr lang="en-US" sz="1800" dirty="0" smtClean="0">
                <a:solidFill>
                  <a:schemeClr val="accent2"/>
                </a:solidFill>
                <a:latin typeface="Calibri" pitchFamily="34" charset="0"/>
                <a:cs typeface="Calibri" pitchFamily="34" charset="0"/>
              </a:rPr>
              <a:t>, initiated by the Basque government, cooperation with different </a:t>
            </a:r>
            <a:r>
              <a:rPr lang="en-US" sz="1800" dirty="0" err="1" smtClean="0">
                <a:solidFill>
                  <a:schemeClr val="accent2"/>
                </a:solidFill>
                <a:latin typeface="Calibri" pitchFamily="34" charset="0"/>
                <a:cs typeface="Calibri" pitchFamily="34" charset="0"/>
              </a:rPr>
              <a:t>organisations</a:t>
            </a:r>
            <a:r>
              <a:rPr lang="en-US" sz="1800" dirty="0" smtClean="0">
                <a:solidFill>
                  <a:schemeClr val="accent2"/>
                </a:solidFill>
                <a:latin typeface="Calibri" pitchFamily="34" charset="0"/>
                <a:cs typeface="Calibri" pitchFamily="34" charset="0"/>
              </a:rPr>
              <a:t> and agents of the social innovation sector.</a:t>
            </a:r>
          </a:p>
          <a:p>
            <a:pPr algn="just" eaLnBrk="1" hangingPunct="1">
              <a:buFont typeface="Courier New" pitchFamily="49" charset="0"/>
              <a:buChar char="o"/>
              <a:defRPr/>
            </a:pPr>
            <a:r>
              <a:rPr lang="en-US" sz="1800" dirty="0" smtClean="0">
                <a:solidFill>
                  <a:schemeClr val="accent2"/>
                </a:solidFill>
                <a:latin typeface="Calibri" pitchFamily="34" charset="0"/>
                <a:cs typeface="Calibri" pitchFamily="34" charset="0"/>
              </a:rPr>
              <a:t>Founded 2010</a:t>
            </a:r>
          </a:p>
          <a:p>
            <a:pPr marL="0" indent="0" algn="just" eaLnBrk="1" hangingPunct="1">
              <a:defRPr/>
            </a:pPr>
            <a:endParaRPr lang="en-US" sz="800" dirty="0" smtClean="0">
              <a:solidFill>
                <a:schemeClr val="accent2"/>
              </a:solidFill>
              <a:latin typeface="Calibri" pitchFamily="34" charset="0"/>
              <a:cs typeface="Calibri" pitchFamily="34" charset="0"/>
            </a:endParaRPr>
          </a:p>
          <a:p>
            <a:pPr marL="0" indent="0" algn="just" eaLnBrk="1" hangingPunct="1">
              <a:buFont typeface="Wingdings" pitchFamily="2" charset="2"/>
              <a:buNone/>
              <a:defRPr/>
            </a:pPr>
            <a:r>
              <a:rPr lang="en-US" sz="1800" dirty="0" smtClean="0">
                <a:solidFill>
                  <a:schemeClr val="accent2"/>
                </a:solidFill>
                <a:latin typeface="Calibri" pitchFamily="34" charset="0"/>
                <a:cs typeface="Calibri" pitchFamily="34" charset="0"/>
              </a:rPr>
              <a:t>What?</a:t>
            </a:r>
          </a:p>
          <a:p>
            <a:pPr algn="just" eaLnBrk="1" hangingPunct="1">
              <a:buFont typeface="Courier New" pitchFamily="49" charset="0"/>
              <a:buChar char="o"/>
              <a:defRPr/>
            </a:pPr>
            <a:r>
              <a:rPr lang="en-US" sz="1800" dirty="0" smtClean="0">
                <a:solidFill>
                  <a:schemeClr val="accent2"/>
                </a:solidFill>
                <a:latin typeface="Calibri" pitchFamily="34" charset="0"/>
                <a:cs typeface="Calibri" pitchFamily="34" charset="0"/>
              </a:rPr>
              <a:t>Supporting new ideas that have a social impact.</a:t>
            </a:r>
          </a:p>
          <a:p>
            <a:pPr algn="just" eaLnBrk="1" hangingPunct="1">
              <a:buFont typeface="Courier New" pitchFamily="49" charset="0"/>
              <a:buChar char="o"/>
              <a:defRPr/>
            </a:pPr>
            <a:r>
              <a:rPr lang="en-US" sz="1800" dirty="0" smtClean="0">
                <a:solidFill>
                  <a:schemeClr val="accent2"/>
                </a:solidFill>
                <a:latin typeface="Calibri" pitchFamily="34" charset="0"/>
                <a:cs typeface="Calibri" pitchFamily="34" charset="0"/>
              </a:rPr>
              <a:t>Facilitating creative space.</a:t>
            </a:r>
          </a:p>
          <a:p>
            <a:pPr marL="0" indent="0" algn="just" eaLnBrk="1" hangingPunct="1">
              <a:buFont typeface="Wingdings" pitchFamily="2" charset="2"/>
              <a:buNone/>
              <a:defRPr/>
            </a:pPr>
            <a:endParaRPr lang="de-DE" sz="1200" dirty="0" smtClean="0"/>
          </a:p>
          <a:p>
            <a:pPr marL="0" indent="0" eaLnBrk="1" hangingPunct="1">
              <a:defRPr/>
            </a:pPr>
            <a:endParaRPr lang="de-DE" sz="15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573463"/>
            <a:ext cx="3671887" cy="78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4"/>
          <p:cNvSpPr>
            <a:spLocks noChangeArrowheads="1"/>
          </p:cNvSpPr>
          <p:nvPr/>
        </p:nvSpPr>
        <p:spPr bwMode="auto">
          <a:xfrm>
            <a:off x="6484938" y="4581525"/>
            <a:ext cx="2043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de-DE" sz="1800" b="1" u="sng">
                <a:solidFill>
                  <a:schemeClr val="accent2"/>
                </a:solidFill>
                <a:latin typeface="Calibri" pitchFamily="34" charset="0"/>
                <a:ea typeface="ヒラギノ角ゴ Pro W3"/>
                <a:cs typeface="Calibri" pitchFamily="34" charset="0"/>
              </a:rPr>
              <a:t>http://eutokia.org/</a:t>
            </a:r>
          </a:p>
          <a:p>
            <a:pPr algn="r"/>
            <a:endParaRPr lang="de-DE">
              <a:ea typeface="ヒラギノ角ゴ Pro W3"/>
              <a:cs typeface="Calibri" pitchFamily="34" charset="0"/>
            </a:endParaRPr>
          </a:p>
        </p:txBody>
      </p:sp>
      <p:pic>
        <p:nvPicPr>
          <p:cNvPr id="8"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3"/>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hteck 9"/>
          <p:cNvSpPr/>
          <p:nvPr/>
        </p:nvSpPr>
        <p:spPr>
          <a:xfrm rot="16200000">
            <a:off x="-1168744" y="4591731"/>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753201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79388" y="980728"/>
            <a:ext cx="871378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20000"/>
              </a:spcBef>
            </a:pPr>
            <a:r>
              <a:rPr lang="fr-BE" sz="2600" b="1" dirty="0">
                <a:solidFill>
                  <a:srgbClr val="0000CC"/>
                </a:solidFill>
                <a:latin typeface="Calibri" pitchFamily="34" charset="0"/>
                <a:ea typeface="Verdana" pitchFamily="34" charset="0"/>
                <a:cs typeface="Calibri" pitchFamily="34" charset="0"/>
              </a:rPr>
              <a:t>	Social innovation and the EUROPE 2020 </a:t>
            </a:r>
            <a:r>
              <a:rPr lang="fr-BE" sz="2600" b="1" dirty="0" err="1">
                <a:solidFill>
                  <a:srgbClr val="0000CC"/>
                </a:solidFill>
                <a:latin typeface="Calibri" pitchFamily="34" charset="0"/>
                <a:ea typeface="Verdana" pitchFamily="34" charset="0"/>
                <a:cs typeface="Calibri" pitchFamily="34" charset="0"/>
              </a:rPr>
              <a:t>Strategy</a:t>
            </a:r>
            <a:r>
              <a:rPr lang="fr-BE" sz="2600" b="1" dirty="0">
                <a:solidFill>
                  <a:srgbClr val="0000CC"/>
                </a:solidFill>
                <a:latin typeface="Calibri" pitchFamily="34" charset="0"/>
                <a:ea typeface="Verdana" pitchFamily="34" charset="0"/>
                <a:cs typeface="Calibri" pitchFamily="34" charset="0"/>
              </a:rPr>
              <a:t>:</a:t>
            </a:r>
          </a:p>
          <a:p>
            <a:pPr>
              <a:spcBef>
                <a:spcPct val="20000"/>
              </a:spcBef>
            </a:pPr>
            <a:r>
              <a:rPr lang="en-GB" sz="2400" i="1" dirty="0">
                <a:solidFill>
                  <a:srgbClr val="0000CC"/>
                </a:solidFill>
                <a:latin typeface="Calibri" pitchFamily="34" charset="0"/>
                <a:ea typeface="Verdana" pitchFamily="34" charset="0"/>
                <a:cs typeface="Calibri" pitchFamily="34" charset="0"/>
              </a:rPr>
              <a:t>	“…to design and implement programmes </a:t>
            </a:r>
            <a:r>
              <a:rPr lang="en-GB" sz="2400" b="1" i="1" dirty="0">
                <a:solidFill>
                  <a:srgbClr val="0000CC"/>
                </a:solidFill>
                <a:latin typeface="Calibri" pitchFamily="34" charset="0"/>
                <a:ea typeface="Verdana" pitchFamily="34" charset="0"/>
                <a:cs typeface="Calibri" pitchFamily="34" charset="0"/>
              </a:rPr>
              <a:t>to promote social innovation for the most vulnerable</a:t>
            </a:r>
            <a:r>
              <a:rPr lang="en-GB" sz="2400" i="1" dirty="0">
                <a:solidFill>
                  <a:srgbClr val="0000CC"/>
                </a:solidFill>
                <a:latin typeface="Calibri" pitchFamily="34" charset="0"/>
                <a:ea typeface="Verdana" pitchFamily="34" charset="0"/>
                <a:cs typeface="Calibri" pitchFamily="34" charset="0"/>
              </a:rPr>
              <a:t>, in particular by providing innovative education, training, and employment opportunities for deprived communities, to fight discrimination (e.g. disabled), and to develop a new agenda for migrants' integration to enable them to take full advantage of their potential…”</a:t>
            </a:r>
            <a:endParaRPr lang="fr-BE" sz="2400" dirty="0">
              <a:solidFill>
                <a:srgbClr val="0000CC"/>
              </a:solidFill>
              <a:latin typeface="Calibri" pitchFamily="34" charset="0"/>
              <a:ea typeface="Verdana" pitchFamily="34" charset="0"/>
              <a:cs typeface="Calibri" pitchFamily="34" charset="0"/>
            </a:endParaRPr>
          </a:p>
        </p:txBody>
      </p:sp>
      <p:sp>
        <p:nvSpPr>
          <p:cNvPr id="5" name="Rechteck 5"/>
          <p:cNvSpPr>
            <a:spLocks noChangeArrowheads="1"/>
          </p:cNvSpPr>
          <p:nvPr/>
        </p:nvSpPr>
        <p:spPr bwMode="auto">
          <a:xfrm>
            <a:off x="539750" y="3861048"/>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r>
              <a:rPr lang="en-GB" sz="2000" b="1" dirty="0">
                <a:solidFill>
                  <a:srgbClr val="0000CC"/>
                </a:solidFill>
                <a:latin typeface="Calibri" pitchFamily="34" charset="0"/>
                <a:cs typeface="Calibri" pitchFamily="34" charset="0"/>
              </a:rPr>
              <a:t>EU Programme for Employment and Social Innovation (</a:t>
            </a:r>
            <a:r>
              <a:rPr lang="en-GB" sz="2000" b="1" dirty="0" err="1">
                <a:solidFill>
                  <a:srgbClr val="0000CC"/>
                </a:solidFill>
                <a:latin typeface="Calibri" pitchFamily="34" charset="0"/>
                <a:cs typeface="Calibri" pitchFamily="34" charset="0"/>
              </a:rPr>
              <a:t>EaSI</a:t>
            </a:r>
            <a:r>
              <a:rPr lang="en-GB" sz="2000" b="1" dirty="0">
                <a:solidFill>
                  <a:srgbClr val="0000CC"/>
                </a:solidFill>
                <a:latin typeface="Calibri" pitchFamily="34" charset="0"/>
                <a:cs typeface="Calibri" pitchFamily="34" charset="0"/>
              </a:rPr>
              <a:t>)</a:t>
            </a:r>
            <a:r>
              <a:rPr lang="en-GB" sz="2000" dirty="0">
                <a:solidFill>
                  <a:srgbClr val="0000CC"/>
                </a:solidFill>
                <a:latin typeface="Calibri" pitchFamily="34" charset="0"/>
                <a:cs typeface="Calibri" pitchFamily="34" charset="0"/>
              </a:rPr>
              <a:t>:       </a:t>
            </a:r>
            <a:endParaRPr lang="en-GB" sz="2000" dirty="0" smtClean="0">
              <a:solidFill>
                <a:srgbClr val="0000CC"/>
              </a:solidFill>
              <a:latin typeface="Calibri" pitchFamily="34" charset="0"/>
              <a:cs typeface="Calibri" pitchFamily="34" charset="0"/>
            </a:endParaRPr>
          </a:p>
          <a:p>
            <a:pPr>
              <a:lnSpc>
                <a:spcPct val="90000"/>
              </a:lnSpc>
              <a:spcBef>
                <a:spcPct val="20000"/>
              </a:spcBef>
            </a:pPr>
            <a:r>
              <a:rPr lang="en-GB" sz="2000" dirty="0" smtClean="0">
                <a:solidFill>
                  <a:srgbClr val="0000CC"/>
                </a:solidFill>
                <a:latin typeface="Calibri" pitchFamily="34" charset="0"/>
                <a:cs typeface="Calibri" pitchFamily="34" charset="0"/>
              </a:rPr>
              <a:t>proposed </a:t>
            </a:r>
            <a:r>
              <a:rPr lang="en-GB" sz="2000" dirty="0">
                <a:solidFill>
                  <a:srgbClr val="0000CC"/>
                </a:solidFill>
                <a:latin typeface="Calibri" pitchFamily="34" charset="0"/>
                <a:cs typeface="Calibri" pitchFamily="34" charset="0"/>
              </a:rPr>
              <a:t>budget of € 815 million for </a:t>
            </a:r>
            <a:r>
              <a:rPr lang="en-GB" sz="2000" dirty="0" smtClean="0">
                <a:solidFill>
                  <a:srgbClr val="0000CC"/>
                </a:solidFill>
                <a:latin typeface="Calibri" pitchFamily="34" charset="0"/>
                <a:cs typeface="Calibri" pitchFamily="34" charset="0"/>
              </a:rPr>
              <a:t>2014-2020</a:t>
            </a:r>
            <a:endParaRPr lang="en-GB" sz="2000" b="1" dirty="0">
              <a:solidFill>
                <a:srgbClr val="0000CC"/>
              </a:solidFill>
              <a:latin typeface="Calibri" pitchFamily="34" charset="0"/>
              <a:cs typeface="Calibri" pitchFamily="34" charset="0"/>
            </a:endParaRPr>
          </a:p>
        </p:txBody>
      </p:sp>
      <p:sp>
        <p:nvSpPr>
          <p:cNvPr id="6" name="Rechteck 3"/>
          <p:cNvSpPr>
            <a:spLocks noChangeArrowheads="1"/>
          </p:cNvSpPr>
          <p:nvPr/>
        </p:nvSpPr>
        <p:spPr bwMode="auto">
          <a:xfrm>
            <a:off x="539750" y="4653136"/>
            <a:ext cx="82073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err="1">
                <a:solidFill>
                  <a:srgbClr val="0000CC"/>
                </a:solidFill>
                <a:latin typeface="Calibri" pitchFamily="34" charset="0"/>
                <a:cs typeface="Calibri" pitchFamily="34" charset="0"/>
              </a:rPr>
              <a:t>O</a:t>
            </a:r>
            <a:r>
              <a:rPr lang="de-DE" sz="2000" dirty="0" err="1" smtClean="0">
                <a:solidFill>
                  <a:srgbClr val="0000CC"/>
                </a:solidFill>
                <a:latin typeface="Calibri" pitchFamily="34" charset="0"/>
                <a:cs typeface="Calibri" pitchFamily="34" charset="0"/>
              </a:rPr>
              <a:t>verview</a:t>
            </a:r>
            <a:r>
              <a:rPr lang="de-DE" sz="2000" dirty="0" smtClean="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of</a:t>
            </a:r>
            <a:r>
              <a:rPr lang="de-DE" sz="2000" dirty="0">
                <a:solidFill>
                  <a:srgbClr val="0000CC"/>
                </a:solidFill>
                <a:latin typeface="Calibri" pitchFamily="34" charset="0"/>
                <a:cs typeface="Calibri" pitchFamily="34" charset="0"/>
              </a:rPr>
              <a:t> </a:t>
            </a:r>
            <a:r>
              <a:rPr lang="de-DE" sz="2000" dirty="0" smtClean="0">
                <a:solidFill>
                  <a:srgbClr val="0000CC"/>
                </a:solidFill>
                <a:latin typeface="Calibri" pitchFamily="34" charset="0"/>
                <a:cs typeface="Calibri" pitchFamily="34" charset="0"/>
              </a:rPr>
              <a:t>EU </a:t>
            </a:r>
            <a:r>
              <a:rPr lang="de-DE" sz="2000" dirty="0" err="1">
                <a:solidFill>
                  <a:srgbClr val="0000CC"/>
                </a:solidFill>
                <a:latin typeface="Calibri" pitchFamily="34" charset="0"/>
                <a:cs typeface="Calibri" pitchFamily="34" charset="0"/>
              </a:rPr>
              <a:t>funded</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research</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projects</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under</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the</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Social</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Sciences</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and</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Humanities</a:t>
            </a:r>
            <a:r>
              <a:rPr lang="de-DE" sz="2000" dirty="0">
                <a:solidFill>
                  <a:srgbClr val="0000CC"/>
                </a:solidFill>
                <a:latin typeface="Calibri" pitchFamily="34" charset="0"/>
                <a:cs typeface="Calibri" pitchFamily="34" charset="0"/>
              </a:rPr>
              <a:t>“ </a:t>
            </a:r>
            <a:r>
              <a:rPr lang="de-DE" sz="2000" dirty="0" err="1">
                <a:solidFill>
                  <a:srgbClr val="0000CC"/>
                </a:solidFill>
                <a:latin typeface="Calibri" pitchFamily="34" charset="0"/>
                <a:cs typeface="Calibri" pitchFamily="34" charset="0"/>
              </a:rPr>
              <a:t>programme</a:t>
            </a:r>
            <a:r>
              <a:rPr lang="de-DE" sz="2000" dirty="0">
                <a:solidFill>
                  <a:srgbClr val="0000CC"/>
                </a:solidFill>
                <a:latin typeface="Calibri" pitchFamily="34" charset="0"/>
                <a:cs typeface="Calibri" pitchFamily="34" charset="0"/>
              </a:rPr>
              <a:t> in </a:t>
            </a:r>
            <a:r>
              <a:rPr lang="de-DE" sz="2000" dirty="0" err="1">
                <a:solidFill>
                  <a:srgbClr val="0000CC"/>
                </a:solidFill>
                <a:latin typeface="Calibri" pitchFamily="34" charset="0"/>
                <a:cs typeface="Calibri" pitchFamily="34" charset="0"/>
              </a:rPr>
              <a:t>the</a:t>
            </a:r>
            <a:r>
              <a:rPr lang="de-DE" sz="2000" dirty="0">
                <a:solidFill>
                  <a:srgbClr val="0000CC"/>
                </a:solidFill>
                <a:latin typeface="Calibri" pitchFamily="34" charset="0"/>
                <a:cs typeface="Calibri" pitchFamily="34" charset="0"/>
              </a:rPr>
              <a:t> 7th EU Framework </a:t>
            </a:r>
            <a:r>
              <a:rPr lang="de-DE" sz="2000" dirty="0" err="1">
                <a:solidFill>
                  <a:srgbClr val="0000CC"/>
                </a:solidFill>
                <a:latin typeface="Calibri" pitchFamily="34" charset="0"/>
                <a:cs typeface="Calibri" pitchFamily="34" charset="0"/>
              </a:rPr>
              <a:t>for</a:t>
            </a:r>
            <a:r>
              <a:rPr lang="de-DE" sz="2000" dirty="0">
                <a:solidFill>
                  <a:srgbClr val="0000CC"/>
                </a:solidFill>
                <a:latin typeface="Calibri" pitchFamily="34" charset="0"/>
                <a:cs typeface="Calibri" pitchFamily="34" charset="0"/>
              </a:rPr>
              <a:t> Research, Technology Development </a:t>
            </a:r>
            <a:r>
              <a:rPr lang="de-DE" sz="2000" dirty="0" err="1">
                <a:solidFill>
                  <a:srgbClr val="0000CC"/>
                </a:solidFill>
                <a:latin typeface="Calibri" pitchFamily="34" charset="0"/>
                <a:cs typeface="Calibri" pitchFamily="34" charset="0"/>
              </a:rPr>
              <a:t>and</a:t>
            </a:r>
            <a:r>
              <a:rPr lang="de-DE" sz="2000" dirty="0">
                <a:solidFill>
                  <a:srgbClr val="0000CC"/>
                </a:solidFill>
                <a:latin typeface="Calibri" pitchFamily="34" charset="0"/>
                <a:cs typeface="Calibri" pitchFamily="34" charset="0"/>
              </a:rPr>
              <a:t> Innovation:</a:t>
            </a:r>
          </a:p>
          <a:p>
            <a:r>
              <a:rPr lang="de-DE" sz="1600" u="sng" dirty="0">
                <a:solidFill>
                  <a:srgbClr val="0000CC"/>
                </a:solidFill>
                <a:latin typeface="Calibri" pitchFamily="34" charset="0"/>
                <a:cs typeface="Calibri" pitchFamily="34" charset="0"/>
              </a:rPr>
              <a:t>http://ec.europa.eu/research/social-sciences/pdf/ssh-projects-fp7-5-6-social-innovation_en.pdf</a:t>
            </a:r>
          </a:p>
        </p:txBody>
      </p:sp>
      <p:pic>
        <p:nvPicPr>
          <p:cNvPr id="7"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35719"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7"/>
          <p:cNvSpPr>
            <a:spLocks noChangeArrowheads="1"/>
          </p:cNvSpPr>
          <p:nvPr/>
        </p:nvSpPr>
        <p:spPr bwMode="auto">
          <a:xfrm>
            <a:off x="1510004" y="12700"/>
            <a:ext cx="6073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u="sng" cap="all" dirty="0" smtClean="0">
                <a:solidFill>
                  <a:srgbClr val="FFFF00"/>
                </a:solidFill>
                <a:latin typeface="Calibri" pitchFamily="34" charset="0"/>
              </a:rPr>
              <a:t>SOCIAL INNOVATION </a:t>
            </a:r>
            <a:r>
              <a:rPr lang="de-DE" sz="3600" b="1" u="sng" cap="all" dirty="0" err="1" smtClean="0">
                <a:solidFill>
                  <a:srgbClr val="FFFF00"/>
                </a:solidFill>
                <a:latin typeface="Calibri" pitchFamily="34" charset="0"/>
              </a:rPr>
              <a:t>support</a:t>
            </a:r>
            <a:endParaRPr lang="de-AT" sz="3600" b="1" cap="all" dirty="0">
              <a:solidFill>
                <a:srgbClr val="333399"/>
              </a:solidFill>
            </a:endParaRPr>
          </a:p>
        </p:txBody>
      </p:sp>
      <p:sp>
        <p:nvSpPr>
          <p:cNvPr id="10" name="Rechteck 9"/>
          <p:cNvSpPr/>
          <p:nvPr/>
        </p:nvSpPr>
        <p:spPr>
          <a:xfrm rot="16200000">
            <a:off x="-1168744" y="4591731"/>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3552231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336803"/>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 name="Rectangle 7"/>
          <p:cNvSpPr>
            <a:spLocks noChangeArrowheads="1"/>
          </p:cNvSpPr>
          <p:nvPr/>
        </p:nvSpPr>
        <p:spPr bwMode="auto">
          <a:xfrm>
            <a:off x="3038036" y="-27384"/>
            <a:ext cx="31187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4000" b="1" u="sng" dirty="0" smtClean="0">
                <a:solidFill>
                  <a:srgbClr val="FFFF00"/>
                </a:solidFill>
                <a:latin typeface="Calibri" pitchFamily="34" charset="0"/>
              </a:rPr>
              <a:t>„</a:t>
            </a:r>
            <a:r>
              <a:rPr lang="de-DE" sz="4000" b="1" u="sng" dirty="0" err="1" smtClean="0">
                <a:solidFill>
                  <a:srgbClr val="FFFF00"/>
                </a:solidFill>
                <a:latin typeface="Calibri" pitchFamily="34" charset="0"/>
              </a:rPr>
              <a:t>SozialMarie</a:t>
            </a:r>
            <a:r>
              <a:rPr lang="de-DE" sz="4000" b="1" u="sng" dirty="0" smtClean="0">
                <a:solidFill>
                  <a:srgbClr val="FFFF00"/>
                </a:solidFill>
                <a:latin typeface="Calibri" pitchFamily="34" charset="0"/>
              </a:rPr>
              <a:t>“</a:t>
            </a:r>
            <a:endParaRPr lang="de-AT" sz="4000" b="1" dirty="0">
              <a:solidFill>
                <a:srgbClr val="333399"/>
              </a:solidFill>
              <a:latin typeface="Calibri" pitchFamily="34" charset="0"/>
            </a:endParaRPr>
          </a:p>
        </p:txBody>
      </p:sp>
      <p:sp>
        <p:nvSpPr>
          <p:cNvPr id="20" name="Rectangle 75"/>
          <p:cNvSpPr>
            <a:spLocks noChangeArrowheads="1"/>
          </p:cNvSpPr>
          <p:nvPr/>
        </p:nvSpPr>
        <p:spPr bwMode="auto">
          <a:xfrm>
            <a:off x="0" y="62068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de-DE" sz="2400" b="1" u="sng" dirty="0" smtClean="0">
                <a:solidFill>
                  <a:srgbClr val="000066"/>
                </a:solidFill>
                <a:latin typeface="Calibri" pitchFamily="34" charset="0"/>
              </a:rPr>
              <a:t>The international Austrian </a:t>
            </a:r>
            <a:r>
              <a:rPr lang="de-DE" sz="2400" b="1" u="sng" dirty="0" err="1" smtClean="0">
                <a:solidFill>
                  <a:srgbClr val="000066"/>
                </a:solidFill>
                <a:latin typeface="Calibri" pitchFamily="34" charset="0"/>
              </a:rPr>
              <a:t>award</a:t>
            </a:r>
            <a:r>
              <a:rPr lang="de-DE" sz="2400" b="1" u="sng" dirty="0" smtClean="0">
                <a:solidFill>
                  <a:srgbClr val="000066"/>
                </a:solidFill>
                <a:latin typeface="Calibri" pitchFamily="34" charset="0"/>
              </a:rPr>
              <a:t> </a:t>
            </a:r>
            <a:r>
              <a:rPr lang="de-DE" sz="2400" b="1" u="sng" dirty="0" err="1">
                <a:solidFill>
                  <a:srgbClr val="000066"/>
                </a:solidFill>
                <a:latin typeface="Calibri" pitchFamily="34" charset="0"/>
              </a:rPr>
              <a:t>for</a:t>
            </a:r>
            <a:r>
              <a:rPr lang="de-DE" sz="2400" b="1" u="sng" dirty="0">
                <a:solidFill>
                  <a:srgbClr val="000066"/>
                </a:solidFill>
                <a:latin typeface="Calibri" pitchFamily="34" charset="0"/>
              </a:rPr>
              <a:t> </a:t>
            </a:r>
            <a:r>
              <a:rPr lang="de-DE" sz="2400" b="1" u="sng" dirty="0" err="1">
                <a:solidFill>
                  <a:srgbClr val="000066"/>
                </a:solidFill>
                <a:latin typeface="Calibri" pitchFamily="34" charset="0"/>
              </a:rPr>
              <a:t>successful</a:t>
            </a:r>
            <a:r>
              <a:rPr lang="de-DE" sz="2400" b="1" u="sng" dirty="0">
                <a:solidFill>
                  <a:srgbClr val="000066"/>
                </a:solidFill>
                <a:latin typeface="Calibri" pitchFamily="34" charset="0"/>
              </a:rPr>
              <a:t> </a:t>
            </a:r>
            <a:r>
              <a:rPr lang="de-DE" sz="2400" b="1" u="sng" dirty="0" err="1" smtClean="0">
                <a:solidFill>
                  <a:srgbClr val="000066"/>
                </a:solidFill>
                <a:latin typeface="Calibri" pitchFamily="34" charset="0"/>
              </a:rPr>
              <a:t>social</a:t>
            </a:r>
            <a:r>
              <a:rPr lang="de-DE" sz="2400" b="1" u="sng" dirty="0" smtClean="0">
                <a:solidFill>
                  <a:srgbClr val="000066"/>
                </a:solidFill>
                <a:latin typeface="Calibri" pitchFamily="34" charset="0"/>
              </a:rPr>
              <a:t> </a:t>
            </a:r>
            <a:r>
              <a:rPr lang="de-DE" sz="2400" b="1" u="sng" dirty="0" err="1" smtClean="0">
                <a:solidFill>
                  <a:srgbClr val="000066"/>
                </a:solidFill>
                <a:latin typeface="Calibri" pitchFamily="34" charset="0"/>
              </a:rPr>
              <a:t>innovations</a:t>
            </a:r>
            <a:endParaRPr lang="de-DE" sz="2400" b="1" u="sng" dirty="0">
              <a:solidFill>
                <a:srgbClr val="000066"/>
              </a:solidFill>
              <a:latin typeface="Calibri" pitchFamily="34" charset="0"/>
            </a:endParaRPr>
          </a:p>
        </p:txBody>
      </p:sp>
      <p:sp>
        <p:nvSpPr>
          <p:cNvPr id="21" name="Text Box 11"/>
          <p:cNvSpPr txBox="1">
            <a:spLocks noChangeArrowheads="1"/>
          </p:cNvSpPr>
          <p:nvPr/>
        </p:nvSpPr>
        <p:spPr bwMode="auto">
          <a:xfrm>
            <a:off x="323850" y="1124744"/>
            <a:ext cx="26638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AT" sz="2000" dirty="0" err="1">
                <a:solidFill>
                  <a:srgbClr val="0000FF"/>
                </a:solidFill>
                <a:latin typeface="Calibri" pitchFamily="34" charset="0"/>
              </a:rPr>
              <a:t>Eligible</a:t>
            </a:r>
            <a:r>
              <a:rPr lang="de-AT" sz="2000" dirty="0">
                <a:solidFill>
                  <a:srgbClr val="0000FF"/>
                </a:solidFill>
                <a:latin typeface="Calibri" pitchFamily="34" charset="0"/>
              </a:rPr>
              <a:t> </a:t>
            </a:r>
            <a:r>
              <a:rPr lang="de-AT" sz="2000" dirty="0" err="1">
                <a:solidFill>
                  <a:srgbClr val="0000FF"/>
                </a:solidFill>
                <a:latin typeface="Calibri" pitchFamily="34" charset="0"/>
              </a:rPr>
              <a:t>for</a:t>
            </a:r>
            <a:r>
              <a:rPr lang="de-AT" sz="2000" dirty="0">
                <a:solidFill>
                  <a:srgbClr val="0000FF"/>
                </a:solidFill>
                <a:latin typeface="Calibri" pitchFamily="34" charset="0"/>
              </a:rPr>
              <a:t> </a:t>
            </a:r>
            <a:r>
              <a:rPr lang="de-AT" sz="2000" dirty="0" err="1">
                <a:solidFill>
                  <a:srgbClr val="0000FF"/>
                </a:solidFill>
                <a:latin typeface="Calibri" pitchFamily="34" charset="0"/>
              </a:rPr>
              <a:t>submission</a:t>
            </a:r>
            <a:r>
              <a:rPr lang="de-AT" sz="2000" dirty="0">
                <a:solidFill>
                  <a:srgbClr val="0000FF"/>
                </a:solidFill>
                <a:latin typeface="Calibri" pitchFamily="34" charset="0"/>
              </a:rPr>
              <a:t> </a:t>
            </a:r>
            <a:r>
              <a:rPr lang="de-AT" sz="2000" dirty="0" err="1">
                <a:solidFill>
                  <a:srgbClr val="0000FF"/>
                </a:solidFill>
                <a:latin typeface="Calibri" pitchFamily="34" charset="0"/>
              </a:rPr>
              <a:t>are</a:t>
            </a:r>
            <a:r>
              <a:rPr lang="de-AT" sz="2000" dirty="0">
                <a:solidFill>
                  <a:srgbClr val="0000FF"/>
                </a:solidFill>
                <a:latin typeface="Calibri" pitchFamily="34" charset="0"/>
              </a:rPr>
              <a:t> </a:t>
            </a:r>
            <a:r>
              <a:rPr lang="de-AT" sz="2000" dirty="0" err="1">
                <a:solidFill>
                  <a:srgbClr val="0000FF"/>
                </a:solidFill>
                <a:latin typeface="Calibri" pitchFamily="34" charset="0"/>
              </a:rPr>
              <a:t>projects</a:t>
            </a:r>
            <a:r>
              <a:rPr lang="de-AT" sz="2000" dirty="0">
                <a:solidFill>
                  <a:srgbClr val="0000FF"/>
                </a:solidFill>
                <a:latin typeface="Calibri" pitchFamily="34" charset="0"/>
              </a:rPr>
              <a:t> </a:t>
            </a:r>
            <a:r>
              <a:rPr lang="de-AT" sz="2000" dirty="0" err="1">
                <a:solidFill>
                  <a:srgbClr val="0000FF"/>
                </a:solidFill>
                <a:latin typeface="Calibri" pitchFamily="34" charset="0"/>
              </a:rPr>
              <a:t>of</a:t>
            </a:r>
            <a:r>
              <a:rPr lang="de-AT" sz="2000" dirty="0">
                <a:solidFill>
                  <a:srgbClr val="0000FF"/>
                </a:solidFill>
                <a:latin typeface="Calibri" pitchFamily="34" charset="0"/>
              </a:rPr>
              <a:t> </a:t>
            </a:r>
            <a:r>
              <a:rPr lang="de-AT" sz="2000" dirty="0" err="1">
                <a:solidFill>
                  <a:srgbClr val="0000FF"/>
                </a:solidFill>
                <a:latin typeface="Calibri" pitchFamily="34" charset="0"/>
              </a:rPr>
              <a:t>the</a:t>
            </a:r>
            <a:r>
              <a:rPr lang="de-AT" sz="2000" dirty="0">
                <a:solidFill>
                  <a:srgbClr val="0000FF"/>
                </a:solidFill>
                <a:latin typeface="Calibri" pitchFamily="34" charset="0"/>
              </a:rPr>
              <a:t>:</a:t>
            </a:r>
            <a:endParaRPr lang="de-AT" sz="1000" dirty="0">
              <a:solidFill>
                <a:srgbClr val="0000FF"/>
              </a:solidFill>
              <a:latin typeface="Calibri" pitchFamily="34" charset="0"/>
            </a:endParaRPr>
          </a:p>
          <a:p>
            <a:pPr>
              <a:buFont typeface="Wingdings" pitchFamily="2" charset="2"/>
              <a:buChar char="Ø"/>
            </a:pPr>
            <a:r>
              <a:rPr lang="de-AT" sz="1600" dirty="0">
                <a:solidFill>
                  <a:srgbClr val="0000FF"/>
                </a:solidFill>
                <a:latin typeface="Calibri" pitchFamily="34" charset="0"/>
              </a:rPr>
              <a:t> </a:t>
            </a:r>
            <a:r>
              <a:rPr lang="de-AT" sz="1600" dirty="0" err="1">
                <a:solidFill>
                  <a:srgbClr val="0000FF"/>
                </a:solidFill>
                <a:latin typeface="Calibri" pitchFamily="34" charset="0"/>
              </a:rPr>
              <a:t>social</a:t>
            </a:r>
            <a:r>
              <a:rPr lang="de-AT" sz="1600" dirty="0">
                <a:solidFill>
                  <a:srgbClr val="0000FF"/>
                </a:solidFill>
                <a:latin typeface="Calibri" pitchFamily="34" charset="0"/>
              </a:rPr>
              <a:t> </a:t>
            </a:r>
            <a:r>
              <a:rPr lang="de-AT" sz="1600" dirty="0" err="1">
                <a:solidFill>
                  <a:srgbClr val="0000FF"/>
                </a:solidFill>
                <a:latin typeface="Calibri" pitchFamily="34" charset="0"/>
              </a:rPr>
              <a:t>economy</a:t>
            </a:r>
            <a:r>
              <a:rPr lang="de-AT" sz="1600" dirty="0">
                <a:solidFill>
                  <a:srgbClr val="0000FF"/>
                </a:solidFill>
                <a:latin typeface="Calibri" pitchFamily="34" charset="0"/>
              </a:rPr>
              <a:t> (</a:t>
            </a:r>
            <a:r>
              <a:rPr lang="de-AT" sz="1600" dirty="0" err="1">
                <a:solidFill>
                  <a:srgbClr val="0000FF"/>
                </a:solidFill>
                <a:latin typeface="Calibri" pitchFamily="34" charset="0"/>
              </a:rPr>
              <a:t>civil</a:t>
            </a:r>
            <a:r>
              <a:rPr lang="de-AT" sz="1600" dirty="0">
                <a:solidFill>
                  <a:srgbClr val="0000FF"/>
                </a:solidFill>
                <a:latin typeface="Calibri" pitchFamily="34" charset="0"/>
              </a:rPr>
              <a:t> </a:t>
            </a:r>
          </a:p>
          <a:p>
            <a:pPr>
              <a:buFont typeface="Wingdings" pitchFamily="2" charset="2"/>
              <a:buNone/>
            </a:pPr>
            <a:r>
              <a:rPr lang="de-AT" sz="1600" dirty="0">
                <a:solidFill>
                  <a:srgbClr val="0000FF"/>
                </a:solidFill>
                <a:latin typeface="Calibri" pitchFamily="34" charset="0"/>
              </a:rPr>
              <a:t>    </a:t>
            </a:r>
            <a:r>
              <a:rPr lang="de-AT" sz="1600" dirty="0" err="1">
                <a:solidFill>
                  <a:srgbClr val="0000FF"/>
                </a:solidFill>
                <a:latin typeface="Calibri" pitchFamily="34" charset="0"/>
              </a:rPr>
              <a:t>society</a:t>
            </a:r>
            <a:r>
              <a:rPr lang="de-AT" sz="1600" dirty="0">
                <a:solidFill>
                  <a:srgbClr val="0000FF"/>
                </a:solidFill>
                <a:latin typeface="Calibri" pitchFamily="34" charset="0"/>
              </a:rPr>
              <a:t> initiatives, NPOs/</a:t>
            </a:r>
          </a:p>
          <a:p>
            <a:pPr>
              <a:buFont typeface="Wingdings" pitchFamily="2" charset="2"/>
              <a:buNone/>
            </a:pPr>
            <a:r>
              <a:rPr lang="de-AT" sz="1600" dirty="0">
                <a:solidFill>
                  <a:srgbClr val="0000FF"/>
                </a:solidFill>
                <a:latin typeface="Calibri" pitchFamily="34" charset="0"/>
              </a:rPr>
              <a:t>    NGOs, </a:t>
            </a:r>
            <a:r>
              <a:rPr lang="de-AT" sz="1600" dirty="0" err="1">
                <a:solidFill>
                  <a:srgbClr val="0000FF"/>
                </a:solidFill>
                <a:latin typeface="Calibri" pitchFamily="34" charset="0"/>
              </a:rPr>
              <a:t>associations</a:t>
            </a:r>
            <a:r>
              <a:rPr lang="de-AT" sz="1600" dirty="0">
                <a:solidFill>
                  <a:srgbClr val="0000FF"/>
                </a:solidFill>
                <a:latin typeface="Calibri" pitchFamily="34" charset="0"/>
              </a:rPr>
              <a:t>) </a:t>
            </a:r>
            <a:endParaRPr lang="de-AT" sz="1000" dirty="0">
              <a:solidFill>
                <a:srgbClr val="0000FF"/>
              </a:solidFill>
              <a:latin typeface="Calibri" pitchFamily="34" charset="0"/>
            </a:endParaRPr>
          </a:p>
          <a:p>
            <a:pPr>
              <a:buFont typeface="Wingdings" pitchFamily="2" charset="2"/>
              <a:buChar char="Ø"/>
            </a:pPr>
            <a:r>
              <a:rPr lang="de-AT" sz="1600" dirty="0">
                <a:solidFill>
                  <a:srgbClr val="0000FF"/>
                </a:solidFill>
                <a:latin typeface="Calibri" pitchFamily="34" charset="0"/>
              </a:rPr>
              <a:t> </a:t>
            </a:r>
            <a:r>
              <a:rPr lang="de-AT" sz="1600" dirty="0" err="1">
                <a:solidFill>
                  <a:srgbClr val="0000FF"/>
                </a:solidFill>
                <a:latin typeface="Calibri" pitchFamily="34" charset="0"/>
              </a:rPr>
              <a:t>public</a:t>
            </a:r>
            <a:r>
              <a:rPr lang="de-AT" sz="1600" dirty="0">
                <a:solidFill>
                  <a:srgbClr val="0000FF"/>
                </a:solidFill>
                <a:latin typeface="Calibri" pitchFamily="34" charset="0"/>
              </a:rPr>
              <a:t> </a:t>
            </a:r>
            <a:r>
              <a:rPr lang="de-AT" sz="1600" dirty="0" err="1">
                <a:solidFill>
                  <a:srgbClr val="0000FF"/>
                </a:solidFill>
                <a:latin typeface="Calibri" pitchFamily="34" charset="0"/>
              </a:rPr>
              <a:t>sector</a:t>
            </a:r>
            <a:r>
              <a:rPr lang="de-AT" sz="1600" dirty="0">
                <a:solidFill>
                  <a:srgbClr val="0000FF"/>
                </a:solidFill>
                <a:latin typeface="Calibri" pitchFamily="34" charset="0"/>
              </a:rPr>
              <a:t>,</a:t>
            </a:r>
          </a:p>
          <a:p>
            <a:pPr>
              <a:buFont typeface="Wingdings" pitchFamily="2" charset="2"/>
              <a:buNone/>
            </a:pPr>
            <a:r>
              <a:rPr lang="de-AT" sz="1600" dirty="0">
                <a:solidFill>
                  <a:srgbClr val="0000FF"/>
                </a:solidFill>
                <a:latin typeface="Calibri" pitchFamily="34" charset="0"/>
              </a:rPr>
              <a:t>    </a:t>
            </a:r>
            <a:r>
              <a:rPr lang="de-AT" sz="1600" dirty="0" err="1">
                <a:solidFill>
                  <a:srgbClr val="0000FF"/>
                </a:solidFill>
                <a:latin typeface="Calibri" pitchFamily="34" charset="0"/>
              </a:rPr>
              <a:t>administrations</a:t>
            </a:r>
            <a:r>
              <a:rPr lang="de-AT" sz="1600" dirty="0">
                <a:solidFill>
                  <a:srgbClr val="0000FF"/>
                </a:solidFill>
                <a:latin typeface="Calibri" pitchFamily="34" charset="0"/>
              </a:rPr>
              <a:t> </a:t>
            </a:r>
            <a:endParaRPr lang="de-AT" sz="1000" dirty="0">
              <a:solidFill>
                <a:srgbClr val="0000FF"/>
              </a:solidFill>
              <a:latin typeface="Calibri" pitchFamily="34" charset="0"/>
            </a:endParaRPr>
          </a:p>
          <a:p>
            <a:pPr>
              <a:buFont typeface="Wingdings" pitchFamily="2" charset="2"/>
              <a:buChar char="Ø"/>
            </a:pPr>
            <a:r>
              <a:rPr lang="de-AT" sz="1600" dirty="0">
                <a:solidFill>
                  <a:srgbClr val="0000FF"/>
                </a:solidFill>
                <a:latin typeface="Calibri" pitchFamily="34" charset="0"/>
              </a:rPr>
              <a:t> private </a:t>
            </a:r>
            <a:r>
              <a:rPr lang="de-AT" sz="1600" dirty="0" err="1">
                <a:solidFill>
                  <a:srgbClr val="0000FF"/>
                </a:solidFill>
                <a:latin typeface="Calibri" pitchFamily="34" charset="0"/>
              </a:rPr>
              <a:t>sector</a:t>
            </a:r>
            <a:r>
              <a:rPr lang="de-AT" sz="1600" dirty="0">
                <a:solidFill>
                  <a:srgbClr val="0000FF"/>
                </a:solidFill>
                <a:latin typeface="Calibri" pitchFamily="34" charset="0"/>
              </a:rPr>
              <a:t>, </a:t>
            </a:r>
          </a:p>
          <a:p>
            <a:pPr>
              <a:buFont typeface="Wingdings" pitchFamily="2" charset="2"/>
              <a:buNone/>
            </a:pPr>
            <a:r>
              <a:rPr lang="de-AT" sz="1600" dirty="0">
                <a:solidFill>
                  <a:srgbClr val="0000FF"/>
                </a:solidFill>
                <a:latin typeface="Calibri" pitchFamily="34" charset="0"/>
              </a:rPr>
              <a:t>    </a:t>
            </a:r>
            <a:r>
              <a:rPr lang="de-AT" sz="1600" dirty="0" err="1">
                <a:solidFill>
                  <a:srgbClr val="0000FF"/>
                </a:solidFill>
                <a:latin typeface="Calibri" pitchFamily="34" charset="0"/>
              </a:rPr>
              <a:t>businesses</a:t>
            </a:r>
            <a:r>
              <a:rPr lang="de-AT" sz="1600" dirty="0">
                <a:solidFill>
                  <a:srgbClr val="0000FF"/>
                </a:solidFill>
                <a:latin typeface="Calibri" pitchFamily="34" charset="0"/>
              </a:rPr>
              <a:t> </a:t>
            </a:r>
          </a:p>
          <a:p>
            <a:pPr>
              <a:buFont typeface="Wingdings" pitchFamily="2" charset="2"/>
              <a:buNone/>
            </a:pPr>
            <a:endParaRPr lang="de-DE" sz="400" dirty="0">
              <a:solidFill>
                <a:srgbClr val="0000FF"/>
              </a:solidFill>
              <a:latin typeface="Calibri" pitchFamily="34" charset="0"/>
            </a:endParaRPr>
          </a:p>
          <a:p>
            <a:pPr>
              <a:buFont typeface="Wingdings" pitchFamily="2" charset="2"/>
              <a:buNone/>
            </a:pPr>
            <a:r>
              <a:rPr lang="de-DE" sz="1600" dirty="0" err="1">
                <a:solidFill>
                  <a:srgbClr val="0000FF"/>
                </a:solidFill>
                <a:latin typeface="Calibri" pitchFamily="34" charset="0"/>
              </a:rPr>
              <a:t>Applications</a:t>
            </a:r>
            <a:r>
              <a:rPr lang="de-DE" sz="1600" dirty="0">
                <a:solidFill>
                  <a:srgbClr val="0000FF"/>
                </a:solidFill>
                <a:latin typeface="Calibri" pitchFamily="34" charset="0"/>
              </a:rPr>
              <a:t> </a:t>
            </a:r>
            <a:r>
              <a:rPr lang="de-DE" sz="1600" dirty="0" err="1">
                <a:solidFill>
                  <a:srgbClr val="0000FF"/>
                </a:solidFill>
                <a:latin typeface="Calibri" pitchFamily="34" charset="0"/>
              </a:rPr>
              <a:t>since</a:t>
            </a:r>
            <a:r>
              <a:rPr lang="de-DE" sz="1600" dirty="0">
                <a:solidFill>
                  <a:srgbClr val="0000FF"/>
                </a:solidFill>
                <a:latin typeface="Calibri" pitchFamily="34" charset="0"/>
              </a:rPr>
              <a:t> 2004:      </a:t>
            </a:r>
            <a:r>
              <a:rPr lang="de-DE" sz="1600" dirty="0" err="1" smtClean="0">
                <a:solidFill>
                  <a:srgbClr val="0000FF"/>
                </a:solidFill>
                <a:latin typeface="Calibri" pitchFamily="34" charset="0"/>
              </a:rPr>
              <a:t>about</a:t>
            </a:r>
            <a:r>
              <a:rPr lang="de-DE" sz="1600" dirty="0" smtClean="0">
                <a:solidFill>
                  <a:srgbClr val="0000FF"/>
                </a:solidFill>
                <a:latin typeface="Calibri" pitchFamily="34" charset="0"/>
              </a:rPr>
              <a:t> </a:t>
            </a:r>
            <a:r>
              <a:rPr lang="de-DE" sz="1600" dirty="0">
                <a:solidFill>
                  <a:srgbClr val="0000FF"/>
                </a:solidFill>
                <a:latin typeface="Calibri" pitchFamily="34" charset="0"/>
              </a:rPr>
              <a:t>2500</a:t>
            </a:r>
            <a:endParaRPr lang="de-DE" sz="1600" baseline="30000" dirty="0">
              <a:solidFill>
                <a:srgbClr val="0000FF"/>
              </a:solidFill>
              <a:latin typeface="Calibri" pitchFamily="34" charset="0"/>
            </a:endParaRPr>
          </a:p>
          <a:p>
            <a:pPr>
              <a:buFont typeface="Wingdings" pitchFamily="2" charset="2"/>
              <a:buNone/>
            </a:pPr>
            <a:r>
              <a:rPr lang="de-DE" sz="1600" dirty="0">
                <a:solidFill>
                  <a:srgbClr val="0000FF"/>
                </a:solidFill>
                <a:latin typeface="Calibri" pitchFamily="34" charset="0"/>
              </a:rPr>
              <a:t>1st </a:t>
            </a:r>
            <a:r>
              <a:rPr lang="de-DE" sz="1600" dirty="0" err="1">
                <a:solidFill>
                  <a:srgbClr val="0000FF"/>
                </a:solidFill>
                <a:latin typeface="Calibri" pitchFamily="34" charset="0"/>
              </a:rPr>
              <a:t>prize</a:t>
            </a:r>
            <a:r>
              <a:rPr lang="de-DE" sz="1600" dirty="0">
                <a:solidFill>
                  <a:srgbClr val="0000FF"/>
                </a:solidFill>
                <a:latin typeface="Calibri" pitchFamily="34" charset="0"/>
              </a:rPr>
              <a:t>:   € 15,000</a:t>
            </a:r>
          </a:p>
          <a:p>
            <a:pPr>
              <a:buFont typeface="Wingdings" pitchFamily="2" charset="2"/>
              <a:buNone/>
            </a:pPr>
            <a:r>
              <a:rPr lang="de-DE" sz="1600" dirty="0">
                <a:solidFill>
                  <a:srgbClr val="0000FF"/>
                </a:solidFill>
                <a:latin typeface="Calibri" pitchFamily="34" charset="0"/>
              </a:rPr>
              <a:t>2nd </a:t>
            </a:r>
            <a:r>
              <a:rPr lang="de-DE" sz="1600" dirty="0" err="1">
                <a:solidFill>
                  <a:srgbClr val="0000FF"/>
                </a:solidFill>
                <a:latin typeface="Calibri" pitchFamily="34" charset="0"/>
              </a:rPr>
              <a:t>prize</a:t>
            </a:r>
            <a:r>
              <a:rPr lang="de-DE" sz="1600" dirty="0">
                <a:solidFill>
                  <a:srgbClr val="0000FF"/>
                </a:solidFill>
                <a:latin typeface="Calibri" pitchFamily="34" charset="0"/>
              </a:rPr>
              <a:t>: € 10,000</a:t>
            </a:r>
          </a:p>
          <a:p>
            <a:pPr>
              <a:buFont typeface="Wingdings" pitchFamily="2" charset="2"/>
              <a:buNone/>
            </a:pPr>
            <a:r>
              <a:rPr lang="de-DE" sz="1600" dirty="0">
                <a:solidFill>
                  <a:srgbClr val="0000FF"/>
                </a:solidFill>
                <a:latin typeface="Calibri" pitchFamily="34" charset="0"/>
              </a:rPr>
              <a:t>3rd </a:t>
            </a:r>
            <a:r>
              <a:rPr lang="de-DE" sz="1600" dirty="0" err="1">
                <a:solidFill>
                  <a:srgbClr val="0000FF"/>
                </a:solidFill>
                <a:latin typeface="Calibri" pitchFamily="34" charset="0"/>
              </a:rPr>
              <a:t>prize</a:t>
            </a:r>
            <a:r>
              <a:rPr lang="de-DE" sz="1600" dirty="0">
                <a:solidFill>
                  <a:srgbClr val="0000FF"/>
                </a:solidFill>
                <a:latin typeface="Calibri" pitchFamily="34" charset="0"/>
              </a:rPr>
              <a:t>:  €   5,000</a:t>
            </a:r>
          </a:p>
          <a:p>
            <a:pPr>
              <a:buFont typeface="Wingdings" pitchFamily="2" charset="2"/>
              <a:buNone/>
            </a:pPr>
            <a:r>
              <a:rPr lang="de-DE" sz="1600" dirty="0">
                <a:solidFill>
                  <a:srgbClr val="0000FF"/>
                </a:solidFill>
                <a:latin typeface="Calibri" pitchFamily="34" charset="0"/>
              </a:rPr>
              <a:t>Total </a:t>
            </a:r>
            <a:r>
              <a:rPr lang="de-DE" sz="1600" dirty="0" err="1">
                <a:solidFill>
                  <a:srgbClr val="0000FF"/>
                </a:solidFill>
                <a:latin typeface="Calibri" pitchFamily="34" charset="0"/>
              </a:rPr>
              <a:t>prize</a:t>
            </a:r>
            <a:r>
              <a:rPr lang="de-DE" sz="1600" dirty="0">
                <a:solidFill>
                  <a:srgbClr val="0000FF"/>
                </a:solidFill>
                <a:latin typeface="Calibri" pitchFamily="34" charset="0"/>
              </a:rPr>
              <a:t> </a:t>
            </a:r>
            <a:r>
              <a:rPr lang="de-DE" sz="1600" dirty="0" err="1">
                <a:solidFill>
                  <a:srgbClr val="0000FF"/>
                </a:solidFill>
                <a:latin typeface="Calibri" pitchFamily="34" charset="0"/>
              </a:rPr>
              <a:t>money</a:t>
            </a:r>
            <a:r>
              <a:rPr lang="de-DE" sz="1600" dirty="0">
                <a:solidFill>
                  <a:srgbClr val="0000FF"/>
                </a:solidFill>
                <a:latin typeface="Calibri" pitchFamily="34" charset="0"/>
              </a:rPr>
              <a:t> </a:t>
            </a:r>
            <a:r>
              <a:rPr lang="de-DE" sz="1600" dirty="0" err="1">
                <a:solidFill>
                  <a:srgbClr val="0000FF"/>
                </a:solidFill>
                <a:latin typeface="Calibri" pitchFamily="34" charset="0"/>
              </a:rPr>
              <a:t>awarded</a:t>
            </a:r>
            <a:r>
              <a:rPr lang="de-DE" sz="1600" dirty="0">
                <a:solidFill>
                  <a:srgbClr val="0000FF"/>
                </a:solidFill>
                <a:latin typeface="Calibri" pitchFamily="34" charset="0"/>
              </a:rPr>
              <a:t> (</a:t>
            </a:r>
            <a:r>
              <a:rPr lang="de-DE" sz="1600" dirty="0" err="1">
                <a:solidFill>
                  <a:srgbClr val="0000FF"/>
                </a:solidFill>
                <a:latin typeface="Calibri" pitchFamily="34" charset="0"/>
              </a:rPr>
              <a:t>to</a:t>
            </a:r>
            <a:r>
              <a:rPr lang="de-DE" sz="1600" dirty="0">
                <a:solidFill>
                  <a:srgbClr val="0000FF"/>
                </a:solidFill>
                <a:latin typeface="Calibri" pitchFamily="34" charset="0"/>
              </a:rPr>
              <a:t> a </a:t>
            </a:r>
            <a:r>
              <a:rPr lang="de-DE" sz="1600" dirty="0" err="1">
                <a:solidFill>
                  <a:srgbClr val="0000FF"/>
                </a:solidFill>
                <a:latin typeface="Calibri" pitchFamily="34" charset="0"/>
              </a:rPr>
              <a:t>number</a:t>
            </a:r>
            <a:r>
              <a:rPr lang="de-DE" sz="1600" dirty="0">
                <a:solidFill>
                  <a:srgbClr val="0000FF"/>
                </a:solidFill>
                <a:latin typeface="Calibri" pitchFamily="34" charset="0"/>
              </a:rPr>
              <a:t> </a:t>
            </a:r>
            <a:r>
              <a:rPr lang="de-DE" sz="1600" dirty="0" err="1">
                <a:solidFill>
                  <a:srgbClr val="0000FF"/>
                </a:solidFill>
                <a:latin typeface="Calibri" pitchFamily="34" charset="0"/>
              </a:rPr>
              <a:t>of</a:t>
            </a:r>
            <a:r>
              <a:rPr lang="de-DE" sz="1600" dirty="0">
                <a:solidFill>
                  <a:srgbClr val="0000FF"/>
                </a:solidFill>
                <a:latin typeface="Calibri" pitchFamily="34" charset="0"/>
              </a:rPr>
              <a:t> </a:t>
            </a:r>
            <a:r>
              <a:rPr lang="de-DE" sz="1600" dirty="0" err="1" smtClean="0">
                <a:solidFill>
                  <a:srgbClr val="0000FF"/>
                </a:solidFill>
                <a:latin typeface="Calibri" pitchFamily="34" charset="0"/>
              </a:rPr>
              <a:t>now</a:t>
            </a:r>
            <a:r>
              <a:rPr lang="de-DE" sz="1600" dirty="0" smtClean="0">
                <a:solidFill>
                  <a:srgbClr val="0000FF"/>
                </a:solidFill>
                <a:latin typeface="Calibri" pitchFamily="34" charset="0"/>
              </a:rPr>
              <a:t> 135 </a:t>
            </a:r>
            <a:r>
              <a:rPr lang="de-DE" sz="1600" dirty="0" err="1" smtClean="0">
                <a:solidFill>
                  <a:srgbClr val="0000FF"/>
                </a:solidFill>
                <a:latin typeface="Calibri" pitchFamily="34" charset="0"/>
              </a:rPr>
              <a:t>awardees</a:t>
            </a:r>
            <a:r>
              <a:rPr lang="de-DE" sz="1600" dirty="0">
                <a:solidFill>
                  <a:srgbClr val="0000FF"/>
                </a:solidFill>
                <a:latin typeface="Calibri" pitchFamily="34" charset="0"/>
              </a:rPr>
              <a:t>): € </a:t>
            </a:r>
            <a:r>
              <a:rPr lang="de-DE" sz="1600" dirty="0" smtClean="0">
                <a:solidFill>
                  <a:srgbClr val="0000FF"/>
                </a:solidFill>
                <a:latin typeface="Calibri" pitchFamily="34" charset="0"/>
              </a:rPr>
              <a:t>420,000</a:t>
            </a:r>
            <a:r>
              <a:rPr lang="de-DE" sz="1600" dirty="0">
                <a:solidFill>
                  <a:srgbClr val="0000FF"/>
                </a:solidFill>
                <a:latin typeface="Calibri" pitchFamily="34" charset="0"/>
              </a:rPr>
              <a:t>.--</a:t>
            </a:r>
            <a:endParaRPr lang="de-AT" sz="1600" dirty="0">
              <a:solidFill>
                <a:srgbClr val="0000FF"/>
              </a:solidFill>
              <a:latin typeface="Calibri" pitchFamily="34" charset="0"/>
            </a:endParaRPr>
          </a:p>
        </p:txBody>
      </p:sp>
      <p:sp>
        <p:nvSpPr>
          <p:cNvPr id="22" name="Line 12"/>
          <p:cNvSpPr>
            <a:spLocks noChangeShapeType="1"/>
          </p:cNvSpPr>
          <p:nvPr/>
        </p:nvSpPr>
        <p:spPr bwMode="auto">
          <a:xfrm>
            <a:off x="323850" y="1124744"/>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Line 13"/>
          <p:cNvSpPr>
            <a:spLocks noChangeShapeType="1"/>
          </p:cNvSpPr>
          <p:nvPr/>
        </p:nvSpPr>
        <p:spPr bwMode="auto">
          <a:xfrm>
            <a:off x="323850" y="5517357"/>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14"/>
          <p:cNvSpPr>
            <a:spLocks noChangeShapeType="1"/>
          </p:cNvSpPr>
          <p:nvPr/>
        </p:nvSpPr>
        <p:spPr bwMode="auto">
          <a:xfrm>
            <a:off x="323850" y="1124744"/>
            <a:ext cx="0" cy="4392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Line 15"/>
          <p:cNvSpPr>
            <a:spLocks noChangeShapeType="1"/>
          </p:cNvSpPr>
          <p:nvPr/>
        </p:nvSpPr>
        <p:spPr bwMode="auto">
          <a:xfrm>
            <a:off x="2771775" y="1124744"/>
            <a:ext cx="0" cy="4392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6" name="Picture 12" descr="pic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129507"/>
            <a:ext cx="5976937"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5"/>
          <p:cNvSpPr>
            <a:spLocks noChangeArrowheads="1"/>
          </p:cNvSpPr>
          <p:nvPr/>
        </p:nvSpPr>
        <p:spPr bwMode="auto">
          <a:xfrm>
            <a:off x="179388" y="5570656"/>
            <a:ext cx="8713787" cy="7386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sz="1800" b="1" dirty="0" smtClean="0">
                <a:solidFill>
                  <a:schemeClr val="accent2"/>
                </a:solidFill>
                <a:latin typeface="Calibri" pitchFamily="34" charset="0"/>
              </a:rPr>
              <a:t>A different </a:t>
            </a:r>
            <a:r>
              <a:rPr lang="de-DE" sz="1800" b="1" dirty="0" err="1">
                <a:solidFill>
                  <a:schemeClr val="accent2"/>
                </a:solidFill>
                <a:latin typeface="Calibri" pitchFamily="34" charset="0"/>
              </a:rPr>
              <a:t>approach</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re</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funding</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and</a:t>
            </a:r>
            <a:r>
              <a:rPr lang="de-DE" sz="1800" b="1" dirty="0">
                <a:solidFill>
                  <a:schemeClr val="accent2"/>
                </a:solidFill>
                <a:latin typeface="Calibri" pitchFamily="34" charset="0"/>
              </a:rPr>
              <a:t> </a:t>
            </a:r>
            <a:r>
              <a:rPr lang="de-DE" sz="1800" b="1" dirty="0" err="1">
                <a:solidFill>
                  <a:schemeClr val="accent2"/>
                </a:solidFill>
                <a:latin typeface="Calibri" pitchFamily="34" charset="0"/>
              </a:rPr>
              <a:t>stimulating</a:t>
            </a:r>
            <a:r>
              <a:rPr lang="de-DE" sz="1800" b="1" dirty="0">
                <a:solidFill>
                  <a:schemeClr val="accent2"/>
                </a:solidFill>
                <a:latin typeface="Calibri" pitchFamily="34" charset="0"/>
              </a:rPr>
              <a:t> </a:t>
            </a:r>
            <a:r>
              <a:rPr lang="de-DE" sz="2400" b="1" i="1" dirty="0" err="1">
                <a:solidFill>
                  <a:schemeClr val="accent2"/>
                </a:solidFill>
                <a:latin typeface="Calibri" pitchFamily="34" charset="0"/>
              </a:rPr>
              <a:t>ideas</a:t>
            </a:r>
            <a:r>
              <a:rPr lang="de-DE" sz="1800" b="1" dirty="0">
                <a:solidFill>
                  <a:schemeClr val="accent2"/>
                </a:solidFill>
                <a:latin typeface="Calibri" pitchFamily="34" charset="0"/>
              </a:rPr>
              <a:t> cf. </a:t>
            </a:r>
          </a:p>
          <a:p>
            <a:pPr algn="ctr"/>
            <a:r>
              <a:rPr lang="de-DE" sz="1800" b="1" dirty="0">
                <a:solidFill>
                  <a:schemeClr val="accent2"/>
                </a:solidFill>
                <a:latin typeface="Calibri" pitchFamily="34" charset="0"/>
              </a:rPr>
              <a:t>„The European </a:t>
            </a:r>
            <a:r>
              <a:rPr lang="de-DE" sz="1800" b="1" dirty="0" err="1">
                <a:solidFill>
                  <a:schemeClr val="accent2"/>
                </a:solidFill>
                <a:latin typeface="Calibri" pitchFamily="34" charset="0"/>
              </a:rPr>
              <a:t>Social</a:t>
            </a:r>
            <a:r>
              <a:rPr lang="de-DE" sz="1800" b="1" dirty="0">
                <a:solidFill>
                  <a:schemeClr val="accent2"/>
                </a:solidFill>
                <a:latin typeface="Calibri" pitchFamily="34" charset="0"/>
              </a:rPr>
              <a:t> Innovation </a:t>
            </a:r>
            <a:r>
              <a:rPr lang="de-DE" sz="1800" b="1" dirty="0" err="1">
                <a:solidFill>
                  <a:schemeClr val="accent2"/>
                </a:solidFill>
                <a:latin typeface="Calibri" pitchFamily="34" charset="0"/>
              </a:rPr>
              <a:t>Competition</a:t>
            </a:r>
            <a:r>
              <a:rPr lang="de-DE" sz="1800" b="1" dirty="0">
                <a:solidFill>
                  <a:schemeClr val="accent2"/>
                </a:solidFill>
                <a:latin typeface="Calibri" pitchFamily="34" charset="0"/>
              </a:rPr>
              <a:t>“ at  </a:t>
            </a:r>
            <a:r>
              <a:rPr lang="de-DE" sz="1800" b="1" u="sng" dirty="0">
                <a:solidFill>
                  <a:schemeClr val="accent2"/>
                </a:solidFill>
                <a:latin typeface="Calibri" pitchFamily="34" charset="0"/>
              </a:rPr>
              <a:t>http://socialinnovationcompetition.eu/</a:t>
            </a:r>
          </a:p>
        </p:txBody>
      </p:sp>
      <p:sp>
        <p:nvSpPr>
          <p:cNvPr id="29" name="Rectangle 7"/>
          <p:cNvSpPr>
            <a:spLocks noChangeArrowheads="1"/>
          </p:cNvSpPr>
          <p:nvPr/>
        </p:nvSpPr>
        <p:spPr bwMode="auto">
          <a:xfrm>
            <a:off x="5474811" y="4994012"/>
            <a:ext cx="3345339" cy="523220"/>
          </a:xfrm>
          <a:prstGeom prst="rect">
            <a:avLst/>
          </a:prstGeom>
          <a:solidFill>
            <a:schemeClr val="accent1">
              <a:lumMod val="75000"/>
            </a:schemeClr>
          </a:solidFill>
          <a:ln>
            <a:noFill/>
          </a:ln>
          <a:effectLst/>
        </p:spPr>
        <p:txBody>
          <a:bodyPr wrap="none">
            <a:spAutoFit/>
          </a:bodyPr>
          <a:lstStyle/>
          <a:p>
            <a:pPr algn="ctr"/>
            <a:r>
              <a:rPr lang="de-DE" sz="2800" b="1" u="sng" dirty="0" smtClean="0">
                <a:solidFill>
                  <a:schemeClr val="bg1"/>
                </a:solidFill>
                <a:latin typeface="Calibri" pitchFamily="34" charset="0"/>
              </a:rPr>
              <a:t>www.sozialmarie.org</a:t>
            </a:r>
            <a:endParaRPr lang="de-AT" sz="2800" b="1" dirty="0">
              <a:solidFill>
                <a:schemeClr val="bg1"/>
              </a:solidFill>
              <a:latin typeface="Calibri" pitchFamily="34" charset="0"/>
            </a:endParaRPr>
          </a:p>
        </p:txBody>
      </p:sp>
      <p:sp>
        <p:nvSpPr>
          <p:cNvPr id="30" name="Rechteck 29"/>
          <p:cNvSpPr/>
          <p:nvPr/>
        </p:nvSpPr>
        <p:spPr>
          <a:xfrm rot="16200000">
            <a:off x="-1168744" y="4056954"/>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9135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 calcmode="lin" valueType="num">
                                      <p:cBhvr additive="base">
                                        <p:cTn id="27" dur="500" fill="hold"/>
                                        <p:tgtEl>
                                          <p:spTgt spid="28">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13"/>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 name="Picture 29" descr="st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12875"/>
            <a:ext cx="34051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dampfmasch01"/>
          <p:cNvPicPr>
            <a:picLocks noChangeAspect="1" noChangeArrowheads="1"/>
          </p:cNvPicPr>
          <p:nvPr/>
        </p:nvPicPr>
        <p:blipFill>
          <a:blip r:embed="rId5">
            <a:extLst>
              <a:ext uri="{28A0092B-C50C-407E-A947-70E740481C1C}">
                <a14:useLocalDpi xmlns:a14="http://schemas.microsoft.com/office/drawing/2010/main" val="0"/>
              </a:ext>
            </a:extLst>
          </a:blip>
          <a:srcRect l="11995"/>
          <a:stretch>
            <a:fillRect/>
          </a:stretch>
        </p:blipFill>
        <p:spPr bwMode="auto">
          <a:xfrm>
            <a:off x="1042988" y="1408113"/>
            <a:ext cx="30241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matrix_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716338"/>
            <a:ext cx="30241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2"/>
          <p:cNvSpPr txBox="1">
            <a:spLocks noChangeArrowheads="1"/>
          </p:cNvSpPr>
          <p:nvPr/>
        </p:nvSpPr>
        <p:spPr bwMode="auto">
          <a:xfrm rot="10800000">
            <a:off x="465138" y="1385888"/>
            <a:ext cx="55245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solidFill>
                  <a:srgbClr val="0000FF"/>
                </a:solidFill>
                <a:latin typeface="Calibri" pitchFamily="34" charset="0"/>
              </a:rPr>
              <a:t>The most famous steam engine - </a:t>
            </a:r>
          </a:p>
          <a:p>
            <a:r>
              <a:rPr lang="de-DE" b="1">
                <a:solidFill>
                  <a:srgbClr val="0000FF"/>
                </a:solidFill>
                <a:latin typeface="Calibri" pitchFamily="34" charset="0"/>
              </a:rPr>
              <a:t>Optimised by</a:t>
            </a:r>
            <a:r>
              <a:rPr lang="de-DE">
                <a:solidFill>
                  <a:srgbClr val="0000FF"/>
                </a:solidFill>
                <a:latin typeface="Calibri" pitchFamily="34" charset="0"/>
              </a:rPr>
              <a:t> James watt, 1776</a:t>
            </a:r>
            <a:endParaRPr lang="de-AT">
              <a:solidFill>
                <a:srgbClr val="0000FF"/>
              </a:solidFill>
              <a:latin typeface="Calibri" pitchFamily="34" charset="0"/>
            </a:endParaRPr>
          </a:p>
        </p:txBody>
      </p:sp>
      <p:sp>
        <p:nvSpPr>
          <p:cNvPr id="8" name="Text Box 33"/>
          <p:cNvSpPr txBox="1">
            <a:spLocks noChangeArrowheads="1"/>
          </p:cNvSpPr>
          <p:nvPr/>
        </p:nvSpPr>
        <p:spPr bwMode="auto">
          <a:xfrm rot="10800000">
            <a:off x="468313" y="3794125"/>
            <a:ext cx="55245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solidFill>
                  <a:srgbClr val="0000FF"/>
                </a:solidFill>
                <a:latin typeface="Calibri" pitchFamily="34" charset="0"/>
              </a:rPr>
              <a:t>„Humans by Design“:</a:t>
            </a:r>
          </a:p>
          <a:p>
            <a:r>
              <a:rPr lang="de-DE" b="1">
                <a:solidFill>
                  <a:srgbClr val="0000FF"/>
                </a:solidFill>
                <a:latin typeface="Calibri" pitchFamily="34" charset="0"/>
              </a:rPr>
              <a:t>Optimisation </a:t>
            </a:r>
            <a:r>
              <a:rPr lang="de-DE">
                <a:solidFill>
                  <a:srgbClr val="0000FF"/>
                </a:solidFill>
                <a:latin typeface="Calibri" pitchFamily="34" charset="0"/>
              </a:rPr>
              <a:t>in the</a:t>
            </a:r>
            <a:r>
              <a:rPr lang="de-DE" b="1">
                <a:solidFill>
                  <a:srgbClr val="0000FF"/>
                </a:solidFill>
                <a:latin typeface="Calibri" pitchFamily="34" charset="0"/>
              </a:rPr>
              <a:t> </a:t>
            </a:r>
            <a:r>
              <a:rPr lang="de-DE">
                <a:solidFill>
                  <a:srgbClr val="0000FF"/>
                </a:solidFill>
                <a:latin typeface="Calibri" pitchFamily="34" charset="0"/>
              </a:rPr>
              <a:t> 21</a:t>
            </a:r>
            <a:r>
              <a:rPr lang="de-DE" baseline="30000">
                <a:solidFill>
                  <a:srgbClr val="0000FF"/>
                </a:solidFill>
                <a:latin typeface="Calibri" pitchFamily="34" charset="0"/>
              </a:rPr>
              <a:t>st</a:t>
            </a:r>
            <a:r>
              <a:rPr lang="de-DE">
                <a:solidFill>
                  <a:srgbClr val="0000FF"/>
                </a:solidFill>
                <a:latin typeface="Calibri" pitchFamily="34" charset="0"/>
              </a:rPr>
              <a:t> c.?</a:t>
            </a:r>
            <a:endParaRPr lang="de-AT">
              <a:solidFill>
                <a:srgbClr val="0000FF"/>
              </a:solidFill>
              <a:latin typeface="Calibri" pitchFamily="34" charset="0"/>
            </a:endParaRPr>
          </a:p>
        </p:txBody>
      </p:sp>
      <p:sp>
        <p:nvSpPr>
          <p:cNvPr id="9" name="Text Box 34"/>
          <p:cNvSpPr txBox="1">
            <a:spLocks noChangeArrowheads="1"/>
          </p:cNvSpPr>
          <p:nvPr/>
        </p:nvSpPr>
        <p:spPr bwMode="auto">
          <a:xfrm rot="10800000">
            <a:off x="7978775" y="1060450"/>
            <a:ext cx="55245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r>
              <a:rPr lang="de-DE">
                <a:solidFill>
                  <a:srgbClr val="0000FF"/>
                </a:solidFill>
                <a:latin typeface="Calibri" pitchFamily="34" charset="0"/>
              </a:rPr>
              <a:t>„Brave New World“:</a:t>
            </a:r>
          </a:p>
          <a:p>
            <a:r>
              <a:rPr lang="de-DE" b="1">
                <a:solidFill>
                  <a:srgbClr val="0000FF"/>
                </a:solidFill>
                <a:latin typeface="Calibri" pitchFamily="34" charset="0"/>
              </a:rPr>
              <a:t>Optimisation of </a:t>
            </a:r>
            <a:r>
              <a:rPr lang="de-DE">
                <a:solidFill>
                  <a:srgbClr val="0000FF"/>
                </a:solidFill>
                <a:latin typeface="Calibri" pitchFamily="34" charset="0"/>
              </a:rPr>
              <a:t>human bevaiour in social systems – 20th century</a:t>
            </a:r>
            <a:endParaRPr lang="de-AT">
              <a:solidFill>
                <a:srgbClr val="0000FF"/>
              </a:solidFill>
              <a:latin typeface="Calibri" pitchFamily="34" charset="0"/>
            </a:endParaRPr>
          </a:p>
        </p:txBody>
      </p:sp>
      <p:sp>
        <p:nvSpPr>
          <p:cNvPr id="10" name="Text Box 35"/>
          <p:cNvSpPr txBox="1">
            <a:spLocks noChangeArrowheads="1"/>
          </p:cNvSpPr>
          <p:nvPr/>
        </p:nvSpPr>
        <p:spPr bwMode="auto">
          <a:xfrm>
            <a:off x="1065213" y="709613"/>
            <a:ext cx="691991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a:r>
              <a:rPr lang="de-DE" sz="3000">
                <a:solidFill>
                  <a:srgbClr val="3333CC"/>
                </a:solidFill>
                <a:latin typeface="Calibri" pitchFamily="34" charset="0"/>
              </a:rPr>
              <a:t>Innovations are embedded in social change</a:t>
            </a:r>
            <a:endParaRPr lang="de-AT" sz="3000">
              <a:solidFill>
                <a:srgbClr val="3333CC"/>
              </a:solidFill>
              <a:latin typeface="Calibri" pitchFamily="34" charset="0"/>
            </a:endParaRPr>
          </a:p>
        </p:txBody>
      </p:sp>
      <p:sp>
        <p:nvSpPr>
          <p:cNvPr id="11" name="Text Box 36"/>
          <p:cNvSpPr txBox="1">
            <a:spLocks noChangeArrowheads="1"/>
          </p:cNvSpPr>
          <p:nvPr/>
        </p:nvSpPr>
        <p:spPr bwMode="auto">
          <a:xfrm>
            <a:off x="5219700" y="2349500"/>
            <a:ext cx="2592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r">
              <a:spcBef>
                <a:spcPct val="50000"/>
              </a:spcBef>
            </a:pPr>
            <a:r>
              <a:rPr lang="de-DE" sz="1400" b="1">
                <a:solidFill>
                  <a:srgbClr val="FFFF00"/>
                </a:solidFill>
                <a:latin typeface="Calibri" pitchFamily="34" charset="0"/>
              </a:rPr>
              <a:t>Acceleration, ‘speed kills‘</a:t>
            </a:r>
            <a:endParaRPr lang="de-AT" sz="1400" b="1">
              <a:solidFill>
                <a:srgbClr val="FFFF00"/>
              </a:solidFill>
              <a:latin typeface="Calibri" pitchFamily="34" charset="0"/>
            </a:endParaRPr>
          </a:p>
        </p:txBody>
      </p:sp>
      <p:sp>
        <p:nvSpPr>
          <p:cNvPr id="12" name="Text Box 37"/>
          <p:cNvSpPr txBox="1">
            <a:spLocks noChangeArrowheads="1"/>
          </p:cNvSpPr>
          <p:nvPr/>
        </p:nvSpPr>
        <p:spPr bwMode="auto">
          <a:xfrm>
            <a:off x="4787900" y="2781300"/>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Pressures</a:t>
            </a:r>
            <a:endParaRPr lang="de-AT" sz="1400" b="1">
              <a:solidFill>
                <a:srgbClr val="FFFF00"/>
              </a:solidFill>
              <a:latin typeface="Calibri" pitchFamily="34" charset="0"/>
            </a:endParaRPr>
          </a:p>
        </p:txBody>
      </p:sp>
      <p:sp>
        <p:nvSpPr>
          <p:cNvPr id="13" name="Text Box 38"/>
          <p:cNvSpPr txBox="1">
            <a:spLocks noChangeArrowheads="1"/>
          </p:cNvSpPr>
          <p:nvPr/>
        </p:nvSpPr>
        <p:spPr bwMode="auto">
          <a:xfrm>
            <a:off x="5580063" y="4005263"/>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„Work-Life Balance“</a:t>
            </a:r>
            <a:endParaRPr lang="de-AT" sz="1400" b="1">
              <a:solidFill>
                <a:srgbClr val="FFFF00"/>
              </a:solidFill>
              <a:latin typeface="Calibri" pitchFamily="34" charset="0"/>
            </a:endParaRPr>
          </a:p>
        </p:txBody>
      </p:sp>
      <p:sp>
        <p:nvSpPr>
          <p:cNvPr id="14" name="Text Box 39"/>
          <p:cNvSpPr txBox="1">
            <a:spLocks noChangeArrowheads="1"/>
          </p:cNvSpPr>
          <p:nvPr/>
        </p:nvSpPr>
        <p:spPr bwMode="auto">
          <a:xfrm>
            <a:off x="4787900" y="3500438"/>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Work-load</a:t>
            </a:r>
            <a:endParaRPr lang="de-AT" sz="1400" b="1">
              <a:solidFill>
                <a:srgbClr val="FFFF00"/>
              </a:solidFill>
              <a:latin typeface="Calibri" pitchFamily="34" charset="0"/>
            </a:endParaRPr>
          </a:p>
        </p:txBody>
      </p:sp>
      <p:sp>
        <p:nvSpPr>
          <p:cNvPr id="15" name="Text Box 40"/>
          <p:cNvSpPr txBox="1">
            <a:spLocks noChangeArrowheads="1"/>
          </p:cNvSpPr>
          <p:nvPr/>
        </p:nvSpPr>
        <p:spPr bwMode="auto">
          <a:xfrm>
            <a:off x="4786313" y="1971675"/>
            <a:ext cx="367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Weak ties in social relations: Flexibility</a:t>
            </a:r>
            <a:endParaRPr lang="de-AT" sz="1400" b="1">
              <a:solidFill>
                <a:srgbClr val="FFFF00"/>
              </a:solidFill>
              <a:latin typeface="Calibri" pitchFamily="34" charset="0"/>
            </a:endParaRPr>
          </a:p>
        </p:txBody>
      </p:sp>
      <p:sp>
        <p:nvSpPr>
          <p:cNvPr id="16" name="Text Box 41"/>
          <p:cNvSpPr txBox="1">
            <a:spLocks noChangeArrowheads="1"/>
          </p:cNvSpPr>
          <p:nvPr/>
        </p:nvSpPr>
        <p:spPr bwMode="auto">
          <a:xfrm>
            <a:off x="5219700" y="1557338"/>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spcBef>
                <a:spcPct val="50000"/>
              </a:spcBef>
            </a:pPr>
            <a:r>
              <a:rPr lang="de-DE" sz="1400" b="1">
                <a:solidFill>
                  <a:srgbClr val="FFFF00"/>
                </a:solidFill>
                <a:latin typeface="Calibri" pitchFamily="34" charset="0"/>
              </a:rPr>
              <a:t>Standardisation</a:t>
            </a:r>
            <a:endParaRPr lang="de-AT" sz="1400" b="1">
              <a:solidFill>
                <a:srgbClr val="FFFF00"/>
              </a:solidFill>
              <a:latin typeface="Calibri" pitchFamily="34" charset="0"/>
            </a:endParaRPr>
          </a:p>
        </p:txBody>
      </p:sp>
      <p:sp>
        <p:nvSpPr>
          <p:cNvPr id="2" name="Rechteck 1"/>
          <p:cNvSpPr/>
          <p:nvPr/>
        </p:nvSpPr>
        <p:spPr>
          <a:xfrm rot="16200000">
            <a:off x="-1119244" y="4682462"/>
            <a:ext cx="2565574" cy="400110"/>
          </a:xfrm>
          <a:prstGeom prst="rect">
            <a:avLst/>
          </a:prstGeom>
        </p:spPr>
        <p:txBody>
          <a:bodyPr wrap="none">
            <a:spAutoFit/>
          </a:bodyPr>
          <a:lstStyle/>
          <a:p>
            <a:r>
              <a:rPr lang="en-US" altLang="de-DE" sz="2000" i="1" dirty="0" smtClean="0">
                <a:solidFill>
                  <a:srgbClr val="000066"/>
                </a:solidFill>
                <a:latin typeface="Calibri" pitchFamily="34" charset="0"/>
              </a:rPr>
              <a:t>1. Innovation </a:t>
            </a:r>
            <a:r>
              <a:rPr lang="en-US" altLang="de-DE" sz="2000" i="1" dirty="0">
                <a:solidFill>
                  <a:srgbClr val="000066"/>
                </a:solidFill>
                <a:latin typeface="Calibri" pitchFamily="34" charset="0"/>
              </a:rPr>
              <a:t>culture </a:t>
            </a:r>
            <a:r>
              <a:rPr lang="en-US" altLang="de-DE" sz="2000" i="1" dirty="0" smtClean="0">
                <a:solidFill>
                  <a:srgbClr val="000066"/>
                </a:solidFill>
                <a:latin typeface="Calibri" pitchFamily="34" charset="0"/>
              </a:rPr>
              <a:t>…</a:t>
            </a:r>
            <a:endParaRPr lang="de-DE" sz="20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heckerboard(across)">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9"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hteck 5"/>
          <p:cNvSpPr/>
          <p:nvPr/>
        </p:nvSpPr>
        <p:spPr>
          <a:xfrm>
            <a:off x="251520" y="5569495"/>
            <a:ext cx="8640960" cy="307777"/>
          </a:xfrm>
          <a:prstGeom prst="rect">
            <a:avLst/>
          </a:prstGeom>
        </p:spPr>
        <p:txBody>
          <a:bodyPr wrap="square">
            <a:spAutoFit/>
          </a:bodyPr>
          <a:lstStyle/>
          <a:p>
            <a:r>
              <a:rPr lang="de-DE" sz="1400" b="1" u="sng" dirty="0">
                <a:solidFill>
                  <a:schemeClr val="accent6"/>
                </a:solidFill>
                <a:latin typeface="Calibri" panose="020F0502020204030204" pitchFamily="34" charset="0"/>
                <a:cs typeface="Calibri" panose="020F0502020204030204" pitchFamily="34" charset="0"/>
              </a:rPr>
              <a:t>http://ec.europa.eu/enterprise/policies/innovation/policy/social-innovation/competition/contestants_en.htm</a:t>
            </a:r>
          </a:p>
        </p:txBody>
      </p:sp>
      <p:sp>
        <p:nvSpPr>
          <p:cNvPr id="7" name="Rechteck 6"/>
          <p:cNvSpPr/>
          <p:nvPr/>
        </p:nvSpPr>
        <p:spPr>
          <a:xfrm>
            <a:off x="251520" y="880259"/>
            <a:ext cx="8712968" cy="4570482"/>
          </a:xfrm>
          <a:prstGeom prst="rect">
            <a:avLst/>
          </a:prstGeom>
        </p:spPr>
        <p:txBody>
          <a:bodyPr wrap="square">
            <a:spAutoFit/>
          </a:bodyPr>
          <a:lstStyle/>
          <a:p>
            <a:r>
              <a:rPr lang="en-US" sz="2800" b="1" dirty="0" smtClean="0">
                <a:solidFill>
                  <a:srgbClr val="0000CC"/>
                </a:solidFill>
                <a:latin typeface="Calibri" panose="020F0502020204030204" pitchFamily="34" charset="0"/>
                <a:cs typeface="Calibri" panose="020F0502020204030204" pitchFamily="34" charset="0"/>
              </a:rPr>
              <a:t>European Commission – DG Enterprise:</a:t>
            </a:r>
          </a:p>
          <a:p>
            <a:pPr>
              <a:spcAft>
                <a:spcPts val="600"/>
              </a:spcAft>
            </a:pPr>
            <a:r>
              <a:rPr lang="en-US" sz="3200" b="1" u="sng" dirty="0" smtClean="0">
                <a:solidFill>
                  <a:srgbClr val="0000CC"/>
                </a:solidFill>
                <a:latin typeface="Calibri" panose="020F0502020204030204" pitchFamily="34" charset="0"/>
                <a:cs typeface="Calibri" panose="020F0502020204030204" pitchFamily="34" charset="0"/>
              </a:rPr>
              <a:t>European </a:t>
            </a:r>
            <a:r>
              <a:rPr lang="en-US" sz="3200" b="1" u="sng" dirty="0">
                <a:solidFill>
                  <a:srgbClr val="0000CC"/>
                </a:solidFill>
                <a:latin typeface="Calibri" panose="020F0502020204030204" pitchFamily="34" charset="0"/>
                <a:cs typeface="Calibri" panose="020F0502020204030204" pitchFamily="34" charset="0"/>
              </a:rPr>
              <a:t>Social Innovation Competition</a:t>
            </a:r>
          </a:p>
          <a:p>
            <a:pPr algn="just">
              <a:spcAft>
                <a:spcPts val="600"/>
              </a:spcAft>
            </a:pPr>
            <a:r>
              <a:rPr lang="en-US" sz="2400" dirty="0" smtClean="0">
                <a:solidFill>
                  <a:srgbClr val="0000CC"/>
                </a:solidFill>
                <a:latin typeface="Calibri" panose="020F0502020204030204" pitchFamily="34" charset="0"/>
                <a:cs typeface="Calibri" panose="020F0502020204030204" pitchFamily="34" charset="0"/>
              </a:rPr>
              <a:t>“The </a:t>
            </a:r>
            <a:r>
              <a:rPr lang="en-US" sz="2400" dirty="0">
                <a:solidFill>
                  <a:srgbClr val="0000CC"/>
                </a:solidFill>
                <a:latin typeface="Calibri" panose="020F0502020204030204" pitchFamily="34" charset="0"/>
                <a:cs typeface="Calibri" panose="020F0502020204030204" pitchFamily="34" charset="0"/>
              </a:rPr>
              <a:t>Competition, launched in memory of </a:t>
            </a:r>
            <a:r>
              <a:rPr lang="en-US" sz="2400" dirty="0" err="1">
                <a:solidFill>
                  <a:srgbClr val="0000CC"/>
                </a:solidFill>
                <a:latin typeface="Calibri" panose="020F0502020204030204" pitchFamily="34" charset="0"/>
                <a:cs typeface="Calibri" panose="020F0502020204030204" pitchFamily="34" charset="0"/>
              </a:rPr>
              <a:t>Diogo</a:t>
            </a:r>
            <a:r>
              <a:rPr lang="en-US" sz="2400" dirty="0">
                <a:solidFill>
                  <a:srgbClr val="0000CC"/>
                </a:solidFill>
                <a:latin typeface="Calibri" panose="020F0502020204030204" pitchFamily="34" charset="0"/>
                <a:cs typeface="Calibri" panose="020F0502020204030204" pitchFamily="34" charset="0"/>
              </a:rPr>
              <a:t> </a:t>
            </a:r>
            <a:r>
              <a:rPr lang="en-US" sz="2400" dirty="0" err="1">
                <a:solidFill>
                  <a:srgbClr val="0000CC"/>
                </a:solidFill>
                <a:latin typeface="Calibri" panose="020F0502020204030204" pitchFamily="34" charset="0"/>
                <a:cs typeface="Calibri" panose="020F0502020204030204" pitchFamily="34" charset="0"/>
              </a:rPr>
              <a:t>Vasconcelos</a:t>
            </a:r>
            <a:r>
              <a:rPr lang="en-US" sz="2400" dirty="0">
                <a:solidFill>
                  <a:srgbClr val="0000CC"/>
                </a:solidFill>
                <a:latin typeface="Calibri" panose="020F0502020204030204" pitchFamily="34" charset="0"/>
                <a:cs typeface="Calibri" panose="020F0502020204030204" pitchFamily="34" charset="0"/>
              </a:rPr>
              <a:t>, invites Europeans to come up with new solutions to reduce unemployment and minimize its corrosive effects on the economy and our society both now and in the future. Social innovation is not only desirable, it is necessary.</a:t>
            </a:r>
          </a:p>
          <a:p>
            <a:pPr algn="just">
              <a:spcAft>
                <a:spcPts val="600"/>
              </a:spcAft>
            </a:pPr>
            <a:r>
              <a:rPr lang="en-US" sz="2400" dirty="0">
                <a:solidFill>
                  <a:srgbClr val="0000CC"/>
                </a:solidFill>
                <a:latin typeface="Calibri" panose="020F0502020204030204" pitchFamily="34" charset="0"/>
                <a:cs typeface="Calibri" panose="020F0502020204030204" pitchFamily="34" charset="0"/>
              </a:rPr>
              <a:t>It doesn’t matter if you haven’t found the right investor for your ideas yet. We can help you bring your project to life as part of our Social Innovation Academy</a:t>
            </a:r>
            <a:r>
              <a:rPr lang="en-US" sz="2400" dirty="0" smtClean="0">
                <a:solidFill>
                  <a:srgbClr val="0000CC"/>
                </a:solidFill>
                <a:latin typeface="Calibri" panose="020F0502020204030204" pitchFamily="34" charset="0"/>
                <a:cs typeface="Calibri" panose="020F0502020204030204" pitchFamily="34" charset="0"/>
              </a:rPr>
              <a:t>.”</a:t>
            </a:r>
            <a:r>
              <a:rPr lang="en-US" sz="2400" dirty="0">
                <a:solidFill>
                  <a:srgbClr val="0000CC"/>
                </a:solidFill>
                <a:latin typeface="Calibri" panose="020F0502020204030204" pitchFamily="34" charset="0"/>
                <a:cs typeface="Calibri" panose="020F0502020204030204" pitchFamily="34" charset="0"/>
              </a:rPr>
              <a:t> </a:t>
            </a:r>
            <a:endParaRPr lang="en-US" sz="2400" dirty="0" smtClean="0">
              <a:solidFill>
                <a:srgbClr val="0000CC"/>
              </a:solidFill>
              <a:latin typeface="Calibri" panose="020F0502020204030204" pitchFamily="34" charset="0"/>
              <a:cs typeface="Calibri" panose="020F0502020204030204" pitchFamily="34" charset="0"/>
            </a:endParaRPr>
          </a:p>
          <a:p>
            <a:r>
              <a:rPr lang="en-US" sz="2400" b="1" dirty="0" smtClean="0">
                <a:solidFill>
                  <a:srgbClr val="0000CC"/>
                </a:solidFill>
                <a:latin typeface="Calibri" panose="020F0502020204030204" pitchFamily="34" charset="0"/>
                <a:cs typeface="Calibri" panose="020F0502020204030204" pitchFamily="34" charset="0"/>
              </a:rPr>
              <a:t>Three </a:t>
            </a:r>
            <a:r>
              <a:rPr lang="en-US" sz="2400" b="1" dirty="0">
                <a:solidFill>
                  <a:srgbClr val="0000CC"/>
                </a:solidFill>
                <a:latin typeface="Calibri" panose="020F0502020204030204" pitchFamily="34" charset="0"/>
                <a:cs typeface="Calibri" panose="020F0502020204030204" pitchFamily="34" charset="0"/>
              </a:rPr>
              <a:t>winning projects </a:t>
            </a:r>
            <a:r>
              <a:rPr lang="en-US" sz="2400" b="1" dirty="0" smtClean="0">
                <a:solidFill>
                  <a:srgbClr val="0000CC"/>
                </a:solidFill>
                <a:latin typeface="Calibri" panose="020F0502020204030204" pitchFamily="34" charset="0"/>
                <a:cs typeface="Calibri" panose="020F0502020204030204" pitchFamily="34" charset="0"/>
              </a:rPr>
              <a:t>are awarded </a:t>
            </a:r>
            <a:r>
              <a:rPr lang="en-US" sz="2400" b="1" dirty="0">
                <a:solidFill>
                  <a:srgbClr val="0000CC"/>
                </a:solidFill>
                <a:latin typeface="Calibri" panose="020F0502020204030204" pitchFamily="34" charset="0"/>
                <a:cs typeface="Calibri" panose="020F0502020204030204" pitchFamily="34" charset="0"/>
              </a:rPr>
              <a:t>financial support of €</a:t>
            </a:r>
            <a:r>
              <a:rPr lang="en-US" sz="2400" b="1" dirty="0" smtClean="0">
                <a:solidFill>
                  <a:srgbClr val="0000CC"/>
                </a:solidFill>
                <a:latin typeface="Calibri" panose="020F0502020204030204" pitchFamily="34" charset="0"/>
                <a:cs typeface="Calibri" panose="020F0502020204030204" pitchFamily="34" charset="0"/>
              </a:rPr>
              <a:t> 30,000</a:t>
            </a:r>
            <a:r>
              <a:rPr lang="en-US" sz="2400" dirty="0" smtClean="0">
                <a:solidFill>
                  <a:srgbClr val="0000CC"/>
                </a:solidFill>
                <a:latin typeface="Calibri" panose="020F0502020204030204" pitchFamily="34" charset="0"/>
                <a:cs typeface="Calibri" panose="020F0502020204030204" pitchFamily="34" charset="0"/>
              </a:rPr>
              <a:t> </a:t>
            </a:r>
            <a:endParaRPr lang="en-US" sz="2400" dirty="0">
              <a:solidFill>
                <a:srgbClr val="0000CC"/>
              </a:solidFill>
              <a:effectLst/>
              <a:latin typeface="Calibri" panose="020F0502020204030204" pitchFamily="34" charset="0"/>
              <a:cs typeface="Calibri" panose="020F0502020204030204" pitchFamily="34" charset="0"/>
            </a:endParaRPr>
          </a:p>
        </p:txBody>
      </p:sp>
      <p:sp>
        <p:nvSpPr>
          <p:cNvPr id="8" name="Rechteck 7"/>
          <p:cNvSpPr/>
          <p:nvPr/>
        </p:nvSpPr>
        <p:spPr>
          <a:xfrm rot="16200000">
            <a:off x="-1168744" y="4345209"/>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92825"/>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23528" y="5507940"/>
            <a:ext cx="8208912" cy="400110"/>
          </a:xfrm>
          <a:prstGeom prst="rect">
            <a:avLst/>
          </a:prstGeom>
        </p:spPr>
        <p:txBody>
          <a:bodyPr wrap="square">
            <a:spAutoFit/>
          </a:bodyPr>
          <a:lstStyle/>
          <a:p>
            <a:r>
              <a:rPr lang="de-DE" sz="2000" b="1" u="sng" dirty="0">
                <a:solidFill>
                  <a:schemeClr val="accent6"/>
                </a:solidFill>
                <a:latin typeface="Calibri" panose="020F0502020204030204" pitchFamily="34" charset="0"/>
                <a:cs typeface="Calibri" panose="020F0502020204030204" pitchFamily="34" charset="0"/>
              </a:rPr>
              <a:t>http://institute.eib.org/programmes/social/social-innovation-tournament</a:t>
            </a:r>
            <a:r>
              <a:rPr lang="de-DE" sz="1800" u="sng" dirty="0">
                <a:solidFill>
                  <a:schemeClr val="accent6"/>
                </a:solidFill>
                <a:latin typeface="Calibri" panose="020F0502020204030204" pitchFamily="34" charset="0"/>
                <a:cs typeface="Calibri" panose="020F0502020204030204" pitchFamily="34" charset="0"/>
              </a:rPr>
              <a:t>/</a:t>
            </a:r>
          </a:p>
        </p:txBody>
      </p:sp>
      <p:sp>
        <p:nvSpPr>
          <p:cNvPr id="8" name="Rechteck 7"/>
          <p:cNvSpPr/>
          <p:nvPr/>
        </p:nvSpPr>
        <p:spPr>
          <a:xfrm>
            <a:off x="251520" y="1052736"/>
            <a:ext cx="8712968" cy="4339650"/>
          </a:xfrm>
          <a:prstGeom prst="rect">
            <a:avLst/>
          </a:prstGeom>
        </p:spPr>
        <p:txBody>
          <a:bodyPr wrap="square">
            <a:spAutoFit/>
          </a:bodyPr>
          <a:lstStyle/>
          <a:p>
            <a:r>
              <a:rPr lang="en-US" sz="2800" b="1" dirty="0" smtClean="0">
                <a:solidFill>
                  <a:schemeClr val="accent6"/>
                </a:solidFill>
                <a:latin typeface="Calibri" panose="020F0502020204030204" pitchFamily="34" charset="0"/>
                <a:cs typeface="Calibri" panose="020F0502020204030204" pitchFamily="34" charset="0"/>
              </a:rPr>
              <a:t>EIB – European Investment Bank:</a:t>
            </a:r>
          </a:p>
          <a:p>
            <a:r>
              <a:rPr lang="en-US" sz="3200" b="1" u="sng" dirty="0" smtClean="0">
                <a:solidFill>
                  <a:schemeClr val="accent6"/>
                </a:solidFill>
                <a:latin typeface="Calibri" panose="020F0502020204030204" pitchFamily="34" charset="0"/>
                <a:cs typeface="Calibri" panose="020F0502020204030204" pitchFamily="34" charset="0"/>
              </a:rPr>
              <a:t>Social </a:t>
            </a:r>
            <a:r>
              <a:rPr lang="en-US" sz="3200" b="1" u="sng" dirty="0">
                <a:solidFill>
                  <a:schemeClr val="accent6"/>
                </a:solidFill>
                <a:latin typeface="Calibri" panose="020F0502020204030204" pitchFamily="34" charset="0"/>
                <a:cs typeface="Calibri" panose="020F0502020204030204" pitchFamily="34" charset="0"/>
              </a:rPr>
              <a:t>Innovation Tournament</a:t>
            </a:r>
          </a:p>
          <a:p>
            <a:pPr algn="just"/>
            <a:r>
              <a:rPr lang="en-US" sz="2400" dirty="0" smtClean="0">
                <a:solidFill>
                  <a:schemeClr val="accent6"/>
                </a:solidFill>
                <a:latin typeface="Calibri" panose="020F0502020204030204" pitchFamily="34" charset="0"/>
                <a:cs typeface="Calibri" panose="020F0502020204030204" pitchFamily="34" charset="0"/>
              </a:rPr>
              <a:t>“The </a:t>
            </a:r>
            <a:r>
              <a:rPr lang="en-US" sz="2400" dirty="0">
                <a:solidFill>
                  <a:schemeClr val="accent6"/>
                </a:solidFill>
                <a:latin typeface="Calibri" panose="020F0502020204030204" pitchFamily="34" charset="0"/>
                <a:cs typeface="Calibri" panose="020F0502020204030204" pitchFamily="34" charset="0"/>
              </a:rPr>
              <a:t>Social Innovation Tournament established by the EIB Institute in 2012 is the flagship initiative of its Social </a:t>
            </a:r>
            <a:r>
              <a:rPr lang="en-US" sz="2400" dirty="0" smtClean="0">
                <a:solidFill>
                  <a:schemeClr val="accent6"/>
                </a:solidFill>
                <a:latin typeface="Calibri" panose="020F0502020204030204" pitchFamily="34" charset="0"/>
                <a:cs typeface="Calibri" panose="020F0502020204030204" pitchFamily="34" charset="0"/>
              </a:rPr>
              <a:t>Program. </a:t>
            </a:r>
            <a:r>
              <a:rPr lang="en-US" sz="2400" dirty="0">
                <a:solidFill>
                  <a:schemeClr val="accent6"/>
                </a:solidFill>
                <a:latin typeface="Calibri" panose="020F0502020204030204" pitchFamily="34" charset="0"/>
                <a:cs typeface="Calibri" panose="020F0502020204030204" pitchFamily="34" charset="0"/>
              </a:rPr>
              <a:t>The Tournament seeks to promote the generation of innovative ideas and </a:t>
            </a:r>
            <a:r>
              <a:rPr lang="en-US" sz="2400" dirty="0" smtClean="0">
                <a:solidFill>
                  <a:schemeClr val="accent6"/>
                </a:solidFill>
                <a:latin typeface="Calibri" panose="020F0502020204030204" pitchFamily="34" charset="0"/>
                <a:cs typeface="Calibri" panose="020F0502020204030204" pitchFamily="34" charset="0"/>
              </a:rPr>
              <a:t>reward </a:t>
            </a:r>
            <a:r>
              <a:rPr lang="en-US" sz="2400" dirty="0">
                <a:solidFill>
                  <a:schemeClr val="accent6"/>
                </a:solidFill>
                <a:latin typeface="Calibri" panose="020F0502020204030204" pitchFamily="34" charset="0"/>
                <a:cs typeface="Calibri" panose="020F0502020204030204" pitchFamily="34" charset="0"/>
              </a:rPr>
              <a:t>opportunities promising substantial societal benefits or demonstrating best practices with tangible, scalable outcomes. It targets the creation of social value in relation to the fight against social exclusion. It thus covers projects in a wide range of fields, from education and health care to natural or urban environment, through new technologies, new systems, and new processes</a:t>
            </a:r>
            <a:r>
              <a:rPr lang="en-US" sz="2400" dirty="0" smtClean="0">
                <a:solidFill>
                  <a:schemeClr val="accent6"/>
                </a:solidFill>
                <a:latin typeface="Calibri" panose="020F0502020204030204" pitchFamily="34" charset="0"/>
                <a:cs typeface="Calibri" panose="020F0502020204030204" pitchFamily="34" charset="0"/>
              </a:rPr>
              <a:t>.”</a:t>
            </a:r>
            <a:endParaRPr lang="en-US" sz="2400" dirty="0">
              <a:solidFill>
                <a:schemeClr val="accent6"/>
              </a:solidFill>
              <a:latin typeface="Calibri" panose="020F0502020204030204" pitchFamily="34" charset="0"/>
              <a:cs typeface="Calibri" panose="020F0502020204030204" pitchFamily="34" charset="0"/>
            </a:endParaRPr>
          </a:p>
        </p:txBody>
      </p:sp>
      <p:sp>
        <p:nvSpPr>
          <p:cNvPr id="9" name="Rechteck 8"/>
          <p:cNvSpPr/>
          <p:nvPr/>
        </p:nvSpPr>
        <p:spPr>
          <a:xfrm rot="16200000">
            <a:off x="-1168744" y="4345209"/>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77850" y="908720"/>
            <a:ext cx="8170614" cy="4985980"/>
          </a:xfrm>
          <a:prstGeom prst="rect">
            <a:avLst/>
          </a:prstGeom>
        </p:spPr>
        <p:txBody>
          <a:bodyPr wrap="square">
            <a:spAutoFit/>
          </a:bodyPr>
          <a:lstStyle/>
          <a:p>
            <a:pPr>
              <a:defRPr/>
            </a:pPr>
            <a:r>
              <a:rPr lang="en-US" sz="3200" b="1" u="sng" cap="small" dirty="0" smtClean="0">
                <a:solidFill>
                  <a:srgbClr val="0000CC"/>
                </a:solidFill>
                <a:latin typeface="Calibri" pitchFamily="34" charset="0"/>
                <a:cs typeface="Calibri" pitchFamily="34" charset="0"/>
              </a:rPr>
              <a:t>Social Innovation Europe</a:t>
            </a:r>
            <a:endParaRPr lang="en-US" sz="3200" b="1" u="sng" dirty="0" smtClean="0">
              <a:solidFill>
                <a:srgbClr val="0000CC"/>
              </a:solidFill>
              <a:latin typeface="Calibri" pitchFamily="34" charset="0"/>
              <a:cs typeface="Calibri" pitchFamily="34" charset="0"/>
            </a:endParaRPr>
          </a:p>
          <a:p>
            <a:pPr>
              <a:defRPr/>
            </a:pPr>
            <a:r>
              <a:rPr lang="en-US" sz="1800" b="1" u="sng" dirty="0" smtClean="0">
                <a:solidFill>
                  <a:srgbClr val="0000CC"/>
                </a:solidFill>
                <a:latin typeface="Calibri" pitchFamily="34" charset="0"/>
                <a:cs typeface="Calibri" pitchFamily="34" charset="0"/>
              </a:rPr>
              <a:t>https</a:t>
            </a:r>
            <a:r>
              <a:rPr lang="en-US" sz="1800" b="1" u="sng" dirty="0">
                <a:solidFill>
                  <a:srgbClr val="0000CC"/>
                </a:solidFill>
                <a:latin typeface="Calibri" pitchFamily="34" charset="0"/>
                <a:cs typeface="Calibri" pitchFamily="34" charset="0"/>
              </a:rPr>
              <a:t>://webgate.ec.europa.eu/socialinnovationeurope</a:t>
            </a:r>
            <a:r>
              <a:rPr lang="en-US" sz="1800" b="1" u="sng" dirty="0" smtClean="0">
                <a:solidFill>
                  <a:srgbClr val="0000CC"/>
                </a:solidFill>
                <a:latin typeface="Calibri" pitchFamily="34" charset="0"/>
                <a:cs typeface="Calibri" pitchFamily="34" charset="0"/>
              </a:rPr>
              <a:t>/</a:t>
            </a:r>
            <a:endParaRPr lang="en-US" sz="1800" b="1" dirty="0">
              <a:solidFill>
                <a:schemeClr val="accent6"/>
              </a:solidFill>
              <a:latin typeface="Calibri" panose="020F0502020204030204" pitchFamily="34" charset="0"/>
              <a:cs typeface="Calibri" panose="020F0502020204030204" pitchFamily="34" charset="0"/>
            </a:endParaRPr>
          </a:p>
          <a:p>
            <a:r>
              <a:rPr lang="en-US" sz="1800" b="1" dirty="0">
                <a:solidFill>
                  <a:schemeClr val="accent6"/>
                </a:solidFill>
                <a:latin typeface="Calibri" panose="020F0502020204030204" pitchFamily="34" charset="0"/>
                <a:cs typeface="Calibri" panose="020F0502020204030204" pitchFamily="34" charset="0"/>
              </a:rPr>
              <a:t>SIE is building and streamlining the social innovation field in Europe.</a:t>
            </a:r>
          </a:p>
          <a:p>
            <a:r>
              <a:rPr lang="en-US" sz="1800" dirty="0">
                <a:solidFill>
                  <a:schemeClr val="accent6"/>
                </a:solidFill>
                <a:latin typeface="Calibri" panose="020F0502020204030204" pitchFamily="34" charset="0"/>
                <a:cs typeface="Calibri" panose="020F0502020204030204" pitchFamily="34" charset="0"/>
              </a:rPr>
              <a:t>The initiative is funded by the </a:t>
            </a:r>
            <a:r>
              <a:rPr lang="en-US" sz="1800" dirty="0" smtClean="0">
                <a:solidFill>
                  <a:schemeClr val="accent6"/>
                </a:solidFill>
                <a:latin typeface="Calibri" panose="020F0502020204030204" pitchFamily="34" charset="0"/>
                <a:cs typeface="Calibri" panose="020F0502020204030204" pitchFamily="34" charset="0"/>
              </a:rPr>
              <a:t>EC, DG Enterprise and Industry</a:t>
            </a:r>
          </a:p>
          <a:p>
            <a:pPr>
              <a:defRPr/>
            </a:pPr>
            <a:endParaRPr lang="en-GB" sz="1800" b="1" u="sng" dirty="0">
              <a:solidFill>
                <a:srgbClr val="0000CC"/>
              </a:solidFill>
              <a:latin typeface="Calibri" pitchFamily="34" charset="0"/>
              <a:ea typeface="Verdana" pitchFamily="34" charset="0"/>
              <a:cs typeface="Calibri" pitchFamily="34" charset="0"/>
              <a:sym typeface="Wingdings" pitchFamily="2" charset="2"/>
            </a:endParaRPr>
          </a:p>
          <a:p>
            <a:pPr>
              <a:defRPr/>
            </a:pPr>
            <a:r>
              <a:rPr lang="en-GB" sz="3200" b="1" u="sng" dirty="0" smtClean="0">
                <a:solidFill>
                  <a:srgbClr val="0000CC"/>
                </a:solidFill>
                <a:latin typeface="Calibri" pitchFamily="34" charset="0"/>
                <a:ea typeface="Verdana" pitchFamily="34" charset="0"/>
                <a:cs typeface="Calibri" pitchFamily="34" charset="0"/>
                <a:sym typeface="Wingdings" pitchFamily="2" charset="2"/>
              </a:rPr>
              <a:t>SIX: Social Innovation </a:t>
            </a:r>
            <a:r>
              <a:rPr lang="en-GB" sz="3200" b="1" u="sng" dirty="0" err="1" smtClean="0">
                <a:solidFill>
                  <a:srgbClr val="0000CC"/>
                </a:solidFill>
                <a:latin typeface="Calibri" pitchFamily="34" charset="0"/>
                <a:ea typeface="Verdana" pitchFamily="34" charset="0"/>
                <a:cs typeface="Calibri" pitchFamily="34" charset="0"/>
                <a:sym typeface="Wingdings" pitchFamily="2" charset="2"/>
              </a:rPr>
              <a:t>eXchange</a:t>
            </a:r>
            <a:endParaRPr lang="en-GB" sz="3200" b="1" u="sng" dirty="0" smtClean="0">
              <a:solidFill>
                <a:srgbClr val="0000CC"/>
              </a:solidFill>
              <a:latin typeface="Calibri" pitchFamily="34" charset="0"/>
              <a:ea typeface="Verdana" pitchFamily="34" charset="0"/>
              <a:cs typeface="Calibri" pitchFamily="34" charset="0"/>
              <a:sym typeface="Wingdings" pitchFamily="2" charset="2"/>
            </a:endParaRPr>
          </a:p>
          <a:p>
            <a:pPr>
              <a:defRPr/>
            </a:pPr>
            <a:r>
              <a:rPr lang="en-GB" sz="1800" b="1" u="sng" dirty="0" smtClean="0">
                <a:solidFill>
                  <a:srgbClr val="0000CC"/>
                </a:solidFill>
                <a:latin typeface="Calibri" pitchFamily="34" charset="0"/>
                <a:ea typeface="Verdana" pitchFamily="34" charset="0"/>
                <a:cs typeface="Calibri" pitchFamily="34" charset="0"/>
                <a:sym typeface="Wingdings" pitchFamily="2" charset="2"/>
              </a:rPr>
              <a:t>http</a:t>
            </a:r>
            <a:r>
              <a:rPr lang="en-GB" sz="1800" b="1" u="sng" dirty="0">
                <a:solidFill>
                  <a:srgbClr val="0000CC"/>
                </a:solidFill>
                <a:latin typeface="Calibri" pitchFamily="34" charset="0"/>
                <a:ea typeface="Verdana" pitchFamily="34" charset="0"/>
                <a:cs typeface="Calibri" pitchFamily="34" charset="0"/>
                <a:sym typeface="Wingdings" pitchFamily="2" charset="2"/>
              </a:rPr>
              <a:t>://www.socialinnovationexchange.org</a:t>
            </a:r>
            <a:endParaRPr lang="en-GB" sz="1800" b="1" u="sng" dirty="0" smtClean="0">
              <a:solidFill>
                <a:srgbClr val="0000CC"/>
              </a:solidFill>
              <a:latin typeface="Calibri" pitchFamily="34" charset="0"/>
              <a:ea typeface="Verdana" pitchFamily="34" charset="0"/>
              <a:cs typeface="Calibri" pitchFamily="34" charset="0"/>
              <a:sym typeface="Wingdings" pitchFamily="2" charset="2"/>
            </a:endParaRPr>
          </a:p>
          <a:p>
            <a:pPr>
              <a:defRPr/>
            </a:pPr>
            <a:r>
              <a:rPr lang="en-US" sz="1600" dirty="0">
                <a:solidFill>
                  <a:schemeClr val="accent6"/>
                </a:solidFill>
                <a:latin typeface="Calibri" panose="020F0502020204030204" pitchFamily="34" charset="0"/>
                <a:cs typeface="Calibri" panose="020F0502020204030204" pitchFamily="34" charset="0"/>
              </a:rPr>
              <a:t>Over the last seven years, SIX has inspired, connected and supported thousands of individuals and </a:t>
            </a:r>
            <a:r>
              <a:rPr lang="en-US" sz="1600" dirty="0" err="1">
                <a:solidFill>
                  <a:schemeClr val="accent6"/>
                </a:solidFill>
                <a:latin typeface="Calibri" panose="020F0502020204030204" pitchFamily="34" charset="0"/>
                <a:cs typeface="Calibri" panose="020F0502020204030204" pitchFamily="34" charset="0"/>
              </a:rPr>
              <a:t>organisations</a:t>
            </a:r>
            <a:r>
              <a:rPr lang="en-US" sz="1600" dirty="0">
                <a:solidFill>
                  <a:schemeClr val="accent6"/>
                </a:solidFill>
                <a:latin typeface="Calibri" panose="020F0502020204030204" pitchFamily="34" charset="0"/>
                <a:cs typeface="Calibri" panose="020F0502020204030204" pitchFamily="34" charset="0"/>
              </a:rPr>
              <a:t>, across sectors and industries, to build the field of social innovation globally. </a:t>
            </a:r>
            <a:endParaRPr lang="en-US" sz="1600" dirty="0" smtClean="0">
              <a:solidFill>
                <a:schemeClr val="accent6"/>
              </a:solidFill>
              <a:latin typeface="Calibri" panose="020F0502020204030204" pitchFamily="34" charset="0"/>
              <a:cs typeface="Calibri" panose="020F0502020204030204" pitchFamily="34" charset="0"/>
            </a:endParaRPr>
          </a:p>
          <a:p>
            <a:pPr>
              <a:defRPr/>
            </a:pPr>
            <a:endParaRPr lang="en-US" sz="1600" b="1" u="sng" dirty="0">
              <a:solidFill>
                <a:schemeClr val="accent6"/>
              </a:solidFill>
              <a:latin typeface="Calibri" panose="020F0502020204030204" pitchFamily="34" charset="0"/>
              <a:ea typeface="Verdana" pitchFamily="34" charset="0"/>
              <a:cs typeface="Calibri" panose="020F0502020204030204" pitchFamily="34" charset="0"/>
              <a:sym typeface="Wingdings" pitchFamily="2" charset="2"/>
            </a:endParaRPr>
          </a:p>
          <a:p>
            <a:pPr>
              <a:defRPr/>
            </a:pPr>
            <a:r>
              <a:rPr lang="en-GB" sz="2800" b="1" u="sng" dirty="0" smtClean="0">
                <a:solidFill>
                  <a:srgbClr val="0000CC"/>
                </a:solidFill>
                <a:latin typeface="Calibri" pitchFamily="34" charset="0"/>
                <a:ea typeface="Verdana" pitchFamily="34" charset="0"/>
                <a:cs typeface="Calibri" pitchFamily="34" charset="0"/>
                <a:sym typeface="Wingdings" pitchFamily="2" charset="2"/>
              </a:rPr>
              <a:t>Identifying, connecting and building up SI Incubators:</a:t>
            </a:r>
            <a:endParaRPr lang="en-GB" sz="2800" b="1" u="sng" dirty="0">
              <a:solidFill>
                <a:srgbClr val="0000CC"/>
              </a:solidFill>
              <a:latin typeface="Calibri" pitchFamily="34" charset="0"/>
              <a:ea typeface="Verdana" pitchFamily="34" charset="0"/>
              <a:cs typeface="Calibri" pitchFamily="34" charset="0"/>
              <a:sym typeface="Wingdings" pitchFamily="2" charset="2"/>
            </a:endParaRPr>
          </a:p>
          <a:p>
            <a:pPr>
              <a:defRPr/>
            </a:pPr>
            <a:r>
              <a:rPr lang="en-GB" sz="1800" b="1" u="sng" dirty="0" smtClean="0">
                <a:solidFill>
                  <a:srgbClr val="0000CC"/>
                </a:solidFill>
                <a:latin typeface="Calibri" pitchFamily="34" charset="0"/>
                <a:ea typeface="Verdana" pitchFamily="34" charset="0"/>
                <a:cs typeface="Calibri" pitchFamily="34" charset="0"/>
                <a:sym typeface="Wingdings" pitchFamily="2" charset="2"/>
              </a:rPr>
              <a:t>http</a:t>
            </a:r>
            <a:r>
              <a:rPr lang="en-GB" sz="1800" b="1" u="sng" dirty="0">
                <a:solidFill>
                  <a:srgbClr val="0000CC"/>
                </a:solidFill>
                <a:latin typeface="Calibri" pitchFamily="34" charset="0"/>
                <a:ea typeface="Verdana" pitchFamily="34" charset="0"/>
                <a:cs typeface="Calibri" pitchFamily="34" charset="0"/>
                <a:sym typeface="Wingdings" pitchFamily="2" charset="2"/>
              </a:rPr>
              <a:t>://</a:t>
            </a:r>
            <a:r>
              <a:rPr lang="en-GB" sz="1800" b="1" u="sng" dirty="0" smtClean="0">
                <a:solidFill>
                  <a:srgbClr val="0000CC"/>
                </a:solidFill>
                <a:latin typeface="Calibri" pitchFamily="34" charset="0"/>
                <a:ea typeface="Verdana" pitchFamily="34" charset="0"/>
                <a:cs typeface="Calibri" pitchFamily="34" charset="0"/>
                <a:sym typeface="Wingdings" pitchFamily="2" charset="2"/>
              </a:rPr>
              <a:t>www.benisi.eu/</a:t>
            </a:r>
          </a:p>
          <a:p>
            <a:pPr>
              <a:defRPr/>
            </a:pPr>
            <a:r>
              <a:rPr lang="en-US" sz="1600" dirty="0">
                <a:solidFill>
                  <a:schemeClr val="accent6"/>
                </a:solidFill>
                <a:latin typeface="Calibri" panose="020F0502020204030204" pitchFamily="34" charset="0"/>
                <a:cs typeface="Calibri" panose="020F0502020204030204" pitchFamily="34" charset="0"/>
              </a:rPr>
              <a:t>BENISI will identify and scale up over 300 social innovations and will accelerate their scaling up.</a:t>
            </a:r>
            <a:endParaRPr lang="en-GB" sz="1600" b="1" u="sng" dirty="0" smtClean="0">
              <a:solidFill>
                <a:schemeClr val="accent6"/>
              </a:solidFill>
              <a:latin typeface="Calibri" pitchFamily="34" charset="0"/>
              <a:ea typeface="Verdana" pitchFamily="34" charset="0"/>
              <a:cs typeface="Calibri" pitchFamily="34" charset="0"/>
              <a:sym typeface="Wingdings" pitchFamily="2" charset="2"/>
            </a:endParaRPr>
          </a:p>
          <a:p>
            <a:pPr>
              <a:defRPr/>
            </a:pPr>
            <a:r>
              <a:rPr lang="en-GB" sz="1800" b="1" u="sng" dirty="0">
                <a:solidFill>
                  <a:schemeClr val="accent6"/>
                </a:solidFill>
                <a:latin typeface="Calibri" pitchFamily="34" charset="0"/>
                <a:ea typeface="Verdana" pitchFamily="34" charset="0"/>
                <a:cs typeface="Calibri" pitchFamily="34" charset="0"/>
                <a:sym typeface="Wingdings" pitchFamily="2" charset="2"/>
              </a:rPr>
              <a:t>http://transitionproject.eu/</a:t>
            </a:r>
            <a:endParaRPr lang="en-GB" sz="1800" b="1" u="sng" dirty="0" smtClean="0">
              <a:solidFill>
                <a:schemeClr val="accent6"/>
              </a:solidFill>
              <a:latin typeface="Calibri" pitchFamily="34" charset="0"/>
              <a:ea typeface="Verdana" pitchFamily="34" charset="0"/>
              <a:cs typeface="Calibri" pitchFamily="34" charset="0"/>
              <a:sym typeface="Wingdings" pitchFamily="2" charset="2"/>
            </a:endParaRPr>
          </a:p>
          <a:p>
            <a:pPr>
              <a:defRPr/>
            </a:pPr>
            <a:r>
              <a:rPr lang="en-US" sz="1600" b="1" dirty="0">
                <a:solidFill>
                  <a:schemeClr val="accent6"/>
                </a:solidFill>
                <a:latin typeface="Calibri" panose="020F0502020204030204" pitchFamily="34" charset="0"/>
                <a:cs typeface="Calibri" panose="020F0502020204030204" pitchFamily="34" charset="0"/>
              </a:rPr>
              <a:t>Transnational Network for Social Innovation Incubation – TRANSITION</a:t>
            </a:r>
            <a:r>
              <a:rPr lang="en-US" sz="1600" dirty="0">
                <a:solidFill>
                  <a:schemeClr val="accent6"/>
                </a:solidFill>
                <a:latin typeface="Calibri" panose="020F0502020204030204" pitchFamily="34" charset="0"/>
                <a:cs typeface="Calibri" panose="020F0502020204030204" pitchFamily="34" charset="0"/>
              </a:rPr>
              <a:t> </a:t>
            </a:r>
            <a:r>
              <a:rPr lang="en-US" sz="1600" dirty="0" smtClean="0">
                <a:solidFill>
                  <a:schemeClr val="accent6"/>
                </a:solidFill>
                <a:latin typeface="Calibri" panose="020F0502020204030204" pitchFamily="34" charset="0"/>
                <a:cs typeface="Calibri" panose="020F0502020204030204" pitchFamily="34" charset="0"/>
              </a:rPr>
              <a:t>– supports </a:t>
            </a:r>
            <a:r>
              <a:rPr lang="en-US" sz="1600" dirty="0">
                <a:solidFill>
                  <a:schemeClr val="accent6"/>
                </a:solidFill>
                <a:latin typeface="Calibri" panose="020F0502020204030204" pitchFamily="34" charset="0"/>
                <a:cs typeface="Calibri" panose="020F0502020204030204" pitchFamily="34" charset="0"/>
              </a:rPr>
              <a:t>the scaling-up of social innovations across Europe by developing a network of </a:t>
            </a:r>
            <a:r>
              <a:rPr lang="en-US" sz="1600" dirty="0" smtClean="0">
                <a:solidFill>
                  <a:schemeClr val="accent6"/>
                </a:solidFill>
                <a:latin typeface="Calibri" panose="020F0502020204030204" pitchFamily="34" charset="0"/>
                <a:cs typeface="Calibri" panose="020F0502020204030204" pitchFamily="34" charset="0"/>
              </a:rPr>
              <a:t>incubators.</a:t>
            </a:r>
            <a:endParaRPr lang="fr-BE" sz="1600" b="1" dirty="0">
              <a:solidFill>
                <a:schemeClr val="accent6"/>
              </a:solidFill>
              <a:latin typeface="Calibri" panose="020F0502020204030204" pitchFamily="34" charset="0"/>
              <a:ea typeface="Verdana" pitchFamily="34" charset="0"/>
              <a:cs typeface="Calibri" panose="020F0502020204030204" pitchFamily="34" charset="0"/>
            </a:endParaRPr>
          </a:p>
        </p:txBody>
      </p:sp>
      <p:pic>
        <p:nvPicPr>
          <p:cNvPr id="5"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7"/>
          <p:cNvSpPr>
            <a:spLocks noChangeArrowheads="1"/>
          </p:cNvSpPr>
          <p:nvPr/>
        </p:nvSpPr>
        <p:spPr bwMode="auto">
          <a:xfrm>
            <a:off x="1053725" y="12700"/>
            <a:ext cx="6985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u="sng" dirty="0" smtClean="0">
                <a:solidFill>
                  <a:srgbClr val="FFFF00"/>
                </a:solidFill>
                <a:latin typeface="Calibri" pitchFamily="34" charset="0"/>
              </a:rPr>
              <a:t>SOCIAL INNOVATION NETWORKING</a:t>
            </a:r>
            <a:endParaRPr lang="de-AT" sz="3600" b="1" dirty="0">
              <a:solidFill>
                <a:srgbClr val="333399"/>
              </a:solidFill>
            </a:endParaRPr>
          </a:p>
        </p:txBody>
      </p:sp>
      <p:sp>
        <p:nvSpPr>
          <p:cNvPr id="33" name="Rechteck 32"/>
          <p:cNvSpPr/>
          <p:nvPr/>
        </p:nvSpPr>
        <p:spPr>
          <a:xfrm rot="16200000">
            <a:off x="-1168744" y="4201193"/>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Tree>
    <p:extLst>
      <p:ext uri="{BB962C8B-B14F-4D97-AF65-F5344CB8AC3E}">
        <p14:creationId xmlns:p14="http://schemas.microsoft.com/office/powerpoint/2010/main" val="4078742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26988"/>
            <a:ext cx="9144000" cy="774701"/>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hteck 5"/>
          <p:cNvSpPr/>
          <p:nvPr/>
        </p:nvSpPr>
        <p:spPr>
          <a:xfrm rot="16200000">
            <a:off x="-1168744" y="4591731"/>
            <a:ext cx="2633798" cy="369332"/>
          </a:xfrm>
          <a:prstGeom prst="rect">
            <a:avLst/>
          </a:prstGeom>
        </p:spPr>
        <p:txBody>
          <a:bodyPr wrap="none">
            <a:spAutoFit/>
          </a:bodyPr>
          <a:lstStyle/>
          <a:p>
            <a:r>
              <a:rPr lang="en-US" altLang="de-DE" sz="1800" i="1" dirty="0" smtClean="0">
                <a:solidFill>
                  <a:srgbClr val="000066"/>
                </a:solidFill>
                <a:latin typeface="Calibri" pitchFamily="34" charset="0"/>
              </a:rPr>
              <a:t>4. Trends and examples …</a:t>
            </a:r>
            <a:endParaRPr lang="de-DE" sz="1800" dirty="0">
              <a:solidFill>
                <a:srgbClr val="000066"/>
              </a:solidFill>
            </a:endParaRPr>
          </a:p>
        </p:txBody>
      </p:sp>
      <p:sp>
        <p:nvSpPr>
          <p:cNvPr id="5" name="Rechteck 4"/>
          <p:cNvSpPr/>
          <p:nvPr/>
        </p:nvSpPr>
        <p:spPr>
          <a:xfrm>
            <a:off x="476837" y="764704"/>
            <a:ext cx="8631667" cy="3785652"/>
          </a:xfrm>
          <a:prstGeom prst="rect">
            <a:avLst/>
          </a:prstGeom>
        </p:spPr>
        <p:txBody>
          <a:bodyPr wrap="square">
            <a:spAutoFit/>
          </a:bodyPr>
          <a:lstStyle/>
          <a:p>
            <a:pPr>
              <a:defRPr/>
            </a:pPr>
            <a:r>
              <a:rPr lang="de-DE" sz="2800" b="1" dirty="0" err="1" smtClean="0">
                <a:solidFill>
                  <a:srgbClr val="0000CC"/>
                </a:solidFill>
                <a:latin typeface="Calibri" pitchFamily="34" charset="0"/>
                <a:cs typeface="Calibri" pitchFamily="34" charset="0"/>
              </a:rPr>
              <a:t>Various</a:t>
            </a:r>
            <a:r>
              <a:rPr lang="de-DE" sz="2800" b="1" dirty="0" smtClean="0">
                <a:solidFill>
                  <a:srgbClr val="0000CC"/>
                </a:solidFill>
                <a:latin typeface="Calibri" pitchFamily="34" charset="0"/>
                <a:cs typeface="Calibri" pitchFamily="34" charset="0"/>
              </a:rPr>
              <a:t> international </a:t>
            </a:r>
            <a:r>
              <a:rPr lang="de-DE" sz="2800" b="1" dirty="0" err="1" smtClean="0">
                <a:solidFill>
                  <a:srgbClr val="0000CC"/>
                </a:solidFill>
                <a:latin typeface="Calibri" pitchFamily="34" charset="0"/>
                <a:cs typeface="Calibri" pitchFamily="34" charset="0"/>
              </a:rPr>
              <a:t>and</a:t>
            </a:r>
            <a:r>
              <a:rPr lang="de-DE" sz="2800" b="1" dirty="0" smtClean="0">
                <a:solidFill>
                  <a:srgbClr val="0000CC"/>
                </a:solidFill>
                <a:latin typeface="Calibri" pitchFamily="34" charset="0"/>
                <a:cs typeface="Calibri" pitchFamily="34" charset="0"/>
              </a:rPr>
              <a:t> national </a:t>
            </a:r>
            <a:r>
              <a:rPr lang="de-DE" sz="2800" b="1" dirty="0" err="1" smtClean="0">
                <a:solidFill>
                  <a:srgbClr val="0000CC"/>
                </a:solidFill>
                <a:latin typeface="Calibri" pitchFamily="34" charset="0"/>
                <a:cs typeface="Calibri" pitchFamily="34" charset="0"/>
              </a:rPr>
              <a:t>activities</a:t>
            </a:r>
            <a:r>
              <a:rPr lang="de-DE" sz="2800" b="1" dirty="0" smtClean="0">
                <a:solidFill>
                  <a:srgbClr val="0000CC"/>
                </a:solidFill>
                <a:latin typeface="Calibri" pitchFamily="34" charset="0"/>
                <a:cs typeface="Calibri" pitchFamily="34" charset="0"/>
              </a:rPr>
              <a:t>:</a:t>
            </a:r>
          </a:p>
          <a:p>
            <a:pPr>
              <a:defRPr/>
            </a:pPr>
            <a:endParaRPr lang="de-DE" sz="800" b="1" dirty="0">
              <a:solidFill>
                <a:srgbClr val="0000CC"/>
              </a:solidFill>
              <a:latin typeface="Calibri" pitchFamily="34" charset="0"/>
              <a:cs typeface="Calibri" pitchFamily="34" charset="0"/>
            </a:endParaRPr>
          </a:p>
          <a:p>
            <a:pPr>
              <a:defRPr/>
            </a:pPr>
            <a:r>
              <a:rPr lang="de-DE" sz="1800" dirty="0" smtClean="0">
                <a:solidFill>
                  <a:srgbClr val="0000CC"/>
                </a:solidFill>
                <a:latin typeface="Calibri" pitchFamily="34" charset="0"/>
                <a:cs typeface="Calibri" pitchFamily="34" charset="0"/>
              </a:rPr>
              <a:t>Austria: 	Enquete  </a:t>
            </a:r>
            <a:r>
              <a:rPr lang="de-DE" sz="1800" dirty="0" err="1" smtClean="0">
                <a:solidFill>
                  <a:srgbClr val="0000CC"/>
                </a:solidFill>
                <a:latin typeface="Calibri" pitchFamily="34" charset="0"/>
                <a:cs typeface="Calibri" pitchFamily="34" charset="0"/>
              </a:rPr>
              <a:t>to</a:t>
            </a:r>
            <a:r>
              <a:rPr lang="de-DE" sz="1800" dirty="0" smtClean="0">
                <a:solidFill>
                  <a:srgbClr val="0000CC"/>
                </a:solidFill>
                <a:latin typeface="Calibri" pitchFamily="34" charset="0"/>
                <a:cs typeface="Calibri" pitchFamily="34" charset="0"/>
              </a:rPr>
              <a:t> </a:t>
            </a:r>
            <a:r>
              <a:rPr lang="de-DE" sz="1800" dirty="0" err="1" smtClean="0">
                <a:solidFill>
                  <a:srgbClr val="0000CC"/>
                </a:solidFill>
                <a:latin typeface="Calibri" pitchFamily="34" charset="0"/>
                <a:cs typeface="Calibri" pitchFamily="34" charset="0"/>
              </a:rPr>
              <a:t>move</a:t>
            </a:r>
            <a:r>
              <a:rPr lang="de-DE" sz="1800" dirty="0" smtClean="0">
                <a:solidFill>
                  <a:srgbClr val="0000CC"/>
                </a:solidFill>
                <a:latin typeface="Calibri" pitchFamily="34" charset="0"/>
                <a:cs typeface="Calibri" pitchFamily="34" charset="0"/>
              </a:rPr>
              <a:t> SI </a:t>
            </a:r>
            <a:r>
              <a:rPr lang="de-DE" sz="1800" dirty="0" err="1" smtClean="0">
                <a:solidFill>
                  <a:srgbClr val="0000CC"/>
                </a:solidFill>
                <a:latin typeface="Calibri" pitchFamily="34" charset="0"/>
                <a:cs typeface="Calibri" pitchFamily="34" charset="0"/>
              </a:rPr>
              <a:t>forward</a:t>
            </a:r>
            <a:r>
              <a:rPr lang="de-DE" sz="1800" dirty="0" smtClean="0">
                <a:solidFill>
                  <a:srgbClr val="0000CC"/>
                </a:solidFill>
                <a:latin typeface="Calibri" pitchFamily="34" charset="0"/>
                <a:cs typeface="Calibri" pitchFamily="34" charset="0"/>
              </a:rPr>
              <a:t>? (Programmes </a:t>
            </a:r>
            <a:r>
              <a:rPr lang="de-DE" sz="1800" dirty="0" err="1" smtClean="0">
                <a:solidFill>
                  <a:srgbClr val="0000CC"/>
                </a:solidFill>
                <a:latin typeface="Calibri" pitchFamily="34" charset="0"/>
                <a:cs typeface="Calibri" pitchFamily="34" charset="0"/>
              </a:rPr>
              <a:t>and</a:t>
            </a:r>
            <a:r>
              <a:rPr lang="de-DE" sz="1800" dirty="0" smtClean="0">
                <a:solidFill>
                  <a:srgbClr val="0000CC"/>
                </a:solidFill>
                <a:latin typeface="Calibri" pitchFamily="34" charset="0"/>
                <a:cs typeface="Calibri" pitchFamily="34" charset="0"/>
              </a:rPr>
              <a:t> </a:t>
            </a:r>
            <a:r>
              <a:rPr lang="de-DE" sz="1800" dirty="0" err="1" smtClean="0">
                <a:solidFill>
                  <a:srgbClr val="0000CC"/>
                </a:solidFill>
                <a:latin typeface="Calibri" pitchFamily="34" charset="0"/>
                <a:cs typeface="Calibri" pitchFamily="34" charset="0"/>
              </a:rPr>
              <a:t>instruments</a:t>
            </a:r>
            <a:r>
              <a:rPr lang="de-DE" sz="1800" dirty="0" smtClean="0">
                <a:solidFill>
                  <a:srgbClr val="0000CC"/>
                </a:solidFill>
                <a:latin typeface="Calibri" pitchFamily="34" charset="0"/>
                <a:cs typeface="Calibri" pitchFamily="34" charset="0"/>
              </a:rPr>
              <a:t> in </a:t>
            </a:r>
            <a:r>
              <a:rPr lang="de-DE" sz="1800" dirty="0" err="1" smtClean="0">
                <a:solidFill>
                  <a:srgbClr val="0000CC"/>
                </a:solidFill>
                <a:latin typeface="Calibri" pitchFamily="34" charset="0"/>
                <a:cs typeface="Calibri" pitchFamily="34" charset="0"/>
              </a:rPr>
              <a:t>support</a:t>
            </a:r>
            <a:r>
              <a:rPr lang="de-DE" sz="1800" dirty="0" smtClean="0">
                <a:solidFill>
                  <a:srgbClr val="0000CC"/>
                </a:solidFill>
                <a:latin typeface="Calibri" pitchFamily="34" charset="0"/>
                <a:cs typeface="Calibri" pitchFamily="34" charset="0"/>
              </a:rPr>
              <a:t> </a:t>
            </a:r>
            <a:r>
              <a:rPr lang="de-DE" sz="1800" dirty="0" err="1" smtClean="0">
                <a:solidFill>
                  <a:srgbClr val="0000CC"/>
                </a:solidFill>
                <a:latin typeface="Calibri" pitchFamily="34" charset="0"/>
                <a:cs typeface="Calibri" pitchFamily="34" charset="0"/>
              </a:rPr>
              <a:t>of</a:t>
            </a:r>
            <a:r>
              <a:rPr lang="de-DE" sz="1800" dirty="0" smtClean="0">
                <a:solidFill>
                  <a:srgbClr val="0000CC"/>
                </a:solidFill>
                <a:latin typeface="Calibri" pitchFamily="34" charset="0"/>
                <a:cs typeface="Calibri" pitchFamily="34" charset="0"/>
              </a:rPr>
              <a:t> SI)</a:t>
            </a:r>
          </a:p>
          <a:p>
            <a:pPr>
              <a:defRPr/>
            </a:pPr>
            <a:endParaRPr lang="de-DE" sz="600" dirty="0">
              <a:solidFill>
                <a:srgbClr val="0000CC"/>
              </a:solidFill>
              <a:latin typeface="Calibri" pitchFamily="34" charset="0"/>
              <a:ea typeface="Verdana" pitchFamily="34" charset="0"/>
              <a:cs typeface="Calibri" pitchFamily="34" charset="0"/>
            </a:endParaRPr>
          </a:p>
          <a:p>
            <a:pPr>
              <a:defRPr/>
            </a:pPr>
            <a:r>
              <a:rPr lang="de-DE" sz="1800" dirty="0" err="1" smtClean="0">
                <a:solidFill>
                  <a:srgbClr val="0000CC"/>
                </a:solidFill>
                <a:latin typeface="Calibri" pitchFamily="34" charset="0"/>
                <a:ea typeface="Verdana" pitchFamily="34" charset="0"/>
                <a:cs typeface="Calibri" pitchFamily="34" charset="0"/>
              </a:rPr>
              <a:t>Croatia</a:t>
            </a:r>
            <a:r>
              <a:rPr lang="de-DE" sz="1800" dirty="0" smtClean="0">
                <a:solidFill>
                  <a:srgbClr val="0000CC"/>
                </a:solidFill>
                <a:latin typeface="Calibri" pitchFamily="34" charset="0"/>
                <a:ea typeface="Verdana" pitchFamily="34" charset="0"/>
                <a:cs typeface="Calibri" pitchFamily="34" charset="0"/>
              </a:rPr>
              <a:t>: 	</a:t>
            </a:r>
            <a:r>
              <a:rPr lang="de-DE" sz="1800" dirty="0" err="1" smtClean="0">
                <a:solidFill>
                  <a:srgbClr val="0000CC"/>
                </a:solidFill>
                <a:latin typeface="Calibri" pitchFamily="34" charset="0"/>
                <a:ea typeface="Verdana" pitchFamily="34" charset="0"/>
                <a:cs typeface="Calibri" pitchFamily="34" charset="0"/>
              </a:rPr>
              <a:t>Preparing</a:t>
            </a:r>
            <a:r>
              <a:rPr lang="de-DE" sz="1800" dirty="0" smtClean="0">
                <a:solidFill>
                  <a:srgbClr val="0000CC"/>
                </a:solidFill>
                <a:latin typeface="Calibri" pitchFamily="34" charset="0"/>
                <a:ea typeface="Verdana" pitchFamily="34" charset="0"/>
                <a:cs typeface="Calibri" pitchFamily="34" charset="0"/>
              </a:rPr>
              <a:t> a 40 </a:t>
            </a:r>
            <a:r>
              <a:rPr lang="de-DE" sz="1800" dirty="0" err="1" smtClean="0">
                <a:solidFill>
                  <a:srgbClr val="0000CC"/>
                </a:solidFill>
                <a:latin typeface="Calibri" pitchFamily="34" charset="0"/>
                <a:ea typeface="Verdana" pitchFamily="34" charset="0"/>
                <a:cs typeface="Calibri" pitchFamily="34" charset="0"/>
              </a:rPr>
              <a:t>mio.</a:t>
            </a:r>
            <a:r>
              <a:rPr lang="de-DE" sz="1800" dirty="0" smtClean="0">
                <a:solidFill>
                  <a:srgbClr val="0000CC"/>
                </a:solidFill>
                <a:latin typeface="Calibri" pitchFamily="34" charset="0"/>
                <a:ea typeface="Verdana" pitchFamily="34" charset="0"/>
                <a:cs typeface="Calibri" pitchFamily="34" charset="0"/>
              </a:rPr>
              <a:t> SI </a:t>
            </a:r>
            <a:r>
              <a:rPr lang="de-DE" sz="1800" dirty="0" err="1" smtClean="0">
                <a:solidFill>
                  <a:srgbClr val="0000CC"/>
                </a:solidFill>
                <a:latin typeface="Calibri" pitchFamily="34" charset="0"/>
                <a:ea typeface="Verdana" pitchFamily="34" charset="0"/>
                <a:cs typeface="Calibri" pitchFamily="34" charset="0"/>
              </a:rPr>
              <a:t>support</a:t>
            </a:r>
            <a:r>
              <a:rPr lang="de-DE" sz="1800" dirty="0" smtClean="0">
                <a:solidFill>
                  <a:srgbClr val="0000CC"/>
                </a:solidFill>
                <a:latin typeface="Calibri" pitchFamily="34" charset="0"/>
                <a:ea typeface="Verdana" pitchFamily="34" charset="0"/>
                <a:cs typeface="Calibri" pitchFamily="34" charset="0"/>
              </a:rPr>
              <a:t> </a:t>
            </a:r>
            <a:r>
              <a:rPr lang="de-DE" sz="1800" dirty="0" err="1" smtClean="0">
                <a:solidFill>
                  <a:srgbClr val="0000CC"/>
                </a:solidFill>
                <a:latin typeface="Calibri" pitchFamily="34" charset="0"/>
                <a:ea typeface="Verdana" pitchFamily="34" charset="0"/>
                <a:cs typeface="Calibri" pitchFamily="34" charset="0"/>
              </a:rPr>
              <a:t>programme</a:t>
            </a:r>
            <a:r>
              <a:rPr lang="de-DE" sz="1800" dirty="0" smtClean="0">
                <a:solidFill>
                  <a:srgbClr val="0000CC"/>
                </a:solidFill>
                <a:latin typeface="Calibri" pitchFamily="34" charset="0"/>
                <a:ea typeface="Verdana" pitchFamily="34" charset="0"/>
                <a:cs typeface="Calibri" pitchFamily="34" charset="0"/>
              </a:rPr>
              <a:t> 2014-2020 (</a:t>
            </a:r>
            <a:r>
              <a:rPr lang="de-DE" sz="1800" dirty="0" err="1" smtClean="0">
                <a:solidFill>
                  <a:srgbClr val="0000CC"/>
                </a:solidFill>
                <a:latin typeface="Calibri" pitchFamily="34" charset="0"/>
                <a:ea typeface="Verdana" pitchFamily="34" charset="0"/>
                <a:cs typeface="Calibri" pitchFamily="34" charset="0"/>
              </a:rPr>
              <a:t>advised</a:t>
            </a:r>
            <a:r>
              <a:rPr lang="de-DE" sz="1800" dirty="0" smtClean="0">
                <a:solidFill>
                  <a:srgbClr val="0000CC"/>
                </a:solidFill>
                <a:latin typeface="Calibri" pitchFamily="34" charset="0"/>
                <a:ea typeface="Verdana" pitchFamily="34" charset="0"/>
                <a:cs typeface="Calibri" pitchFamily="34" charset="0"/>
              </a:rPr>
              <a:t> </a:t>
            </a:r>
            <a:r>
              <a:rPr lang="de-DE" sz="1800" dirty="0" err="1" smtClean="0">
                <a:solidFill>
                  <a:srgbClr val="0000CC"/>
                </a:solidFill>
                <a:latin typeface="Calibri" pitchFamily="34" charset="0"/>
                <a:ea typeface="Verdana" pitchFamily="34" charset="0"/>
                <a:cs typeface="Calibri" pitchFamily="34" charset="0"/>
              </a:rPr>
              <a:t>by</a:t>
            </a:r>
            <a:r>
              <a:rPr lang="de-DE" sz="1800" dirty="0" smtClean="0">
                <a:solidFill>
                  <a:srgbClr val="0000CC"/>
                </a:solidFill>
                <a:latin typeface="Calibri" pitchFamily="34" charset="0"/>
                <a:ea typeface="Verdana" pitchFamily="34" charset="0"/>
                <a:cs typeface="Calibri" pitchFamily="34" charset="0"/>
              </a:rPr>
              <a:t> OECD); </a:t>
            </a:r>
          </a:p>
          <a:p>
            <a:pPr>
              <a:defRPr/>
            </a:pPr>
            <a:r>
              <a:rPr lang="de-DE" sz="1800" dirty="0" smtClean="0">
                <a:solidFill>
                  <a:srgbClr val="0000CC"/>
                </a:solidFill>
                <a:latin typeface="Calibri" pitchFamily="34" charset="0"/>
                <a:ea typeface="Verdana" pitchFamily="34" charset="0"/>
                <a:cs typeface="Calibri" pitchFamily="34" charset="0"/>
              </a:rPr>
              <a:t>	SIL</a:t>
            </a:r>
            <a:r>
              <a:rPr lang="de-DE" sz="1800" dirty="0">
                <a:solidFill>
                  <a:srgbClr val="0000CC"/>
                </a:solidFill>
                <a:latin typeface="Calibri" pitchFamily="34" charset="0"/>
                <a:ea typeface="Verdana" pitchFamily="34" charset="0"/>
                <a:cs typeface="Calibri" pitchFamily="34" charset="0"/>
              </a:rPr>
              <a:t>: http://www.socinnovationlab.org</a:t>
            </a:r>
            <a:endParaRPr lang="de-DE" sz="1800" dirty="0" smtClean="0">
              <a:solidFill>
                <a:srgbClr val="0000CC"/>
              </a:solidFill>
              <a:latin typeface="Calibri" pitchFamily="34" charset="0"/>
              <a:ea typeface="Verdana" pitchFamily="34" charset="0"/>
              <a:cs typeface="Calibri" pitchFamily="34" charset="0"/>
            </a:endParaRPr>
          </a:p>
          <a:p>
            <a:pPr>
              <a:defRPr/>
            </a:pPr>
            <a:endParaRPr lang="de-DE" sz="600" dirty="0" smtClean="0">
              <a:solidFill>
                <a:srgbClr val="0000CC"/>
              </a:solidFill>
              <a:latin typeface="Calibri" pitchFamily="34" charset="0"/>
              <a:ea typeface="Verdana" pitchFamily="34" charset="0"/>
              <a:cs typeface="Calibri" pitchFamily="34" charset="0"/>
            </a:endParaRPr>
          </a:p>
          <a:p>
            <a:pPr>
              <a:defRPr/>
            </a:pPr>
            <a:r>
              <a:rPr lang="de-DE" sz="1800" dirty="0" err="1" smtClean="0">
                <a:solidFill>
                  <a:srgbClr val="0000CC"/>
                </a:solidFill>
                <a:latin typeface="Calibri" pitchFamily="34" charset="0"/>
                <a:ea typeface="Verdana" pitchFamily="34" charset="0"/>
                <a:cs typeface="Calibri" pitchFamily="34" charset="0"/>
              </a:rPr>
              <a:t>Finland</a:t>
            </a:r>
            <a:r>
              <a:rPr lang="de-DE" sz="1800" dirty="0" smtClean="0">
                <a:solidFill>
                  <a:srgbClr val="0000CC"/>
                </a:solidFill>
                <a:latin typeface="Calibri" pitchFamily="34" charset="0"/>
                <a:ea typeface="Verdana" pitchFamily="34" charset="0"/>
                <a:cs typeface="Calibri" pitchFamily="34" charset="0"/>
              </a:rPr>
              <a:t>: 	The </a:t>
            </a:r>
            <a:r>
              <a:rPr lang="de-DE" sz="1800" dirty="0" err="1" smtClean="0">
                <a:solidFill>
                  <a:srgbClr val="0000CC"/>
                </a:solidFill>
                <a:latin typeface="Calibri" pitchFamily="34" charset="0"/>
                <a:ea typeface="Verdana" pitchFamily="34" charset="0"/>
                <a:cs typeface="Calibri" pitchFamily="34" charset="0"/>
              </a:rPr>
              <a:t>Funding</a:t>
            </a:r>
            <a:r>
              <a:rPr lang="de-DE" sz="1800" dirty="0" smtClean="0">
                <a:solidFill>
                  <a:srgbClr val="0000CC"/>
                </a:solidFill>
                <a:latin typeface="Calibri" pitchFamily="34" charset="0"/>
                <a:ea typeface="Verdana" pitchFamily="34" charset="0"/>
                <a:cs typeface="Calibri" pitchFamily="34" charset="0"/>
              </a:rPr>
              <a:t> Agency </a:t>
            </a:r>
            <a:r>
              <a:rPr lang="de-DE" sz="1800" dirty="0" err="1" smtClean="0">
                <a:solidFill>
                  <a:srgbClr val="0000CC"/>
                </a:solidFill>
                <a:latin typeface="Calibri" pitchFamily="34" charset="0"/>
                <a:ea typeface="Verdana" pitchFamily="34" charset="0"/>
                <a:cs typeface="Calibri" pitchFamily="34" charset="0"/>
              </a:rPr>
              <a:t>for</a:t>
            </a:r>
            <a:r>
              <a:rPr lang="de-DE" sz="1800" dirty="0" smtClean="0">
                <a:solidFill>
                  <a:srgbClr val="0000CC"/>
                </a:solidFill>
                <a:latin typeface="Calibri" pitchFamily="34" charset="0"/>
                <a:ea typeface="Verdana" pitchFamily="34" charset="0"/>
                <a:cs typeface="Calibri" pitchFamily="34" charset="0"/>
              </a:rPr>
              <a:t> Innovation </a:t>
            </a:r>
            <a:r>
              <a:rPr lang="de-DE" sz="1800" dirty="0" err="1" smtClean="0">
                <a:solidFill>
                  <a:srgbClr val="0000CC"/>
                </a:solidFill>
                <a:latin typeface="Calibri" pitchFamily="34" charset="0"/>
                <a:ea typeface="Verdana" pitchFamily="34" charset="0"/>
                <a:cs typeface="Calibri" pitchFamily="34" charset="0"/>
              </a:rPr>
              <a:t>addresses</a:t>
            </a:r>
            <a:r>
              <a:rPr lang="de-DE" sz="1800" dirty="0">
                <a:solidFill>
                  <a:srgbClr val="0000CC"/>
                </a:solidFill>
                <a:latin typeface="Calibri" pitchFamily="34" charset="0"/>
                <a:ea typeface="Verdana" pitchFamily="34" charset="0"/>
                <a:cs typeface="Calibri" pitchFamily="34" charset="0"/>
              </a:rPr>
              <a:t> SI </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a:t>
            </a:r>
            <a:r>
              <a:rPr lang="de-DE" sz="1800" dirty="0" smtClean="0">
                <a:solidFill>
                  <a:srgbClr val="0000CC"/>
                </a:solidFill>
                <a:latin typeface="Calibri" pitchFamily="34" charset="0"/>
                <a:ea typeface="Verdana" pitchFamily="34" charset="0"/>
                <a:cs typeface="Calibri" pitchFamily="34" charset="0"/>
              </a:rPr>
              <a:t> www.tekes.fi/en/tekes</a:t>
            </a:r>
            <a:endParaRPr lang="de-DE" sz="1800" dirty="0">
              <a:solidFill>
                <a:srgbClr val="0000CC"/>
              </a:solidFill>
              <a:latin typeface="Calibri" pitchFamily="34" charset="0"/>
              <a:ea typeface="Verdana" pitchFamily="34" charset="0"/>
              <a:cs typeface="Calibri" pitchFamily="34" charset="0"/>
            </a:endParaRPr>
          </a:p>
          <a:p>
            <a:pPr>
              <a:defRPr/>
            </a:pPr>
            <a:endParaRPr lang="fr-BE" sz="600" dirty="0" smtClean="0">
              <a:solidFill>
                <a:schemeClr val="accent6"/>
              </a:solidFill>
              <a:latin typeface="Calibri" panose="020F0502020204030204" pitchFamily="34" charset="0"/>
              <a:ea typeface="Verdana" pitchFamily="34" charset="0"/>
              <a:cs typeface="Calibri" panose="020F0502020204030204" pitchFamily="34" charset="0"/>
            </a:endParaRPr>
          </a:p>
          <a:p>
            <a:pPr>
              <a:defRPr/>
            </a:pP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Germany: New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Declaration</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«SI for Germany</a:t>
            </a:r>
            <a:r>
              <a:rPr lang="fr-BE" sz="1800" dirty="0">
                <a:solidFill>
                  <a:schemeClr val="accent6"/>
                </a:solidFill>
                <a:latin typeface="Calibri" panose="020F0502020204030204" pitchFamily="34" charset="0"/>
                <a:ea typeface="Verdana" pitchFamily="34" charset="0"/>
                <a:cs typeface="Calibri" panose="020F0502020204030204" pitchFamily="34" charset="0"/>
              </a:rPr>
              <a:t>» → https://</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www.openpetition.de</a:t>
            </a:r>
          </a:p>
          <a:p>
            <a:pPr>
              <a:defRPr/>
            </a:pP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New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ideas</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competition</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‘Land of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ideas</a:t>
            </a:r>
            <a:r>
              <a:rPr lang="fr-BE" sz="1800" dirty="0">
                <a:solidFill>
                  <a:schemeClr val="accent6"/>
                </a:solidFill>
                <a:latin typeface="Calibri" panose="020F0502020204030204" pitchFamily="34" charset="0"/>
                <a:ea typeface="Verdana" pitchFamily="34" charset="0"/>
                <a:cs typeface="Calibri" panose="020F0502020204030204" pitchFamily="34" charset="0"/>
              </a:rPr>
              <a:t>’: http://www.land-der-ideen.de/</a:t>
            </a:r>
          </a:p>
          <a:p>
            <a:pPr>
              <a:defRPr/>
            </a:pPr>
            <a:endParaRPr lang="fr-BE" sz="600" dirty="0" smtClean="0">
              <a:solidFill>
                <a:schemeClr val="accent6"/>
              </a:solidFill>
              <a:latin typeface="Calibri" panose="020F0502020204030204" pitchFamily="34" charset="0"/>
              <a:ea typeface="Verdana" pitchFamily="34" charset="0"/>
              <a:cs typeface="Calibri" panose="020F0502020204030204" pitchFamily="34" charset="0"/>
            </a:endParaRPr>
          </a:p>
          <a:p>
            <a:pPr>
              <a:defRPr/>
            </a:pP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NL: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Declaration</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Invest</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in SI»,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Kennisland</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&amp; </a:t>
            </a: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Waag</a:t>
            </a:r>
            <a:r>
              <a:rPr lang="fr-BE" sz="1800" dirty="0" smtClean="0">
                <a:solidFill>
                  <a:schemeClr val="accent6"/>
                </a:solidFill>
                <a:latin typeface="Calibri" panose="020F0502020204030204" pitchFamily="34" charset="0"/>
                <a:ea typeface="Verdana" pitchFamily="34" charset="0"/>
                <a:cs typeface="Calibri" panose="020F0502020204030204" pitchFamily="34" charset="0"/>
              </a:rPr>
              <a:t> Society</a:t>
            </a:r>
          </a:p>
          <a:p>
            <a:pPr>
              <a:defRPr/>
            </a:pPr>
            <a:endParaRPr lang="fr-BE" sz="600" dirty="0" smtClean="0">
              <a:solidFill>
                <a:schemeClr val="accent6"/>
              </a:solidFill>
              <a:latin typeface="Calibri" panose="020F0502020204030204" pitchFamily="34" charset="0"/>
              <a:ea typeface="Verdana" pitchFamily="34" charset="0"/>
              <a:cs typeface="Calibri" panose="020F0502020204030204" pitchFamily="34" charset="0"/>
            </a:endParaRPr>
          </a:p>
          <a:p>
            <a:pPr>
              <a:defRPr/>
            </a:pPr>
            <a:r>
              <a:rPr lang="fr-BE" sz="1800" dirty="0" err="1" smtClean="0">
                <a:solidFill>
                  <a:schemeClr val="accent6"/>
                </a:solidFill>
                <a:latin typeface="Calibri" panose="020F0502020204030204" pitchFamily="34" charset="0"/>
                <a:ea typeface="Verdana" pitchFamily="34" charset="0"/>
                <a:cs typeface="Calibri" panose="020F0502020204030204" pitchFamily="34" charset="0"/>
              </a:rPr>
              <a:t>Sweden</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a:t>
            </a:r>
            <a:r>
              <a:rPr lang="de-DE" sz="1800" dirty="0" err="1">
                <a:solidFill>
                  <a:srgbClr val="0000CC"/>
                </a:solidFill>
                <a:latin typeface="Calibri" panose="020F0502020204030204" pitchFamily="34" charset="0"/>
                <a:cs typeface="Calibri" panose="020F0502020204030204" pitchFamily="34" charset="0"/>
              </a:rPr>
              <a:t>Social</a:t>
            </a:r>
            <a:r>
              <a:rPr lang="de-DE" sz="1800" dirty="0">
                <a:solidFill>
                  <a:srgbClr val="0000CC"/>
                </a:solidFill>
                <a:latin typeface="Calibri" panose="020F0502020204030204" pitchFamily="34" charset="0"/>
                <a:cs typeface="Calibri" panose="020F0502020204030204" pitchFamily="34" charset="0"/>
              </a:rPr>
              <a:t> Innovation in a Digital </a:t>
            </a:r>
            <a:r>
              <a:rPr lang="de-DE" sz="1800" dirty="0" err="1" smtClean="0">
                <a:solidFill>
                  <a:srgbClr val="0000CC"/>
                </a:solidFill>
                <a:latin typeface="Calibri" panose="020F0502020204030204" pitchFamily="34" charset="0"/>
                <a:cs typeface="Calibri" panose="020F0502020204030204" pitchFamily="34" charset="0"/>
              </a:rPr>
              <a:t>Context</a:t>
            </a:r>
            <a:r>
              <a:rPr lang="de-DE" sz="1800" dirty="0" smtClean="0">
                <a:solidFill>
                  <a:srgbClr val="0000CC"/>
                </a:solidFill>
                <a:latin typeface="Calibri" panose="020F0502020204030204" pitchFamily="34" charset="0"/>
                <a:cs typeface="Calibri" panose="020F0502020204030204" pitchFamily="34" charset="0"/>
              </a:rPr>
              <a:t>, Lund </a:t>
            </a:r>
            <a:r>
              <a:rPr lang="de-DE" sz="1800" dirty="0">
                <a:solidFill>
                  <a:srgbClr val="0000CC"/>
                </a:solidFill>
                <a:latin typeface="Calibri" panose="020F0502020204030204" pitchFamily="34" charset="0"/>
                <a:cs typeface="Calibri" panose="020F0502020204030204" pitchFamily="34" charset="0"/>
              </a:rPr>
              <a:t>U., 60 </a:t>
            </a:r>
            <a:r>
              <a:rPr lang="de-DE" sz="1800" dirty="0" smtClean="0">
                <a:solidFill>
                  <a:srgbClr val="0000CC"/>
                </a:solidFill>
                <a:latin typeface="Calibri" panose="020F0502020204030204" pitchFamily="34" charset="0"/>
                <a:cs typeface="Calibri" panose="020F0502020204030204" pitchFamily="34" charset="0"/>
              </a:rPr>
              <a:t>ECTS </a:t>
            </a:r>
            <a:r>
              <a:rPr lang="de-DE" sz="1600" dirty="0" smtClean="0">
                <a:solidFill>
                  <a:srgbClr val="0000CC"/>
                </a:solidFill>
                <a:latin typeface="Calibri" panose="020F0502020204030204" pitchFamily="34" charset="0"/>
                <a:cs typeface="Calibri" panose="020F0502020204030204" pitchFamily="34" charset="0"/>
              </a:rPr>
              <a:t>www.</a:t>
            </a:r>
            <a:r>
              <a:rPr lang="de-DE" sz="1600" i="1" dirty="0" smtClean="0">
                <a:solidFill>
                  <a:srgbClr val="0000CC"/>
                </a:solidFill>
                <a:latin typeface="Calibri" panose="020F0502020204030204" pitchFamily="34" charset="0"/>
                <a:cs typeface="Calibri" panose="020F0502020204030204" pitchFamily="34" charset="0"/>
              </a:rPr>
              <a:t>luii.lu.se/education/sidc</a:t>
            </a:r>
            <a:endParaRPr lang="fr-BE" sz="1800" dirty="0" smtClean="0">
              <a:solidFill>
                <a:srgbClr val="0000CC"/>
              </a:solidFill>
              <a:latin typeface="Calibri" panose="020F0502020204030204" pitchFamily="34" charset="0"/>
              <a:ea typeface="Verdana" pitchFamily="34" charset="0"/>
              <a:cs typeface="Calibri" panose="020F0502020204030204" pitchFamily="34" charset="0"/>
            </a:endParaRPr>
          </a:p>
          <a:p>
            <a:pPr>
              <a:defRPr/>
            </a:pPr>
            <a:endParaRPr lang="fr-BE" sz="600" dirty="0" smtClean="0">
              <a:solidFill>
                <a:srgbClr val="0000CC"/>
              </a:solidFill>
              <a:latin typeface="Calibri" panose="020F0502020204030204" pitchFamily="34" charset="0"/>
              <a:ea typeface="Verdana" pitchFamily="34" charset="0"/>
              <a:cs typeface="Calibri" panose="020F0502020204030204" pitchFamily="34" charset="0"/>
            </a:endParaRPr>
          </a:p>
          <a:p>
            <a:pPr>
              <a:defRPr/>
            </a:pPr>
            <a:r>
              <a:rPr lang="fr-BE" sz="1800" dirty="0" err="1" smtClean="0">
                <a:solidFill>
                  <a:srgbClr val="0000CC"/>
                </a:solidFill>
                <a:latin typeface="Calibri" panose="020F0502020204030204" pitchFamily="34" charset="0"/>
                <a:ea typeface="Verdana" pitchFamily="34" charset="0"/>
                <a:cs typeface="Calibri" panose="020F0502020204030204" pitchFamily="34" charset="0"/>
              </a:rPr>
              <a:t>Switzerland</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National </a:t>
            </a:r>
            <a:r>
              <a:rPr lang="fr-BE" sz="1800" dirty="0" err="1" smtClean="0">
                <a:solidFill>
                  <a:srgbClr val="0000CC"/>
                </a:solidFill>
                <a:latin typeface="Calibri" panose="020F0502020204030204" pitchFamily="34" charset="0"/>
                <a:ea typeface="Verdana" pitchFamily="34" charset="0"/>
                <a:cs typeface="Calibri" panose="020F0502020204030204" pitchFamily="34" charset="0"/>
              </a:rPr>
              <a:t>Fund</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for </a:t>
            </a:r>
            <a:r>
              <a:rPr lang="fr-BE" sz="1800" dirty="0" err="1" smtClean="0">
                <a:solidFill>
                  <a:srgbClr val="0000CC"/>
                </a:solidFill>
                <a:latin typeface="Calibri" panose="020F0502020204030204" pitchFamily="34" charset="0"/>
                <a:ea typeface="Verdana" pitchFamily="34" charset="0"/>
                <a:cs typeface="Calibri" panose="020F0502020204030204" pitchFamily="34" charset="0"/>
              </a:rPr>
              <a:t>Research</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a:t>
            </a:r>
            <a:r>
              <a:rPr lang="fr-BE" sz="1800" dirty="0" err="1" smtClean="0">
                <a:solidFill>
                  <a:srgbClr val="0000CC"/>
                </a:solidFill>
                <a:latin typeface="Calibri" panose="020F0502020204030204" pitchFamily="34" charset="0"/>
                <a:ea typeface="Verdana" pitchFamily="34" charset="0"/>
                <a:cs typeface="Calibri" panose="020F0502020204030204" pitchFamily="34" charset="0"/>
              </a:rPr>
              <a:t>is</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a:t>
            </a:r>
            <a:r>
              <a:rPr lang="fr-BE" sz="1800" dirty="0" err="1" smtClean="0">
                <a:solidFill>
                  <a:srgbClr val="0000CC"/>
                </a:solidFill>
                <a:latin typeface="Calibri" panose="020F0502020204030204" pitchFamily="34" charset="0"/>
                <a:ea typeface="Verdana" pitchFamily="34" charset="0"/>
                <a:cs typeface="Calibri" panose="020F0502020204030204" pitchFamily="34" charset="0"/>
              </a:rPr>
              <a:t>drafting</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a SI </a:t>
            </a:r>
            <a:r>
              <a:rPr lang="fr-BE" sz="1800" dirty="0" err="1" smtClean="0">
                <a:solidFill>
                  <a:srgbClr val="0000CC"/>
                </a:solidFill>
                <a:latin typeface="Calibri" panose="020F0502020204030204" pitchFamily="34" charset="0"/>
                <a:ea typeface="Verdana" pitchFamily="34" charset="0"/>
                <a:cs typeface="Calibri" panose="020F0502020204030204" pitchFamily="34" charset="0"/>
              </a:rPr>
              <a:t>research</a:t>
            </a:r>
            <a:r>
              <a:rPr lang="fr-BE" sz="1800" dirty="0" smtClean="0">
                <a:solidFill>
                  <a:srgbClr val="0000CC"/>
                </a:solidFill>
                <a:latin typeface="Calibri" panose="020F0502020204030204" pitchFamily="34" charset="0"/>
                <a:ea typeface="Verdana" pitchFamily="34" charset="0"/>
                <a:cs typeface="Calibri" panose="020F0502020204030204" pitchFamily="34" charset="0"/>
              </a:rPr>
              <a:t> programme</a:t>
            </a:r>
          </a:p>
        </p:txBody>
      </p:sp>
      <p:sp>
        <p:nvSpPr>
          <p:cNvPr id="7" name="Rectangle 5"/>
          <p:cNvSpPr txBox="1">
            <a:spLocks noChangeArrowheads="1"/>
          </p:cNvSpPr>
          <p:nvPr/>
        </p:nvSpPr>
        <p:spPr bwMode="auto">
          <a:xfrm>
            <a:off x="476837" y="4581128"/>
            <a:ext cx="8415644" cy="1389052"/>
          </a:xfrm>
          <a:prstGeom prst="rect">
            <a:avLst/>
          </a:prstGeom>
          <a:solidFill>
            <a:srgbClr val="FFFFCC"/>
          </a:solidFill>
          <a:ln>
            <a:noFill/>
          </a:ln>
          <a:effectLst/>
        </p:spPr>
        <p:txBody>
          <a:bodyPr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sz="2400" b="1" dirty="0" smtClean="0">
                <a:solidFill>
                  <a:srgbClr val="333399"/>
                </a:solidFill>
                <a:latin typeface="Calibri" pitchFamily="34" charset="0"/>
              </a:rPr>
              <a:t>Most </a:t>
            </a:r>
            <a:r>
              <a:rPr lang="de-DE" sz="2400" b="1" dirty="0" err="1" smtClean="0">
                <a:solidFill>
                  <a:srgbClr val="333399"/>
                </a:solidFill>
                <a:latin typeface="Calibri" pitchFamily="34" charset="0"/>
              </a:rPr>
              <a:t>current</a:t>
            </a:r>
            <a:r>
              <a:rPr lang="de-DE" sz="2400" b="1" dirty="0" smtClean="0">
                <a:solidFill>
                  <a:srgbClr val="333399"/>
                </a:solidFill>
                <a:latin typeface="Calibri" pitchFamily="34" charset="0"/>
              </a:rPr>
              <a:t> – </a:t>
            </a:r>
            <a:r>
              <a:rPr lang="de-DE" sz="2400" b="1" dirty="0" err="1" smtClean="0">
                <a:solidFill>
                  <a:srgbClr val="333399"/>
                </a:solidFill>
                <a:latin typeface="Calibri" pitchFamily="34" charset="0"/>
              </a:rPr>
              <a:t>here</a:t>
            </a:r>
            <a:r>
              <a:rPr lang="de-DE" sz="2400" b="1" dirty="0" smtClean="0">
                <a:solidFill>
                  <a:srgbClr val="333399"/>
                </a:solidFill>
                <a:latin typeface="Calibri" pitchFamily="34" charset="0"/>
              </a:rPr>
              <a:t> </a:t>
            </a:r>
            <a:r>
              <a:rPr lang="de-DE" sz="2400" b="1" dirty="0" err="1" smtClean="0">
                <a:solidFill>
                  <a:srgbClr val="333399"/>
                </a:solidFill>
                <a:latin typeface="Calibri" pitchFamily="34" charset="0"/>
              </a:rPr>
              <a:t>and</a:t>
            </a:r>
            <a:r>
              <a:rPr lang="de-DE" sz="2400" b="1" dirty="0" smtClean="0">
                <a:solidFill>
                  <a:srgbClr val="333399"/>
                </a:solidFill>
                <a:latin typeface="Calibri" pitchFamily="34" charset="0"/>
              </a:rPr>
              <a:t> </a:t>
            </a:r>
            <a:r>
              <a:rPr lang="de-DE" sz="2400" b="1" dirty="0" err="1" smtClean="0">
                <a:solidFill>
                  <a:srgbClr val="333399"/>
                </a:solidFill>
                <a:latin typeface="Calibri" pitchFamily="34" charset="0"/>
              </a:rPr>
              <a:t>now</a:t>
            </a:r>
            <a:r>
              <a:rPr lang="de-DE" sz="2400" b="1" dirty="0" smtClean="0">
                <a:solidFill>
                  <a:srgbClr val="333399"/>
                </a:solidFill>
                <a:latin typeface="Calibri" pitchFamily="34" charset="0"/>
              </a:rPr>
              <a:t> </a:t>
            </a:r>
            <a:r>
              <a:rPr lang="de-DE" sz="2400" b="1" dirty="0" err="1" smtClean="0">
                <a:solidFill>
                  <a:srgbClr val="333399"/>
                </a:solidFill>
                <a:latin typeface="Calibri" pitchFamily="34" charset="0"/>
              </a:rPr>
              <a:t>from</a:t>
            </a:r>
            <a:r>
              <a:rPr lang="de-DE" sz="2400" b="1" dirty="0" smtClean="0">
                <a:solidFill>
                  <a:srgbClr val="333399"/>
                </a:solidFill>
                <a:latin typeface="Calibri" pitchFamily="34" charset="0"/>
              </a:rPr>
              <a:t> Tilburg </a:t>
            </a:r>
            <a:r>
              <a:rPr lang="de-DE" sz="2400" b="1" dirty="0" err="1" smtClean="0">
                <a:solidFill>
                  <a:srgbClr val="333399"/>
                </a:solidFill>
                <a:latin typeface="Calibri" pitchFamily="34" charset="0"/>
              </a:rPr>
              <a:t>to</a:t>
            </a:r>
            <a:r>
              <a:rPr lang="de-DE" sz="2400" b="1" dirty="0" smtClean="0">
                <a:solidFill>
                  <a:srgbClr val="333399"/>
                </a:solidFill>
                <a:latin typeface="Calibri" pitchFamily="34" charset="0"/>
              </a:rPr>
              <a:t> </a:t>
            </a:r>
            <a:r>
              <a:rPr lang="de-DE" sz="2400" b="1" dirty="0" err="1" smtClean="0">
                <a:solidFill>
                  <a:srgbClr val="333399"/>
                </a:solidFill>
                <a:latin typeface="Calibri" pitchFamily="34" charset="0"/>
              </a:rPr>
              <a:t>Brussels</a:t>
            </a:r>
            <a:r>
              <a:rPr lang="de-DE" sz="2400" dirty="0" smtClean="0">
                <a:solidFill>
                  <a:srgbClr val="333399"/>
                </a:solidFill>
                <a:latin typeface="Calibri" pitchFamily="34" charset="0"/>
              </a:rPr>
              <a:t>:</a:t>
            </a:r>
          </a:p>
          <a:p>
            <a:pPr algn="ctr"/>
            <a:r>
              <a:rPr lang="de-DE" sz="1800" dirty="0" smtClean="0">
                <a:solidFill>
                  <a:srgbClr val="333399"/>
                </a:solidFill>
                <a:latin typeface="Calibri" pitchFamily="34" charset="0"/>
              </a:rPr>
              <a:t>Open Letter on </a:t>
            </a:r>
            <a:r>
              <a:rPr lang="de-DE" sz="1800" dirty="0" err="1" smtClean="0">
                <a:solidFill>
                  <a:srgbClr val="333399"/>
                </a:solidFill>
                <a:latin typeface="Calibri" pitchFamily="34" charset="0"/>
              </a:rPr>
              <a:t>social</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innovation</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to</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the</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new</a:t>
            </a:r>
            <a:r>
              <a:rPr lang="de-DE" sz="1800" dirty="0" smtClean="0">
                <a:solidFill>
                  <a:srgbClr val="333399"/>
                </a:solidFill>
                <a:latin typeface="Calibri" pitchFamily="34" charset="0"/>
              </a:rPr>
              <a:t> European </a:t>
            </a:r>
            <a:r>
              <a:rPr lang="de-DE" sz="1800" dirty="0" err="1" smtClean="0">
                <a:solidFill>
                  <a:srgbClr val="333399"/>
                </a:solidFill>
                <a:latin typeface="Calibri" pitchFamily="34" charset="0"/>
              </a:rPr>
              <a:t>Commission</a:t>
            </a:r>
            <a:r>
              <a:rPr lang="de-DE" sz="1800" dirty="0">
                <a:solidFill>
                  <a:srgbClr val="333399"/>
                </a:solidFill>
                <a:latin typeface="Calibri" pitchFamily="34" charset="0"/>
              </a:rPr>
              <a:t>.</a:t>
            </a:r>
            <a:r>
              <a:rPr lang="de-DE" sz="1800" dirty="0" smtClean="0">
                <a:solidFill>
                  <a:srgbClr val="333399"/>
                </a:solidFill>
                <a:latin typeface="Calibri" pitchFamily="34" charset="0"/>
              </a:rPr>
              <a:t> Lobbying </a:t>
            </a:r>
            <a:r>
              <a:rPr lang="de-DE" sz="1800" dirty="0" err="1" smtClean="0">
                <a:solidFill>
                  <a:srgbClr val="333399"/>
                </a:solidFill>
                <a:latin typeface="Calibri" pitchFamily="34" charset="0"/>
              </a:rPr>
              <a:t>for</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social</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innovations</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and</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their</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importance</a:t>
            </a:r>
            <a:r>
              <a:rPr lang="de-DE" sz="1800" dirty="0" smtClean="0">
                <a:solidFill>
                  <a:srgbClr val="333399"/>
                </a:solidFill>
                <a:latin typeface="Calibri" pitchFamily="34" charset="0"/>
              </a:rPr>
              <a:t> </a:t>
            </a:r>
            <a:r>
              <a:rPr lang="de-DE" sz="1800" b="1" dirty="0" err="1" smtClean="0">
                <a:solidFill>
                  <a:srgbClr val="333399"/>
                </a:solidFill>
                <a:latin typeface="Calibri" pitchFamily="34" charset="0"/>
              </a:rPr>
              <a:t>from</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the</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local</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and</a:t>
            </a:r>
            <a:r>
              <a:rPr lang="de-DE" sz="1800" b="1" dirty="0" smtClean="0">
                <a:solidFill>
                  <a:srgbClr val="333399"/>
                </a:solidFill>
                <a:latin typeface="Calibri" pitchFamily="34" charset="0"/>
              </a:rPr>
              <a:t> regional </a:t>
            </a:r>
            <a:r>
              <a:rPr lang="de-DE" sz="1800" b="1" dirty="0" err="1" smtClean="0">
                <a:solidFill>
                  <a:srgbClr val="333399"/>
                </a:solidFill>
                <a:latin typeface="Calibri" pitchFamily="34" charset="0"/>
              </a:rPr>
              <a:t>levels</a:t>
            </a:r>
            <a:r>
              <a:rPr lang="de-DE" sz="1800" b="1" dirty="0" smtClean="0">
                <a:solidFill>
                  <a:srgbClr val="333399"/>
                </a:solidFill>
                <a:latin typeface="Calibri" pitchFamily="34" charset="0"/>
              </a:rPr>
              <a:t> </a:t>
            </a:r>
            <a:r>
              <a:rPr lang="de-DE" sz="1800" dirty="0" err="1" smtClean="0">
                <a:solidFill>
                  <a:srgbClr val="333399"/>
                </a:solidFill>
                <a:latin typeface="Calibri" pitchFamily="34" charset="0"/>
              </a:rPr>
              <a:t>up</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to</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the</a:t>
            </a:r>
            <a:r>
              <a:rPr lang="de-DE" sz="1800" dirty="0" smtClean="0">
                <a:solidFill>
                  <a:srgbClr val="333399"/>
                </a:solidFill>
                <a:latin typeface="Calibri" pitchFamily="34" charset="0"/>
              </a:rPr>
              <a:t> </a:t>
            </a:r>
            <a:r>
              <a:rPr lang="de-DE" sz="1800" dirty="0" err="1">
                <a:solidFill>
                  <a:srgbClr val="333399"/>
                </a:solidFill>
                <a:latin typeface="Calibri" pitchFamily="34" charset="0"/>
              </a:rPr>
              <a:t>most</a:t>
            </a:r>
            <a:r>
              <a:rPr lang="de-DE" sz="1800" dirty="0">
                <a:solidFill>
                  <a:srgbClr val="333399"/>
                </a:solidFill>
                <a:latin typeface="Calibri" pitchFamily="34" charset="0"/>
              </a:rPr>
              <a:t> </a:t>
            </a:r>
            <a:r>
              <a:rPr lang="de-DE" sz="1800" dirty="0" err="1" smtClean="0">
                <a:solidFill>
                  <a:srgbClr val="333399"/>
                </a:solidFill>
                <a:latin typeface="Calibri" pitchFamily="34" charset="0"/>
              </a:rPr>
              <a:t>important</a:t>
            </a:r>
            <a:r>
              <a:rPr lang="de-DE" sz="1800" dirty="0" smtClean="0">
                <a:solidFill>
                  <a:srgbClr val="333399"/>
                </a:solidFill>
                <a:latin typeface="Calibri" pitchFamily="34" charset="0"/>
              </a:rPr>
              <a:t> </a:t>
            </a:r>
            <a:r>
              <a:rPr lang="de-DE" sz="1800" dirty="0" err="1">
                <a:solidFill>
                  <a:srgbClr val="333399"/>
                </a:solidFill>
                <a:latin typeface="Calibri" pitchFamily="34" charset="0"/>
              </a:rPr>
              <a:t>social</a:t>
            </a:r>
            <a:r>
              <a:rPr lang="de-DE" sz="1800" dirty="0">
                <a:solidFill>
                  <a:srgbClr val="333399"/>
                </a:solidFill>
                <a:latin typeface="Calibri" pitchFamily="34" charset="0"/>
              </a:rPr>
              <a:t> </a:t>
            </a:r>
            <a:r>
              <a:rPr lang="de-DE" sz="1800" dirty="0" err="1">
                <a:solidFill>
                  <a:srgbClr val="333399"/>
                </a:solidFill>
                <a:latin typeface="Calibri" pitchFamily="34" charset="0"/>
              </a:rPr>
              <a:t>innovation</a:t>
            </a:r>
            <a:r>
              <a:rPr lang="de-DE" sz="1800" dirty="0">
                <a:solidFill>
                  <a:srgbClr val="333399"/>
                </a:solidFill>
                <a:latin typeface="Calibri" pitchFamily="34" charset="0"/>
              </a:rPr>
              <a:t> </a:t>
            </a:r>
            <a:r>
              <a:rPr lang="de-DE" sz="1800" dirty="0" err="1">
                <a:solidFill>
                  <a:srgbClr val="333399"/>
                </a:solidFill>
                <a:latin typeface="Calibri" pitchFamily="34" charset="0"/>
              </a:rPr>
              <a:t>of</a:t>
            </a:r>
            <a:r>
              <a:rPr lang="de-DE" sz="1800" dirty="0">
                <a:solidFill>
                  <a:srgbClr val="333399"/>
                </a:solidFill>
                <a:latin typeface="Calibri" pitchFamily="34" charset="0"/>
              </a:rPr>
              <a:t> </a:t>
            </a:r>
            <a:r>
              <a:rPr lang="de-DE" sz="1800" dirty="0" err="1">
                <a:solidFill>
                  <a:srgbClr val="333399"/>
                </a:solidFill>
                <a:latin typeface="Calibri" pitchFamily="34" charset="0"/>
              </a:rPr>
              <a:t>the</a:t>
            </a:r>
            <a:r>
              <a:rPr lang="de-DE" sz="1800" dirty="0">
                <a:solidFill>
                  <a:srgbClr val="333399"/>
                </a:solidFill>
                <a:latin typeface="Calibri" pitchFamily="34" charset="0"/>
              </a:rPr>
              <a:t> 21st </a:t>
            </a:r>
            <a:r>
              <a:rPr lang="de-DE" sz="1800" dirty="0" err="1">
                <a:solidFill>
                  <a:srgbClr val="333399"/>
                </a:solidFill>
                <a:latin typeface="Calibri" pitchFamily="34" charset="0"/>
              </a:rPr>
              <a:t>century</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Governance</a:t>
            </a:r>
            <a:r>
              <a:rPr lang="de-DE" sz="1800" dirty="0" smtClean="0">
                <a:solidFill>
                  <a:srgbClr val="333399"/>
                </a:solidFill>
                <a:latin typeface="Calibri" pitchFamily="34" charset="0"/>
              </a:rPr>
              <a:t> in </a:t>
            </a:r>
            <a:r>
              <a:rPr lang="de-DE" sz="1800" dirty="0" err="1" smtClean="0">
                <a:solidFill>
                  <a:srgbClr val="333399"/>
                </a:solidFill>
                <a:latin typeface="Calibri" pitchFamily="34" charset="0"/>
              </a:rPr>
              <a:t>favour</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of</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societal</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development</a:t>
            </a:r>
            <a:r>
              <a:rPr lang="de-DE" sz="1800" dirty="0" smtClean="0">
                <a:solidFill>
                  <a:srgbClr val="333399"/>
                </a:solidFill>
                <a:latin typeface="Calibri" pitchFamily="34" charset="0"/>
              </a:rPr>
              <a:t> </a:t>
            </a:r>
            <a:r>
              <a:rPr lang="de-DE" sz="1800" b="1" dirty="0" err="1" smtClean="0">
                <a:solidFill>
                  <a:srgbClr val="333399"/>
                </a:solidFill>
                <a:latin typeface="Calibri" pitchFamily="34" charset="0"/>
              </a:rPr>
              <a:t>beyond</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the</a:t>
            </a:r>
            <a:r>
              <a:rPr lang="de-DE" sz="1800" b="1" dirty="0" smtClean="0">
                <a:solidFill>
                  <a:srgbClr val="333399"/>
                </a:solidFill>
                <a:latin typeface="Calibri" pitchFamily="34" charset="0"/>
              </a:rPr>
              <a:t> </a:t>
            </a:r>
            <a:r>
              <a:rPr lang="de-DE" sz="1800" b="1" dirty="0">
                <a:solidFill>
                  <a:srgbClr val="333399"/>
                </a:solidFill>
                <a:latin typeface="Calibri" pitchFamily="34" charset="0"/>
              </a:rPr>
              <a:t>N</a:t>
            </a:r>
            <a:r>
              <a:rPr lang="de-DE" sz="1800" b="1" dirty="0" smtClean="0">
                <a:solidFill>
                  <a:srgbClr val="333399"/>
                </a:solidFill>
                <a:latin typeface="Calibri" pitchFamily="34" charset="0"/>
              </a:rPr>
              <a:t>ation State</a:t>
            </a:r>
            <a:r>
              <a:rPr lang="de-DE" sz="1800" dirty="0" smtClean="0">
                <a:solidFill>
                  <a:srgbClr val="333399"/>
                </a:solidFill>
                <a:latin typeface="Calibri" pitchFamily="34" charset="0"/>
              </a:rPr>
              <a:t>, </a:t>
            </a:r>
            <a:r>
              <a:rPr lang="de-DE" sz="1800" dirty="0" err="1" smtClean="0">
                <a:solidFill>
                  <a:srgbClr val="333399"/>
                </a:solidFill>
                <a:latin typeface="Calibri" pitchFamily="34" charset="0"/>
              </a:rPr>
              <a:t>and</a:t>
            </a:r>
            <a:r>
              <a:rPr lang="de-DE" sz="1800" dirty="0" smtClean="0">
                <a:solidFill>
                  <a:srgbClr val="333399"/>
                </a:solidFill>
                <a:latin typeface="Calibri" pitchFamily="34" charset="0"/>
              </a:rPr>
              <a:t> </a:t>
            </a:r>
            <a:r>
              <a:rPr lang="de-DE" sz="1800" b="1" dirty="0">
                <a:solidFill>
                  <a:srgbClr val="333399"/>
                </a:solidFill>
                <a:latin typeface="Calibri" pitchFamily="34" charset="0"/>
              </a:rPr>
              <a:t>M</a:t>
            </a:r>
            <a:r>
              <a:rPr lang="de-DE" sz="1800" b="1" dirty="0" smtClean="0">
                <a:solidFill>
                  <a:srgbClr val="333399"/>
                </a:solidFill>
                <a:latin typeface="Calibri" pitchFamily="34" charset="0"/>
              </a:rPr>
              <a:t>anagement </a:t>
            </a:r>
            <a:r>
              <a:rPr lang="de-DE" sz="1800" b="1" dirty="0" err="1" smtClean="0">
                <a:solidFill>
                  <a:srgbClr val="333399"/>
                </a:solidFill>
                <a:latin typeface="Calibri" pitchFamily="34" charset="0"/>
              </a:rPr>
              <a:t>of</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Abundance</a:t>
            </a:r>
            <a:r>
              <a:rPr lang="de-DE" sz="1800" b="1" dirty="0" smtClean="0">
                <a:solidFill>
                  <a:srgbClr val="333399"/>
                </a:solidFill>
                <a:latin typeface="Calibri" pitchFamily="34" charset="0"/>
              </a:rPr>
              <a:t> </a:t>
            </a:r>
            <a:r>
              <a:rPr lang="de-DE" sz="1800" dirty="0" smtClean="0">
                <a:solidFill>
                  <a:srgbClr val="333399"/>
                </a:solidFill>
                <a:latin typeface="Calibri" pitchFamily="34" charset="0"/>
              </a:rPr>
              <a:t>!</a:t>
            </a:r>
            <a:endParaRPr lang="de-AT" sz="2800" u="sng" dirty="0">
              <a:solidFill>
                <a:srgbClr val="333399"/>
              </a:solidFill>
              <a:latin typeface="Calibri" pitchFamily="34" charset="0"/>
            </a:endParaRPr>
          </a:p>
        </p:txBody>
      </p:sp>
    </p:spTree>
    <p:extLst>
      <p:ext uri="{BB962C8B-B14F-4D97-AF65-F5344CB8AC3E}">
        <p14:creationId xmlns:p14="http://schemas.microsoft.com/office/powerpoint/2010/main" val="259230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1000"/>
                                        <p:tgtEl>
                                          <p:spTgt spid="5">
                                            <p:txEl>
                                              <p:pRg st="7" end="7"/>
                                            </p:txEl>
                                          </p:spTgt>
                                        </p:tgtEl>
                                      </p:cBhvr>
                                    </p:animEffect>
                                    <p:anim calcmode="lin" valueType="num">
                                      <p:cBhvr>
                                        <p:cTn id="2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1000"/>
                                        <p:tgtEl>
                                          <p:spTgt spid="5">
                                            <p:txEl>
                                              <p:pRg st="9" end="9"/>
                                            </p:txEl>
                                          </p:spTgt>
                                        </p:tgtEl>
                                      </p:cBhvr>
                                    </p:animEffect>
                                    <p:anim calcmode="lin" valueType="num">
                                      <p:cBhvr>
                                        <p:cTn id="2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1000"/>
                                        <p:tgtEl>
                                          <p:spTgt spid="5">
                                            <p:txEl>
                                              <p:pRg st="10" end="10"/>
                                            </p:txEl>
                                          </p:spTgt>
                                        </p:tgtEl>
                                      </p:cBhvr>
                                    </p:animEffect>
                                    <p:anim calcmode="lin" valueType="num">
                                      <p:cBhvr>
                                        <p:cTn id="3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1000"/>
                                        <p:tgtEl>
                                          <p:spTgt spid="5">
                                            <p:txEl>
                                              <p:pRg st="12" end="12"/>
                                            </p:txEl>
                                          </p:spTgt>
                                        </p:tgtEl>
                                      </p:cBhvr>
                                    </p:animEffect>
                                    <p:anim calcmode="lin" valueType="num">
                                      <p:cBhvr>
                                        <p:cTn id="38"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1000"/>
                                        <p:tgtEl>
                                          <p:spTgt spid="5">
                                            <p:txEl>
                                              <p:pRg st="14" end="14"/>
                                            </p:txEl>
                                          </p:spTgt>
                                        </p:tgtEl>
                                      </p:cBhvr>
                                    </p:animEffect>
                                    <p:anim calcmode="lin" valueType="num">
                                      <p:cBhvr>
                                        <p:cTn id="4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1000"/>
                                        <p:tgtEl>
                                          <p:spTgt spid="5">
                                            <p:txEl>
                                              <p:pRg st="16" end="16"/>
                                            </p:txEl>
                                          </p:spTgt>
                                        </p:tgtEl>
                                      </p:cBhvr>
                                    </p:animEffect>
                                    <p:anim calcmode="lin" valueType="num">
                                      <p:cBhvr>
                                        <p:cTn id="48"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pfei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895600"/>
            <a:ext cx="1447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718050" y="2133600"/>
            <a:ext cx="3886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r>
              <a:rPr lang="de-DE" altLang="de-DE" sz="2000">
                <a:solidFill>
                  <a:srgbClr val="3366CC"/>
                </a:solidFill>
              </a:rPr>
              <a:t> </a:t>
            </a:r>
          </a:p>
          <a:p>
            <a:pPr algn="r"/>
            <a:endParaRPr lang="de-DE" altLang="de-DE" sz="2000">
              <a:solidFill>
                <a:srgbClr val="3366CC"/>
              </a:solidFill>
            </a:endParaRPr>
          </a:p>
          <a:p>
            <a:pPr algn="r"/>
            <a:endParaRPr lang="de-DE" altLang="de-DE">
              <a:solidFill>
                <a:srgbClr val="3366CC"/>
              </a:solidFill>
            </a:endParaRPr>
          </a:p>
          <a:p>
            <a:pPr algn="r"/>
            <a:r>
              <a:rPr lang="de-DE" altLang="de-DE" sz="2000">
                <a:solidFill>
                  <a:srgbClr val="3366CC"/>
                </a:solidFill>
                <a:latin typeface="Calibri" pitchFamily="34" charset="0"/>
              </a:rPr>
              <a:t>Prof. Dr. Josef Hochgerner</a:t>
            </a:r>
          </a:p>
          <a:p>
            <a:pPr algn="r"/>
            <a:endParaRPr lang="de-DE" altLang="de-DE" sz="800">
              <a:solidFill>
                <a:srgbClr val="3366CC"/>
              </a:solidFill>
              <a:latin typeface="Calibri" pitchFamily="34" charset="0"/>
            </a:endParaRPr>
          </a:p>
          <a:p>
            <a:pPr algn="r"/>
            <a:r>
              <a:rPr lang="de-DE" altLang="de-DE" sz="2000">
                <a:solidFill>
                  <a:srgbClr val="3366CC"/>
                </a:solidFill>
                <a:latin typeface="Calibri" pitchFamily="34" charset="0"/>
              </a:rPr>
              <a:t>Centre for Social Innovation</a:t>
            </a:r>
          </a:p>
          <a:p>
            <a:pPr algn="r"/>
            <a:r>
              <a:rPr lang="de-DE" altLang="de-DE" sz="2000">
                <a:solidFill>
                  <a:srgbClr val="3366CC"/>
                </a:solidFill>
                <a:latin typeface="Calibri" pitchFamily="34" charset="0"/>
              </a:rPr>
              <a:t>Linke Wienzeile 246</a:t>
            </a:r>
          </a:p>
          <a:p>
            <a:pPr algn="r"/>
            <a:r>
              <a:rPr lang="de-DE" altLang="de-DE" sz="2000">
                <a:solidFill>
                  <a:srgbClr val="3366CC"/>
                </a:solidFill>
                <a:latin typeface="Calibri" pitchFamily="34" charset="0"/>
              </a:rPr>
              <a:t>A - 1150 Vienna</a:t>
            </a:r>
          </a:p>
          <a:p>
            <a:pPr algn="r"/>
            <a:endParaRPr lang="de-DE" altLang="de-DE" sz="800">
              <a:solidFill>
                <a:srgbClr val="3366CC"/>
              </a:solidFill>
              <a:latin typeface="Calibri" pitchFamily="34" charset="0"/>
            </a:endParaRPr>
          </a:p>
          <a:p>
            <a:pPr algn="r"/>
            <a:endParaRPr lang="de-DE" altLang="de-DE" sz="800">
              <a:solidFill>
                <a:srgbClr val="3366CC"/>
              </a:solidFill>
              <a:latin typeface="Calibri" pitchFamily="34" charset="0"/>
            </a:endParaRPr>
          </a:p>
          <a:p>
            <a:pPr algn="r"/>
            <a:r>
              <a:rPr lang="de-DE" altLang="de-DE" sz="1600">
                <a:solidFill>
                  <a:srgbClr val="3366CC"/>
                </a:solidFill>
                <a:latin typeface="Calibri" pitchFamily="34" charset="0"/>
              </a:rPr>
              <a:t>Tel. ++43.1.4950442</a:t>
            </a:r>
          </a:p>
          <a:p>
            <a:pPr algn="r"/>
            <a:r>
              <a:rPr lang="de-DE" altLang="de-DE" sz="1600">
                <a:solidFill>
                  <a:srgbClr val="3366CC"/>
                </a:solidFill>
                <a:latin typeface="Calibri" pitchFamily="34" charset="0"/>
              </a:rPr>
              <a:t>Fax. ++43.1.4950442-40</a:t>
            </a:r>
          </a:p>
          <a:p>
            <a:pPr algn="r"/>
            <a:r>
              <a:rPr lang="de-DE" altLang="de-DE" sz="1600">
                <a:solidFill>
                  <a:srgbClr val="3366CC"/>
                </a:solidFill>
                <a:latin typeface="Calibri" pitchFamily="34" charset="0"/>
              </a:rPr>
              <a:t>email: hochgerner@zsi.at</a:t>
            </a:r>
          </a:p>
          <a:p>
            <a:pPr algn="r"/>
            <a:r>
              <a:rPr lang="de-DE" altLang="de-DE" sz="1600" b="1" u="sng">
                <a:solidFill>
                  <a:srgbClr val="3366CC"/>
                </a:solidFill>
                <a:latin typeface="Calibri" pitchFamily="34" charset="0"/>
              </a:rPr>
              <a:t>http://www.zsi.at</a:t>
            </a:r>
            <a:endParaRPr lang="de-DE" altLang="de-DE" sz="2400" u="sng">
              <a:solidFill>
                <a:srgbClr val="3366CC"/>
              </a:solidFill>
              <a:latin typeface="Calibri" pitchFamily="34" charset="0"/>
            </a:endParaRPr>
          </a:p>
        </p:txBody>
      </p:sp>
      <p:sp>
        <p:nvSpPr>
          <p:cNvPr id="31748" name="Text Box 5"/>
          <p:cNvSpPr txBox="1">
            <a:spLocks noChangeArrowheads="1"/>
          </p:cNvSpPr>
          <p:nvPr/>
        </p:nvSpPr>
        <p:spPr bwMode="auto">
          <a:xfrm>
            <a:off x="3614738" y="677863"/>
            <a:ext cx="506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2800">
                <a:solidFill>
                  <a:srgbClr val="000066"/>
                </a:solidFill>
              </a:rPr>
              <a:t>Thank you for your attention </a:t>
            </a:r>
            <a:r>
              <a:rPr lang="de-DE" sz="2800">
                <a:solidFill>
                  <a:srgbClr val="000066"/>
                </a:solidFill>
                <a:sym typeface="Wingdings" pitchFamily="2" charset="2"/>
              </a:rPr>
              <a:t></a:t>
            </a:r>
            <a:r>
              <a:rPr lang="de-DE">
                <a:sym typeface="Wingdings" pitchFamily="2" charset="2"/>
              </a:rPr>
              <a:t> </a:t>
            </a:r>
            <a:endParaRPr lang="de-A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strVal val="4*#ppt_w"/>
                                          </p:val>
                                        </p:tav>
                                        <p:tav tm="100000">
                                          <p:val>
                                            <p:strVal val="#ppt_w"/>
                                          </p:val>
                                        </p:tav>
                                      </p:tavLst>
                                    </p:anim>
                                    <p:anim calcmode="lin" valueType="num">
                                      <p:cBhvr>
                                        <p:cTn id="8" dur="500" fill="hold"/>
                                        <p:tgtEl>
                                          <p:spTgt spid="819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192838"/>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3"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Oval 4"/>
          <p:cNvSpPr>
            <a:spLocks noChangeArrowheads="1"/>
          </p:cNvSpPr>
          <p:nvPr/>
        </p:nvSpPr>
        <p:spPr bwMode="auto">
          <a:xfrm>
            <a:off x="1044575" y="1269082"/>
            <a:ext cx="7056438" cy="424815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sz="2200" b="1" dirty="0" smtClean="0">
              <a:solidFill>
                <a:srgbClr val="0000FF"/>
              </a:solidFill>
              <a:latin typeface="Calibri" pitchFamily="34" charset="0"/>
              <a:ea typeface="Times" pitchFamily="18" charset="0"/>
              <a:cs typeface="Calibri" pitchFamily="34" charset="0"/>
            </a:endParaRPr>
          </a:p>
          <a:p>
            <a:pPr algn="ctr"/>
            <a:endParaRPr lang="en-GB" sz="2200" b="1" dirty="0">
              <a:solidFill>
                <a:srgbClr val="0000FF"/>
              </a:solidFill>
              <a:latin typeface="Calibri" pitchFamily="34" charset="0"/>
              <a:ea typeface="Times" pitchFamily="18" charset="0"/>
              <a:cs typeface="Calibri" pitchFamily="34" charset="0"/>
            </a:endParaRPr>
          </a:p>
          <a:p>
            <a:pPr algn="ctr"/>
            <a:endParaRPr lang="en-GB" sz="2200" b="1" dirty="0" smtClean="0">
              <a:solidFill>
                <a:srgbClr val="0000FF"/>
              </a:solidFill>
              <a:latin typeface="Calibri" pitchFamily="34" charset="0"/>
              <a:ea typeface="Times" pitchFamily="18" charset="0"/>
              <a:cs typeface="Calibri" pitchFamily="34" charset="0"/>
            </a:endParaRPr>
          </a:p>
          <a:p>
            <a:pPr algn="ctr"/>
            <a:endParaRPr lang="en-GB" sz="2200" b="1" dirty="0">
              <a:solidFill>
                <a:srgbClr val="0000FF"/>
              </a:solidFill>
              <a:latin typeface="Calibri" pitchFamily="34" charset="0"/>
              <a:ea typeface="Times" pitchFamily="18" charset="0"/>
              <a:cs typeface="Calibri" pitchFamily="34" charset="0"/>
            </a:endParaRPr>
          </a:p>
          <a:p>
            <a:pPr algn="ctr"/>
            <a:endParaRPr lang="en-GB" sz="2200" b="1" dirty="0" smtClean="0">
              <a:solidFill>
                <a:srgbClr val="0000FF"/>
              </a:solidFill>
              <a:latin typeface="Calibri" pitchFamily="34" charset="0"/>
              <a:ea typeface="Times" pitchFamily="18" charset="0"/>
              <a:cs typeface="Calibri" pitchFamily="34" charset="0"/>
            </a:endParaRPr>
          </a:p>
          <a:p>
            <a:pPr algn="ctr"/>
            <a:endParaRPr lang="en-GB" sz="2200" b="1" dirty="0">
              <a:solidFill>
                <a:srgbClr val="0000FF"/>
              </a:solidFill>
              <a:latin typeface="Calibri" pitchFamily="34" charset="0"/>
              <a:ea typeface="Times" pitchFamily="18" charset="0"/>
              <a:cs typeface="Calibri" pitchFamily="34" charset="0"/>
            </a:endParaRPr>
          </a:p>
          <a:p>
            <a:pPr algn="ctr"/>
            <a:endParaRPr lang="en-GB" sz="2200" b="1" dirty="0" smtClean="0">
              <a:solidFill>
                <a:srgbClr val="0000FF"/>
              </a:solidFill>
              <a:latin typeface="Calibri" pitchFamily="34" charset="0"/>
              <a:ea typeface="Times" pitchFamily="18" charset="0"/>
              <a:cs typeface="Calibri" pitchFamily="34" charset="0"/>
            </a:endParaRPr>
          </a:p>
          <a:p>
            <a:pPr algn="ctr"/>
            <a:endParaRPr lang="en-GB" sz="1000" b="1" dirty="0" smtClean="0">
              <a:solidFill>
                <a:srgbClr val="0000FF"/>
              </a:solidFill>
              <a:latin typeface="Calibri" pitchFamily="34" charset="0"/>
              <a:ea typeface="Times" pitchFamily="18" charset="0"/>
              <a:cs typeface="Calibri" pitchFamily="34" charset="0"/>
            </a:endParaRPr>
          </a:p>
          <a:p>
            <a:pPr algn="ctr"/>
            <a:r>
              <a:rPr lang="en-GB" sz="2200" b="1" dirty="0" smtClean="0">
                <a:solidFill>
                  <a:srgbClr val="0000FF"/>
                </a:solidFill>
                <a:latin typeface="Calibri" pitchFamily="34" charset="0"/>
                <a:ea typeface="Times" pitchFamily="18" charset="0"/>
                <a:cs typeface="Calibri" pitchFamily="34" charset="0"/>
              </a:rPr>
              <a:t>Cultural </a:t>
            </a:r>
            <a:r>
              <a:rPr lang="en-GB" sz="2200" b="1" dirty="0">
                <a:solidFill>
                  <a:srgbClr val="0000FF"/>
                </a:solidFill>
                <a:latin typeface="Calibri" pitchFamily="34" charset="0"/>
                <a:ea typeface="Times" pitchFamily="18" charset="0"/>
                <a:cs typeface="Calibri" pitchFamily="34" charset="0"/>
              </a:rPr>
              <a:t>patterns, frames </a:t>
            </a:r>
            <a:r>
              <a:rPr lang="en-GB" sz="2200" b="1" dirty="0" smtClean="0">
                <a:solidFill>
                  <a:srgbClr val="0000FF"/>
                </a:solidFill>
                <a:latin typeface="Calibri" pitchFamily="34" charset="0"/>
                <a:ea typeface="Times" pitchFamily="18" charset="0"/>
                <a:cs typeface="Calibri" pitchFamily="34" charset="0"/>
              </a:rPr>
              <a:t>of reference </a:t>
            </a:r>
            <a:r>
              <a:rPr lang="en-GB" sz="2200" b="1" dirty="0">
                <a:solidFill>
                  <a:srgbClr val="0000FF"/>
                </a:solidFill>
                <a:latin typeface="Calibri" pitchFamily="34" charset="0"/>
                <a:ea typeface="Times" pitchFamily="18" charset="0"/>
                <a:cs typeface="Calibri" pitchFamily="34" charset="0"/>
              </a:rPr>
              <a:t>and dynamics of social change </a:t>
            </a:r>
          </a:p>
        </p:txBody>
      </p:sp>
      <p:sp>
        <p:nvSpPr>
          <p:cNvPr id="7" name="Oval 5"/>
          <p:cNvSpPr>
            <a:spLocks noChangeArrowheads="1"/>
          </p:cNvSpPr>
          <p:nvPr/>
        </p:nvSpPr>
        <p:spPr bwMode="auto">
          <a:xfrm rot="-335464">
            <a:off x="1283495" y="2061840"/>
            <a:ext cx="4560887" cy="219075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8" name="Oval 6"/>
          <p:cNvSpPr>
            <a:spLocks noChangeArrowheads="1"/>
          </p:cNvSpPr>
          <p:nvPr/>
        </p:nvSpPr>
        <p:spPr bwMode="auto">
          <a:xfrm>
            <a:off x="2977357" y="1772915"/>
            <a:ext cx="4606925" cy="1851025"/>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9" name="Text Box 7"/>
          <p:cNvSpPr txBox="1">
            <a:spLocks noChangeArrowheads="1"/>
          </p:cNvSpPr>
          <p:nvPr/>
        </p:nvSpPr>
        <p:spPr bwMode="auto">
          <a:xfrm>
            <a:off x="1835945" y="3070150"/>
            <a:ext cx="3168650" cy="950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sz="1600" dirty="0" err="1">
                <a:solidFill>
                  <a:srgbClr val="0000FF"/>
                </a:solidFill>
                <a:latin typeface="Calibri" pitchFamily="34" charset="0"/>
                <a:ea typeface="Times" pitchFamily="18" charset="0"/>
                <a:cs typeface="Calibri" pitchFamily="34" charset="0"/>
              </a:rPr>
              <a:t>Innovations</a:t>
            </a:r>
            <a:r>
              <a:rPr lang="de-DE" sz="1600" dirty="0">
                <a:solidFill>
                  <a:srgbClr val="0000FF"/>
                </a:solidFill>
                <a:latin typeface="Calibri" pitchFamily="34" charset="0"/>
                <a:ea typeface="Times" pitchFamily="18" charset="0"/>
                <a:cs typeface="Calibri" pitchFamily="34" charset="0"/>
              </a:rPr>
              <a:t> </a:t>
            </a:r>
            <a:r>
              <a:rPr lang="de-DE" sz="1600" dirty="0" err="1" smtClean="0">
                <a:solidFill>
                  <a:srgbClr val="0000FF"/>
                </a:solidFill>
                <a:latin typeface="Calibri" pitchFamily="34" charset="0"/>
                <a:ea typeface="Times" pitchFamily="18" charset="0"/>
                <a:cs typeface="Calibri" pitchFamily="34" charset="0"/>
              </a:rPr>
              <a:t>intending</a:t>
            </a:r>
            <a:r>
              <a:rPr lang="de-DE" sz="1600" dirty="0" smtClean="0">
                <a:solidFill>
                  <a:srgbClr val="0000FF"/>
                </a:solidFill>
                <a:latin typeface="Calibri" pitchFamily="34" charset="0"/>
                <a:ea typeface="Times" pitchFamily="18" charset="0"/>
                <a:cs typeface="Calibri" pitchFamily="34" charset="0"/>
              </a:rPr>
              <a:t> </a:t>
            </a:r>
            <a:r>
              <a:rPr lang="de-DE" sz="1600" dirty="0" err="1">
                <a:solidFill>
                  <a:srgbClr val="0000FF"/>
                </a:solidFill>
                <a:latin typeface="Calibri" pitchFamily="34" charset="0"/>
                <a:ea typeface="Times" pitchFamily="18" charset="0"/>
                <a:cs typeface="Calibri" pitchFamily="34" charset="0"/>
              </a:rPr>
              <a:t>social</a:t>
            </a:r>
            <a:r>
              <a:rPr lang="de-DE" sz="1600" dirty="0">
                <a:solidFill>
                  <a:srgbClr val="0000FF"/>
                </a:solidFill>
                <a:latin typeface="Calibri" pitchFamily="34" charset="0"/>
                <a:ea typeface="Times" pitchFamily="18" charset="0"/>
                <a:cs typeface="Calibri" pitchFamily="34" charset="0"/>
              </a:rPr>
              <a:t> </a:t>
            </a:r>
            <a:r>
              <a:rPr lang="de-DE" sz="1600" dirty="0" err="1">
                <a:solidFill>
                  <a:srgbClr val="0000FF"/>
                </a:solidFill>
                <a:latin typeface="Calibri" pitchFamily="34" charset="0"/>
                <a:ea typeface="Times" pitchFamily="18" charset="0"/>
                <a:cs typeface="Calibri" pitchFamily="34" charset="0"/>
              </a:rPr>
              <a:t>impact</a:t>
            </a:r>
            <a:r>
              <a:rPr lang="de-DE" sz="1600" dirty="0">
                <a:solidFill>
                  <a:srgbClr val="0000FF"/>
                </a:solidFill>
                <a:latin typeface="Calibri" pitchFamily="34" charset="0"/>
                <a:ea typeface="Times" pitchFamily="18" charset="0"/>
                <a:cs typeface="Calibri" pitchFamily="34" charset="0"/>
              </a:rPr>
              <a:t>:</a:t>
            </a:r>
            <a:r>
              <a:rPr lang="de-DE" sz="1600" dirty="0">
                <a:solidFill>
                  <a:srgbClr val="333399"/>
                </a:solidFill>
                <a:latin typeface="Calibri" pitchFamily="34" charset="0"/>
                <a:ea typeface="Times" pitchFamily="18" charset="0"/>
                <a:cs typeface="Calibri" pitchFamily="34" charset="0"/>
              </a:rPr>
              <a:t> </a:t>
            </a:r>
          </a:p>
          <a:p>
            <a:pPr algn="ctr"/>
            <a:r>
              <a:rPr lang="de-DE" sz="1600" b="1" dirty="0" err="1">
                <a:solidFill>
                  <a:srgbClr val="333399"/>
                </a:solidFill>
                <a:latin typeface="Calibri" pitchFamily="34" charset="0"/>
                <a:ea typeface="Times" pitchFamily="18" charset="0"/>
                <a:cs typeface="Calibri" pitchFamily="34" charset="0"/>
              </a:rPr>
              <a:t>roles</a:t>
            </a:r>
            <a:r>
              <a:rPr lang="de-DE" sz="1600" b="1" dirty="0">
                <a:solidFill>
                  <a:srgbClr val="333399"/>
                </a:solidFill>
                <a:latin typeface="Calibri" pitchFamily="34" charset="0"/>
                <a:ea typeface="Times" pitchFamily="18" charset="0"/>
                <a:cs typeface="Calibri" pitchFamily="34" charset="0"/>
              </a:rPr>
              <a:t>, </a:t>
            </a:r>
            <a:r>
              <a:rPr lang="de-DE" sz="1600" b="1" dirty="0" err="1">
                <a:solidFill>
                  <a:srgbClr val="333399"/>
                </a:solidFill>
                <a:latin typeface="Calibri" pitchFamily="34" charset="0"/>
                <a:ea typeface="Times" pitchFamily="18" charset="0"/>
                <a:cs typeface="Calibri" pitchFamily="34" charset="0"/>
              </a:rPr>
              <a:t>relations</a:t>
            </a:r>
            <a:r>
              <a:rPr lang="de-DE" sz="1600" b="1" dirty="0">
                <a:solidFill>
                  <a:srgbClr val="333399"/>
                </a:solidFill>
                <a:latin typeface="Calibri" pitchFamily="34" charset="0"/>
                <a:ea typeface="Times" pitchFamily="18" charset="0"/>
                <a:cs typeface="Calibri" pitchFamily="34" charset="0"/>
              </a:rPr>
              <a:t>, </a:t>
            </a:r>
            <a:r>
              <a:rPr lang="de-DE" sz="1600" b="1" dirty="0" err="1">
                <a:solidFill>
                  <a:srgbClr val="333399"/>
                </a:solidFill>
                <a:latin typeface="Calibri" pitchFamily="34" charset="0"/>
                <a:ea typeface="Times" pitchFamily="18" charset="0"/>
                <a:cs typeface="Calibri" pitchFamily="34" charset="0"/>
              </a:rPr>
              <a:t>norms</a:t>
            </a:r>
            <a:r>
              <a:rPr lang="de-DE" sz="1600" b="1" dirty="0">
                <a:solidFill>
                  <a:srgbClr val="333399"/>
                </a:solidFill>
                <a:latin typeface="Calibri" pitchFamily="34" charset="0"/>
                <a:ea typeface="Times" pitchFamily="18" charset="0"/>
                <a:cs typeface="Calibri" pitchFamily="34" charset="0"/>
              </a:rPr>
              <a:t>, </a:t>
            </a:r>
            <a:r>
              <a:rPr lang="de-DE" sz="1600" b="1" dirty="0" err="1">
                <a:solidFill>
                  <a:srgbClr val="333399"/>
                </a:solidFill>
                <a:latin typeface="Calibri" pitchFamily="34" charset="0"/>
                <a:ea typeface="Times" pitchFamily="18" charset="0"/>
                <a:cs typeface="Calibri" pitchFamily="34" charset="0"/>
              </a:rPr>
              <a:t>values</a:t>
            </a:r>
            <a:r>
              <a:rPr lang="de-DE" sz="1600" b="1" dirty="0">
                <a:solidFill>
                  <a:srgbClr val="333399"/>
                </a:solidFill>
                <a:latin typeface="Calibri" pitchFamily="34" charset="0"/>
                <a:ea typeface="Times" pitchFamily="18" charset="0"/>
                <a:cs typeface="Calibri" pitchFamily="34" charset="0"/>
              </a:rPr>
              <a:t> </a:t>
            </a:r>
          </a:p>
          <a:p>
            <a:pPr algn="ctr"/>
            <a:r>
              <a:rPr lang="de-DE" sz="1600" dirty="0">
                <a:solidFill>
                  <a:srgbClr val="0000FF"/>
                </a:solidFill>
                <a:latin typeface="Calibri" pitchFamily="34" charset="0"/>
                <a:ea typeface="Times" pitchFamily="18" charset="0"/>
                <a:cs typeface="Calibri" pitchFamily="34" charset="0"/>
              </a:rPr>
              <a:t>in </a:t>
            </a:r>
            <a:r>
              <a:rPr lang="de-DE" sz="2000" b="1" i="1" dirty="0">
                <a:solidFill>
                  <a:srgbClr val="0000FF"/>
                </a:solidFill>
                <a:latin typeface="Calibri" pitchFamily="34" charset="0"/>
                <a:ea typeface="Times" pitchFamily="18" charset="0"/>
                <a:cs typeface="Calibri" pitchFamily="34" charset="0"/>
              </a:rPr>
              <a:t>all </a:t>
            </a:r>
            <a:r>
              <a:rPr lang="de-DE" sz="2000" b="1" i="1" dirty="0" err="1">
                <a:solidFill>
                  <a:srgbClr val="0000FF"/>
                </a:solidFill>
                <a:latin typeface="Calibri" pitchFamily="34" charset="0"/>
                <a:ea typeface="Times" pitchFamily="18" charset="0"/>
                <a:cs typeface="Calibri" pitchFamily="34" charset="0"/>
              </a:rPr>
              <a:t>sectors</a:t>
            </a:r>
            <a:r>
              <a:rPr lang="de-DE" sz="2000" b="1" i="1" dirty="0">
                <a:solidFill>
                  <a:srgbClr val="0000FF"/>
                </a:solidFill>
                <a:latin typeface="Calibri" pitchFamily="34" charset="0"/>
                <a:ea typeface="Times" pitchFamily="18" charset="0"/>
                <a:cs typeface="Calibri" pitchFamily="34" charset="0"/>
              </a:rPr>
              <a:t> </a:t>
            </a:r>
            <a:r>
              <a:rPr lang="de-DE" sz="1600" dirty="0" err="1">
                <a:solidFill>
                  <a:srgbClr val="0000FF"/>
                </a:solidFill>
                <a:latin typeface="Calibri" pitchFamily="34" charset="0"/>
                <a:ea typeface="Times" pitchFamily="18" charset="0"/>
                <a:cs typeface="Calibri" pitchFamily="34" charset="0"/>
              </a:rPr>
              <a:t>of</a:t>
            </a:r>
            <a:r>
              <a:rPr lang="de-DE" sz="1600" dirty="0">
                <a:solidFill>
                  <a:srgbClr val="0000FF"/>
                </a:solidFill>
                <a:latin typeface="Calibri" pitchFamily="34" charset="0"/>
                <a:ea typeface="Times" pitchFamily="18" charset="0"/>
                <a:cs typeface="Calibri" pitchFamily="34" charset="0"/>
              </a:rPr>
              <a:t> </a:t>
            </a:r>
            <a:r>
              <a:rPr lang="de-DE" sz="1600" dirty="0" err="1">
                <a:solidFill>
                  <a:srgbClr val="0000FF"/>
                </a:solidFill>
                <a:latin typeface="Calibri" pitchFamily="34" charset="0"/>
                <a:ea typeface="Times" pitchFamily="18" charset="0"/>
                <a:cs typeface="Calibri" pitchFamily="34" charset="0"/>
              </a:rPr>
              <a:t>society</a:t>
            </a:r>
            <a:endParaRPr lang="de-DE" sz="1600" dirty="0">
              <a:solidFill>
                <a:srgbClr val="0000FF"/>
              </a:solidFill>
              <a:latin typeface="Calibri" pitchFamily="34" charset="0"/>
              <a:ea typeface="Times" pitchFamily="18" charset="0"/>
              <a:cs typeface="Calibri" pitchFamily="34" charset="0"/>
            </a:endParaRPr>
          </a:p>
        </p:txBody>
      </p:sp>
      <p:sp>
        <p:nvSpPr>
          <p:cNvPr id="10" name="Text Box 8"/>
          <p:cNvSpPr txBox="1">
            <a:spLocks noChangeArrowheads="1"/>
          </p:cNvSpPr>
          <p:nvPr/>
        </p:nvSpPr>
        <p:spPr bwMode="auto">
          <a:xfrm>
            <a:off x="3850482" y="1990030"/>
            <a:ext cx="3025775" cy="1079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en-GB" sz="1600" dirty="0">
                <a:solidFill>
                  <a:srgbClr val="0000FF"/>
                </a:solidFill>
                <a:latin typeface="Calibri" pitchFamily="34" charset="0"/>
                <a:ea typeface="Times" pitchFamily="18" charset="0"/>
                <a:cs typeface="Calibri" pitchFamily="34" charset="0"/>
              </a:rPr>
              <a:t>Innovations </a:t>
            </a:r>
            <a:r>
              <a:rPr lang="en-GB" sz="1600" dirty="0" smtClean="0">
                <a:solidFill>
                  <a:srgbClr val="0000FF"/>
                </a:solidFill>
                <a:latin typeface="Calibri" pitchFamily="34" charset="0"/>
                <a:ea typeface="Times" pitchFamily="18" charset="0"/>
                <a:cs typeface="Calibri" pitchFamily="34" charset="0"/>
              </a:rPr>
              <a:t>intending </a:t>
            </a:r>
            <a:r>
              <a:rPr lang="en-GB" sz="1600" dirty="0">
                <a:solidFill>
                  <a:srgbClr val="0000FF"/>
                </a:solidFill>
                <a:latin typeface="Calibri" pitchFamily="34" charset="0"/>
                <a:ea typeface="Times" pitchFamily="18" charset="0"/>
                <a:cs typeface="Calibri" pitchFamily="34" charset="0"/>
              </a:rPr>
              <a:t>economic value added: </a:t>
            </a:r>
            <a:r>
              <a:rPr lang="en-GB" sz="1600" b="1" dirty="0">
                <a:solidFill>
                  <a:srgbClr val="333399"/>
                </a:solidFill>
                <a:latin typeface="Calibri" pitchFamily="34" charset="0"/>
                <a:ea typeface="Times" pitchFamily="18" charset="0"/>
                <a:cs typeface="Calibri" pitchFamily="34" charset="0"/>
              </a:rPr>
              <a:t>products, processes, marketing, organisational change</a:t>
            </a:r>
            <a:r>
              <a:rPr lang="en-GB" sz="1600" b="1" dirty="0">
                <a:solidFill>
                  <a:srgbClr val="0000FF"/>
                </a:solidFill>
                <a:latin typeface="Calibri" pitchFamily="34" charset="0"/>
                <a:ea typeface="Times" pitchFamily="18" charset="0"/>
                <a:cs typeface="Calibri" pitchFamily="34" charset="0"/>
              </a:rPr>
              <a:t> </a:t>
            </a:r>
            <a:r>
              <a:rPr lang="en-GB" sz="1600" dirty="0">
                <a:solidFill>
                  <a:srgbClr val="0000FF"/>
                </a:solidFill>
                <a:latin typeface="Calibri" pitchFamily="34" charset="0"/>
                <a:ea typeface="Times" pitchFamily="18" charset="0"/>
                <a:cs typeface="Calibri" pitchFamily="34" charset="0"/>
              </a:rPr>
              <a:t>in </a:t>
            </a:r>
            <a:r>
              <a:rPr lang="en-GB" sz="2000" b="1" i="1" dirty="0">
                <a:solidFill>
                  <a:srgbClr val="0000FF"/>
                </a:solidFill>
                <a:latin typeface="Calibri" pitchFamily="34" charset="0"/>
                <a:ea typeface="Times" pitchFamily="18" charset="0"/>
                <a:cs typeface="Calibri" pitchFamily="34" charset="0"/>
              </a:rPr>
              <a:t>business</a:t>
            </a:r>
          </a:p>
        </p:txBody>
      </p:sp>
      <p:sp>
        <p:nvSpPr>
          <p:cNvPr id="25609" name="Text Box 12"/>
          <p:cNvSpPr txBox="1">
            <a:spLocks noChangeArrowheads="1"/>
          </p:cNvSpPr>
          <p:nvPr/>
        </p:nvSpPr>
        <p:spPr bwMode="auto">
          <a:xfrm>
            <a:off x="396750" y="693738"/>
            <a:ext cx="8567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r>
              <a:rPr lang="de-DE" sz="2000" b="1" dirty="0" err="1">
                <a:solidFill>
                  <a:srgbClr val="333399"/>
                </a:solidFill>
                <a:latin typeface="Calibri" pitchFamily="34" charset="0"/>
              </a:rPr>
              <a:t>Innovations</a:t>
            </a:r>
            <a:r>
              <a:rPr lang="de-DE" sz="2000" b="1" dirty="0">
                <a:solidFill>
                  <a:srgbClr val="333399"/>
                </a:solidFill>
                <a:latin typeface="Calibri" pitchFamily="34" charset="0"/>
              </a:rPr>
              <a:t>, </a:t>
            </a:r>
            <a:r>
              <a:rPr lang="de-DE" sz="2000" b="1" dirty="0" err="1">
                <a:solidFill>
                  <a:srgbClr val="333399"/>
                </a:solidFill>
                <a:latin typeface="Calibri" pitchFamily="34" charset="0"/>
              </a:rPr>
              <a:t>including</a:t>
            </a:r>
            <a:r>
              <a:rPr lang="de-DE" sz="2000" b="1" dirty="0">
                <a:solidFill>
                  <a:srgbClr val="333399"/>
                </a:solidFill>
                <a:latin typeface="Calibri" pitchFamily="34" charset="0"/>
              </a:rPr>
              <a:t> </a:t>
            </a:r>
            <a:r>
              <a:rPr lang="de-DE" sz="2000" b="1" dirty="0" err="1">
                <a:solidFill>
                  <a:srgbClr val="333399"/>
                </a:solidFill>
                <a:latin typeface="Calibri" pitchFamily="34" charset="0"/>
              </a:rPr>
              <a:t>social</a:t>
            </a:r>
            <a:r>
              <a:rPr lang="de-DE" sz="2000" b="1" dirty="0">
                <a:solidFill>
                  <a:srgbClr val="333399"/>
                </a:solidFill>
                <a:latin typeface="Calibri" pitchFamily="34" charset="0"/>
              </a:rPr>
              <a:t> </a:t>
            </a:r>
            <a:r>
              <a:rPr lang="de-DE" sz="2000" b="1" dirty="0" err="1" smtClean="0">
                <a:solidFill>
                  <a:srgbClr val="333399"/>
                </a:solidFill>
                <a:latin typeface="Calibri" pitchFamily="34" charset="0"/>
              </a:rPr>
              <a:t>innovations</a:t>
            </a:r>
            <a:r>
              <a:rPr lang="de-DE" sz="2000" b="1" dirty="0" smtClean="0">
                <a:solidFill>
                  <a:srgbClr val="333399"/>
                </a:solidFill>
                <a:latin typeface="Calibri" pitchFamily="34" charset="0"/>
              </a:rPr>
              <a:t>, </a:t>
            </a:r>
            <a:r>
              <a:rPr lang="de-DE" sz="2000" b="1" dirty="0" err="1">
                <a:solidFill>
                  <a:srgbClr val="333399"/>
                </a:solidFill>
                <a:latin typeface="Calibri" pitchFamily="34" charset="0"/>
              </a:rPr>
              <a:t>are</a:t>
            </a:r>
            <a:r>
              <a:rPr lang="de-DE" sz="2000" b="1" dirty="0">
                <a:solidFill>
                  <a:srgbClr val="333399"/>
                </a:solidFill>
                <a:latin typeface="Calibri" pitchFamily="34" charset="0"/>
              </a:rPr>
              <a:t> </a:t>
            </a:r>
            <a:r>
              <a:rPr lang="de-DE" sz="2000" b="1" dirty="0" err="1">
                <a:solidFill>
                  <a:srgbClr val="333399"/>
                </a:solidFill>
                <a:latin typeface="Calibri" pitchFamily="34" charset="0"/>
              </a:rPr>
              <a:t>part</a:t>
            </a:r>
            <a:r>
              <a:rPr lang="de-DE" sz="2000" b="1" dirty="0">
                <a:solidFill>
                  <a:srgbClr val="333399"/>
                </a:solidFill>
                <a:latin typeface="Calibri" pitchFamily="34" charset="0"/>
              </a:rPr>
              <a:t> </a:t>
            </a:r>
            <a:r>
              <a:rPr lang="de-DE" sz="2000" b="1" dirty="0" err="1">
                <a:solidFill>
                  <a:srgbClr val="333399"/>
                </a:solidFill>
                <a:latin typeface="Calibri" pitchFamily="34" charset="0"/>
              </a:rPr>
              <a:t>of</a:t>
            </a:r>
            <a:r>
              <a:rPr lang="de-DE" sz="2000" b="1" dirty="0">
                <a:solidFill>
                  <a:srgbClr val="333399"/>
                </a:solidFill>
                <a:latin typeface="Calibri" pitchFamily="34" charset="0"/>
              </a:rPr>
              <a:t> </a:t>
            </a:r>
            <a:r>
              <a:rPr lang="de-DE" sz="2000" b="1" dirty="0" err="1">
                <a:solidFill>
                  <a:srgbClr val="333399"/>
                </a:solidFill>
                <a:latin typeface="Calibri" pitchFamily="34" charset="0"/>
              </a:rPr>
              <a:t>social</a:t>
            </a:r>
            <a:r>
              <a:rPr lang="de-DE" sz="2000" b="1" dirty="0">
                <a:solidFill>
                  <a:srgbClr val="333399"/>
                </a:solidFill>
                <a:latin typeface="Calibri" pitchFamily="34" charset="0"/>
              </a:rPr>
              <a:t> </a:t>
            </a:r>
            <a:r>
              <a:rPr lang="de-DE" sz="2000" b="1" dirty="0" err="1">
                <a:solidFill>
                  <a:srgbClr val="333399"/>
                </a:solidFill>
                <a:latin typeface="Calibri" pitchFamily="34" charset="0"/>
              </a:rPr>
              <a:t>change</a:t>
            </a:r>
            <a:r>
              <a:rPr lang="de-DE" sz="2000" b="1" dirty="0">
                <a:solidFill>
                  <a:srgbClr val="333399"/>
                </a:solidFill>
                <a:latin typeface="Calibri" pitchFamily="34" charset="0"/>
              </a:rPr>
              <a:t>, </a:t>
            </a:r>
            <a:r>
              <a:rPr lang="de-DE" sz="2000" b="1" dirty="0" err="1" smtClean="0">
                <a:solidFill>
                  <a:srgbClr val="333399"/>
                </a:solidFill>
                <a:latin typeface="Calibri" pitchFamily="34" charset="0"/>
              </a:rPr>
              <a:t>based</a:t>
            </a:r>
            <a:r>
              <a:rPr lang="de-DE" sz="2000" b="1" dirty="0" smtClean="0">
                <a:solidFill>
                  <a:srgbClr val="333399"/>
                </a:solidFill>
                <a:latin typeface="Calibri" pitchFamily="34" charset="0"/>
              </a:rPr>
              <a:t> on </a:t>
            </a:r>
            <a:r>
              <a:rPr lang="de-DE" sz="2000" b="1" dirty="0" err="1" smtClean="0">
                <a:solidFill>
                  <a:srgbClr val="333399"/>
                </a:solidFill>
                <a:latin typeface="Calibri" pitchFamily="34" charset="0"/>
              </a:rPr>
              <a:t>culture</a:t>
            </a:r>
            <a:r>
              <a:rPr lang="de-DE" sz="2000" b="1" dirty="0" smtClean="0">
                <a:solidFill>
                  <a:srgbClr val="333399"/>
                </a:solidFill>
                <a:latin typeface="Calibri" pitchFamily="34" charset="0"/>
              </a:rPr>
              <a:t> &amp; </a:t>
            </a:r>
            <a:r>
              <a:rPr lang="de-DE" sz="2000" b="1" dirty="0" err="1" smtClean="0">
                <a:solidFill>
                  <a:srgbClr val="333399"/>
                </a:solidFill>
                <a:latin typeface="Calibri" pitchFamily="34" charset="0"/>
              </a:rPr>
              <a:t>frames</a:t>
            </a:r>
            <a:r>
              <a:rPr lang="de-DE" sz="2000" b="1" dirty="0" smtClean="0">
                <a:solidFill>
                  <a:srgbClr val="333399"/>
                </a:solidFill>
                <a:latin typeface="Calibri" pitchFamily="34" charset="0"/>
              </a:rPr>
              <a:t> </a:t>
            </a:r>
            <a:r>
              <a:rPr lang="de-DE" sz="2000" b="1" dirty="0" err="1" smtClean="0">
                <a:solidFill>
                  <a:srgbClr val="333399"/>
                </a:solidFill>
                <a:latin typeface="Calibri" pitchFamily="34" charset="0"/>
              </a:rPr>
              <a:t>of</a:t>
            </a:r>
            <a:r>
              <a:rPr lang="de-DE" sz="2000" b="1" dirty="0" smtClean="0">
                <a:solidFill>
                  <a:srgbClr val="333399"/>
                </a:solidFill>
                <a:latin typeface="Calibri" pitchFamily="34" charset="0"/>
              </a:rPr>
              <a:t> </a:t>
            </a:r>
            <a:r>
              <a:rPr lang="de-DE" sz="2000" b="1" dirty="0" err="1" smtClean="0">
                <a:solidFill>
                  <a:srgbClr val="333399"/>
                </a:solidFill>
                <a:latin typeface="Calibri" pitchFamily="34" charset="0"/>
              </a:rPr>
              <a:t>reference</a:t>
            </a:r>
            <a:endParaRPr lang="de-DE" sz="2000" dirty="0">
              <a:latin typeface="Calibri" pitchFamily="34" charset="0"/>
            </a:endParaRPr>
          </a:p>
        </p:txBody>
      </p:sp>
      <p:sp>
        <p:nvSpPr>
          <p:cNvPr id="25610" name="Rectangle 13"/>
          <p:cNvSpPr>
            <a:spLocks noChangeArrowheads="1"/>
          </p:cNvSpPr>
          <p:nvPr/>
        </p:nvSpPr>
        <p:spPr bwMode="auto">
          <a:xfrm>
            <a:off x="458788" y="5445125"/>
            <a:ext cx="85058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AT" sz="1800" b="1" i="1" dirty="0" err="1">
                <a:solidFill>
                  <a:srgbClr val="0000CC"/>
                </a:solidFill>
                <a:latin typeface="Calibri" pitchFamily="34" charset="0"/>
              </a:rPr>
              <a:t>S</a:t>
            </a:r>
            <a:r>
              <a:rPr lang="de-AT" sz="1800" b="1" dirty="0" err="1">
                <a:solidFill>
                  <a:srgbClr val="0000CC"/>
                </a:solidFill>
                <a:latin typeface="Calibri" pitchFamily="34" charset="0"/>
              </a:rPr>
              <a:t>ocial</a:t>
            </a:r>
            <a:r>
              <a:rPr lang="de-AT" sz="1800" b="1" dirty="0">
                <a:solidFill>
                  <a:srgbClr val="0000CC"/>
                </a:solidFill>
                <a:latin typeface="Calibri" pitchFamily="34" charset="0"/>
              </a:rPr>
              <a:t> </a:t>
            </a:r>
            <a:r>
              <a:rPr lang="de-AT" sz="1800" b="1" dirty="0" err="1">
                <a:solidFill>
                  <a:srgbClr val="0000CC"/>
                </a:solidFill>
                <a:latin typeface="Calibri" pitchFamily="34" charset="0"/>
              </a:rPr>
              <a:t>change</a:t>
            </a:r>
            <a:r>
              <a:rPr lang="de-AT" sz="1800" b="1" dirty="0">
                <a:solidFill>
                  <a:srgbClr val="0000CC"/>
                </a:solidFill>
                <a:latin typeface="Calibri" pitchFamily="34" charset="0"/>
              </a:rPr>
              <a:t>: </a:t>
            </a:r>
            <a:r>
              <a:rPr lang="de-AT" sz="1400" b="1" dirty="0">
                <a:solidFill>
                  <a:srgbClr val="0000FF"/>
                </a:solidFill>
                <a:latin typeface="Calibri" pitchFamily="34" charset="0"/>
              </a:rPr>
              <a:t>„The </a:t>
            </a:r>
            <a:r>
              <a:rPr lang="de-AT" sz="1400" b="1" dirty="0" err="1">
                <a:solidFill>
                  <a:srgbClr val="0000FF"/>
                </a:solidFill>
                <a:latin typeface="Calibri" pitchFamily="34" charset="0"/>
              </a:rPr>
              <a:t>procedural</a:t>
            </a:r>
            <a:r>
              <a:rPr lang="de-AT" sz="1400" b="1" dirty="0">
                <a:solidFill>
                  <a:srgbClr val="0000FF"/>
                </a:solidFill>
                <a:latin typeface="Calibri" pitchFamily="34" charset="0"/>
              </a:rPr>
              <a:t> </a:t>
            </a:r>
            <a:r>
              <a:rPr lang="de-AT" sz="1400" b="1" dirty="0" err="1">
                <a:solidFill>
                  <a:srgbClr val="0000FF"/>
                </a:solidFill>
                <a:latin typeface="Calibri" pitchFamily="34" charset="0"/>
              </a:rPr>
              <a:t>transformation</a:t>
            </a:r>
            <a:r>
              <a:rPr lang="de-AT" sz="1400" b="1" dirty="0">
                <a:solidFill>
                  <a:srgbClr val="0000FF"/>
                </a:solidFill>
                <a:latin typeface="Calibri" pitchFamily="34" charset="0"/>
              </a:rPr>
              <a:t> </a:t>
            </a:r>
            <a:r>
              <a:rPr lang="de-AT" sz="1400" b="1" dirty="0" err="1">
                <a:solidFill>
                  <a:srgbClr val="0000FF"/>
                </a:solidFill>
                <a:latin typeface="Calibri" pitchFamily="34" charset="0"/>
              </a:rPr>
              <a:t>of</a:t>
            </a:r>
            <a:r>
              <a:rPr lang="de-AT" sz="1400" b="1" dirty="0">
                <a:solidFill>
                  <a:srgbClr val="0000FF"/>
                </a:solidFill>
                <a:latin typeface="Calibri" pitchFamily="34" charset="0"/>
              </a:rPr>
              <a:t> </a:t>
            </a:r>
            <a:r>
              <a:rPr lang="de-AT" sz="1400" b="1" dirty="0" err="1">
                <a:solidFill>
                  <a:srgbClr val="0000FF"/>
                </a:solidFill>
                <a:latin typeface="Calibri" pitchFamily="34" charset="0"/>
              </a:rPr>
              <a:t>the</a:t>
            </a:r>
            <a:r>
              <a:rPr lang="de-AT" sz="1400" b="1" dirty="0">
                <a:solidFill>
                  <a:srgbClr val="0000FF"/>
                </a:solidFill>
                <a:latin typeface="Calibri" pitchFamily="34" charset="0"/>
              </a:rPr>
              <a:t> </a:t>
            </a:r>
            <a:r>
              <a:rPr lang="de-AT" sz="1400" b="1" dirty="0" err="1">
                <a:solidFill>
                  <a:srgbClr val="0000FF"/>
                </a:solidFill>
                <a:latin typeface="Calibri" pitchFamily="34" charset="0"/>
              </a:rPr>
              <a:t>structure</a:t>
            </a:r>
            <a:r>
              <a:rPr lang="de-AT" sz="1400" b="1" dirty="0">
                <a:solidFill>
                  <a:srgbClr val="0000FF"/>
                </a:solidFill>
                <a:latin typeface="Calibri" pitchFamily="34" charset="0"/>
              </a:rPr>
              <a:t> </a:t>
            </a:r>
            <a:r>
              <a:rPr lang="de-AT" sz="1400" b="1" dirty="0" err="1">
                <a:solidFill>
                  <a:srgbClr val="0000FF"/>
                </a:solidFill>
                <a:latin typeface="Calibri" pitchFamily="34" charset="0"/>
              </a:rPr>
              <a:t>and</a:t>
            </a:r>
            <a:r>
              <a:rPr lang="de-AT" sz="1400" b="1" dirty="0">
                <a:solidFill>
                  <a:srgbClr val="0000FF"/>
                </a:solidFill>
                <a:latin typeface="Calibri" pitchFamily="34" charset="0"/>
              </a:rPr>
              <a:t> </a:t>
            </a:r>
            <a:r>
              <a:rPr lang="de-AT" sz="1400" b="1" dirty="0" err="1">
                <a:solidFill>
                  <a:srgbClr val="0000FF"/>
                </a:solidFill>
                <a:latin typeface="Calibri" pitchFamily="34" charset="0"/>
              </a:rPr>
              <a:t>basic</a:t>
            </a:r>
            <a:r>
              <a:rPr lang="de-AT" sz="1400" b="1" dirty="0">
                <a:solidFill>
                  <a:srgbClr val="0000FF"/>
                </a:solidFill>
                <a:latin typeface="Calibri" pitchFamily="34" charset="0"/>
              </a:rPr>
              <a:t> </a:t>
            </a:r>
            <a:r>
              <a:rPr lang="de-AT" sz="1400" b="1" dirty="0" err="1">
                <a:solidFill>
                  <a:srgbClr val="0000FF"/>
                </a:solidFill>
                <a:latin typeface="Calibri" pitchFamily="34" charset="0"/>
              </a:rPr>
              <a:t>institutions</a:t>
            </a:r>
            <a:r>
              <a:rPr lang="de-AT" sz="1400" b="1" dirty="0">
                <a:solidFill>
                  <a:srgbClr val="0000FF"/>
                </a:solidFill>
                <a:latin typeface="Calibri" pitchFamily="34" charset="0"/>
              </a:rPr>
              <a:t> </a:t>
            </a:r>
            <a:r>
              <a:rPr lang="de-AT" sz="1400" b="1" dirty="0" err="1">
                <a:solidFill>
                  <a:srgbClr val="0000FF"/>
                </a:solidFill>
                <a:latin typeface="Calibri" pitchFamily="34" charset="0"/>
              </a:rPr>
              <a:t>of</a:t>
            </a:r>
            <a:r>
              <a:rPr lang="de-AT" sz="1400" b="1" dirty="0">
                <a:solidFill>
                  <a:srgbClr val="0000FF"/>
                </a:solidFill>
                <a:latin typeface="Calibri" pitchFamily="34" charset="0"/>
              </a:rPr>
              <a:t> </a:t>
            </a:r>
            <a:r>
              <a:rPr lang="de-AT" sz="1400" b="1" dirty="0" err="1">
                <a:solidFill>
                  <a:srgbClr val="0000FF"/>
                </a:solidFill>
                <a:latin typeface="Calibri" pitchFamily="34" charset="0"/>
              </a:rPr>
              <a:t>society</a:t>
            </a:r>
            <a:r>
              <a:rPr lang="de-AT" sz="1400" b="1" dirty="0">
                <a:solidFill>
                  <a:srgbClr val="0000FF"/>
                </a:solidFill>
                <a:latin typeface="Calibri" pitchFamily="34" charset="0"/>
              </a:rPr>
              <a:t>, </a:t>
            </a:r>
            <a:r>
              <a:rPr lang="de-AT" sz="1400" b="1" dirty="0" err="1">
                <a:solidFill>
                  <a:srgbClr val="0000FF"/>
                </a:solidFill>
                <a:latin typeface="Calibri" pitchFamily="34" charset="0"/>
              </a:rPr>
              <a:t>its</a:t>
            </a:r>
            <a:r>
              <a:rPr lang="de-AT" sz="1400" b="1" dirty="0">
                <a:solidFill>
                  <a:srgbClr val="0000FF"/>
                </a:solidFill>
                <a:latin typeface="Calibri" pitchFamily="34" charset="0"/>
              </a:rPr>
              <a:t> </a:t>
            </a:r>
            <a:r>
              <a:rPr lang="de-AT" sz="1400" b="1" dirty="0" err="1">
                <a:solidFill>
                  <a:srgbClr val="0000FF"/>
                </a:solidFill>
                <a:latin typeface="Calibri" pitchFamily="34" charset="0"/>
              </a:rPr>
              <a:t>cultural</a:t>
            </a:r>
            <a:r>
              <a:rPr lang="de-AT" sz="1400" b="1" dirty="0">
                <a:solidFill>
                  <a:srgbClr val="0000FF"/>
                </a:solidFill>
                <a:latin typeface="Calibri" pitchFamily="34" charset="0"/>
              </a:rPr>
              <a:t> </a:t>
            </a:r>
            <a:r>
              <a:rPr lang="de-AT" sz="1400" b="1" dirty="0" err="1">
                <a:solidFill>
                  <a:srgbClr val="0000FF"/>
                </a:solidFill>
                <a:latin typeface="Calibri" pitchFamily="34" charset="0"/>
              </a:rPr>
              <a:t>patterns</a:t>
            </a:r>
            <a:r>
              <a:rPr lang="de-AT" sz="1400" b="1" dirty="0">
                <a:solidFill>
                  <a:srgbClr val="0000FF"/>
                </a:solidFill>
                <a:latin typeface="Calibri" pitchFamily="34" charset="0"/>
              </a:rPr>
              <a:t>, </a:t>
            </a:r>
            <a:r>
              <a:rPr lang="de-AT" sz="1400" b="1" dirty="0" err="1">
                <a:solidFill>
                  <a:srgbClr val="0000FF"/>
                </a:solidFill>
                <a:latin typeface="Calibri" pitchFamily="34" charset="0"/>
              </a:rPr>
              <a:t>associated</a:t>
            </a:r>
            <a:r>
              <a:rPr lang="de-AT" sz="1400" b="1" dirty="0">
                <a:solidFill>
                  <a:srgbClr val="0000FF"/>
                </a:solidFill>
                <a:latin typeface="Calibri" pitchFamily="34" charset="0"/>
              </a:rPr>
              <a:t> </a:t>
            </a:r>
            <a:r>
              <a:rPr lang="de-AT" sz="1400" b="1" dirty="0" err="1">
                <a:solidFill>
                  <a:srgbClr val="0000FF"/>
                </a:solidFill>
                <a:latin typeface="Calibri" pitchFamily="34" charset="0"/>
              </a:rPr>
              <a:t>social</a:t>
            </a:r>
            <a:r>
              <a:rPr lang="de-AT" sz="1400" b="1" dirty="0">
                <a:solidFill>
                  <a:srgbClr val="0000FF"/>
                </a:solidFill>
                <a:latin typeface="Calibri" pitchFamily="34" charset="0"/>
              </a:rPr>
              <a:t> </a:t>
            </a:r>
            <a:r>
              <a:rPr lang="de-AT" sz="1400" b="1" dirty="0" err="1">
                <a:solidFill>
                  <a:srgbClr val="0000FF"/>
                </a:solidFill>
                <a:latin typeface="Calibri" pitchFamily="34" charset="0"/>
              </a:rPr>
              <a:t>acts</a:t>
            </a:r>
            <a:r>
              <a:rPr lang="de-AT" sz="1400" b="1" dirty="0">
                <a:solidFill>
                  <a:srgbClr val="0000FF"/>
                </a:solidFill>
                <a:latin typeface="Calibri" pitchFamily="34" charset="0"/>
              </a:rPr>
              <a:t>, </a:t>
            </a:r>
            <a:r>
              <a:rPr lang="de-AT" sz="1400" b="1" dirty="0" err="1">
                <a:solidFill>
                  <a:srgbClr val="0000FF"/>
                </a:solidFill>
                <a:latin typeface="Calibri" pitchFamily="34" charset="0"/>
              </a:rPr>
              <a:t>behaviour</a:t>
            </a:r>
            <a:r>
              <a:rPr lang="de-AT" sz="1400" b="1" dirty="0">
                <a:solidFill>
                  <a:srgbClr val="0000FF"/>
                </a:solidFill>
                <a:latin typeface="Calibri" pitchFamily="34" charset="0"/>
              </a:rPr>
              <a:t> </a:t>
            </a:r>
            <a:r>
              <a:rPr lang="de-AT" sz="1400" b="1" dirty="0" err="1">
                <a:solidFill>
                  <a:srgbClr val="0000FF"/>
                </a:solidFill>
                <a:latin typeface="Calibri" pitchFamily="34" charset="0"/>
              </a:rPr>
              <a:t>and</a:t>
            </a:r>
            <a:r>
              <a:rPr lang="de-AT" sz="1400" b="1" dirty="0">
                <a:solidFill>
                  <a:srgbClr val="0000FF"/>
                </a:solidFill>
                <a:latin typeface="Calibri" pitchFamily="34" charset="0"/>
              </a:rPr>
              <a:t> </a:t>
            </a:r>
            <a:r>
              <a:rPr lang="de-AT" sz="1400" b="1" dirty="0" err="1">
                <a:solidFill>
                  <a:srgbClr val="0000FF"/>
                </a:solidFill>
                <a:latin typeface="Calibri" pitchFamily="34" charset="0"/>
              </a:rPr>
              <a:t>consciousness</a:t>
            </a:r>
            <a:r>
              <a:rPr lang="de-AT" sz="1400" b="1" dirty="0">
                <a:solidFill>
                  <a:srgbClr val="0000FF"/>
                </a:solidFill>
                <a:latin typeface="Calibri" pitchFamily="34" charset="0"/>
              </a:rPr>
              <a:t>“</a:t>
            </a:r>
            <a:r>
              <a:rPr lang="de-AT" sz="1400" dirty="0">
                <a:solidFill>
                  <a:srgbClr val="0000FF"/>
                </a:solidFill>
                <a:latin typeface="Calibri" pitchFamily="34" charset="0"/>
              </a:rPr>
              <a:t>; </a:t>
            </a:r>
            <a:r>
              <a:rPr lang="de-AT" sz="1400" dirty="0" err="1">
                <a:solidFill>
                  <a:srgbClr val="0000CC"/>
                </a:solidFill>
                <a:latin typeface="Calibri" pitchFamily="34" charset="0"/>
              </a:rPr>
              <a:t>my</a:t>
            </a:r>
            <a:r>
              <a:rPr lang="de-AT" sz="1400" dirty="0">
                <a:solidFill>
                  <a:srgbClr val="0000CC"/>
                </a:solidFill>
                <a:latin typeface="Calibri" pitchFamily="34" charset="0"/>
              </a:rPr>
              <a:t> </a:t>
            </a:r>
            <a:r>
              <a:rPr lang="de-AT" sz="1400" dirty="0" err="1">
                <a:solidFill>
                  <a:srgbClr val="0000CC"/>
                </a:solidFill>
                <a:latin typeface="Calibri" pitchFamily="34" charset="0"/>
              </a:rPr>
              <a:t>shortened</a:t>
            </a:r>
            <a:r>
              <a:rPr lang="de-AT" sz="1400" dirty="0">
                <a:solidFill>
                  <a:srgbClr val="0000CC"/>
                </a:solidFill>
                <a:latin typeface="Calibri" pitchFamily="34" charset="0"/>
              </a:rPr>
              <a:t> </a:t>
            </a:r>
            <a:r>
              <a:rPr lang="de-AT" sz="1400" dirty="0" err="1">
                <a:solidFill>
                  <a:srgbClr val="0000CC"/>
                </a:solidFill>
                <a:latin typeface="Calibri" pitchFamily="34" charset="0"/>
              </a:rPr>
              <a:t>translation</a:t>
            </a:r>
            <a:r>
              <a:rPr lang="de-AT" sz="1400" dirty="0">
                <a:solidFill>
                  <a:srgbClr val="0000CC"/>
                </a:solidFill>
                <a:latin typeface="Calibri" pitchFamily="34" charset="0"/>
              </a:rPr>
              <a:t> </a:t>
            </a:r>
            <a:r>
              <a:rPr lang="de-AT" sz="1400" dirty="0" err="1">
                <a:solidFill>
                  <a:srgbClr val="0000CC"/>
                </a:solidFill>
                <a:latin typeface="Calibri" pitchFamily="34" charset="0"/>
              </a:rPr>
              <a:t>from</a:t>
            </a:r>
            <a:r>
              <a:rPr lang="de-AT" sz="1400" dirty="0">
                <a:solidFill>
                  <a:srgbClr val="0000CC"/>
                </a:solidFill>
                <a:latin typeface="Calibri" pitchFamily="34" charset="0"/>
              </a:rPr>
              <a:t> Zapf, W., 2003: Sozialer Wandel, in: Schäfers, B. (</a:t>
            </a:r>
            <a:r>
              <a:rPr lang="de-AT" sz="1400" dirty="0" err="1">
                <a:solidFill>
                  <a:srgbClr val="0000CC"/>
                </a:solidFill>
                <a:latin typeface="Calibri" pitchFamily="34" charset="0"/>
              </a:rPr>
              <a:t>ed</a:t>
            </a:r>
            <a:r>
              <a:rPr lang="de-AT" sz="1400" dirty="0">
                <a:solidFill>
                  <a:srgbClr val="0000CC"/>
                </a:solidFill>
                <a:latin typeface="Calibri" pitchFamily="34" charset="0"/>
              </a:rPr>
              <a:t>.): Grundbegriffe der Soziologie, Opladen, 427-433.</a:t>
            </a:r>
          </a:p>
        </p:txBody>
      </p:sp>
      <p:sp>
        <p:nvSpPr>
          <p:cNvPr id="25611" name="Rectangle 10"/>
          <p:cNvSpPr>
            <a:spLocks noChangeArrowheads="1"/>
          </p:cNvSpPr>
          <p:nvPr/>
        </p:nvSpPr>
        <p:spPr bwMode="auto">
          <a:xfrm>
            <a:off x="124662" y="44450"/>
            <a:ext cx="89010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3600" b="1" dirty="0" smtClean="0">
                <a:solidFill>
                  <a:srgbClr val="FFFF00"/>
                </a:solidFill>
                <a:latin typeface="Calibri" pitchFamily="34" charset="0"/>
                <a:cs typeface="Calibri" pitchFamily="34" charset="0"/>
              </a:rPr>
              <a:t>„ALL </a:t>
            </a:r>
            <a:r>
              <a:rPr lang="de-DE" sz="3600" b="1" dirty="0">
                <a:solidFill>
                  <a:srgbClr val="FFFF00"/>
                </a:solidFill>
                <a:latin typeface="Calibri" pitchFamily="34" charset="0"/>
                <a:cs typeface="Calibri" pitchFamily="34" charset="0"/>
              </a:rPr>
              <a:t>INNOVATIONS ARE SOCIALLY </a:t>
            </a:r>
            <a:r>
              <a:rPr lang="de-DE" sz="3600" b="1" dirty="0" smtClean="0">
                <a:solidFill>
                  <a:srgbClr val="FFFF00"/>
                </a:solidFill>
                <a:latin typeface="Calibri" pitchFamily="34" charset="0"/>
                <a:cs typeface="Calibri" pitchFamily="34" charset="0"/>
              </a:rPr>
              <a:t>RELEVANT“</a:t>
            </a:r>
            <a:r>
              <a:rPr lang="de-DE" b="1" dirty="0">
                <a:solidFill>
                  <a:srgbClr val="333399"/>
                </a:solidFill>
                <a:latin typeface="Calibri" pitchFamily="34" charset="0"/>
                <a:cs typeface="Calibri" pitchFamily="34" charset="0"/>
              </a:rPr>
              <a:t/>
            </a:r>
            <a:br>
              <a:rPr lang="de-DE" b="1" dirty="0">
                <a:solidFill>
                  <a:srgbClr val="333399"/>
                </a:solidFill>
                <a:latin typeface="Calibri" pitchFamily="34" charset="0"/>
                <a:cs typeface="Calibri" pitchFamily="34" charset="0"/>
              </a:rPr>
            </a:br>
            <a:endParaRPr lang="de-AT" b="1" dirty="0">
              <a:solidFill>
                <a:srgbClr val="333399"/>
              </a:solidFill>
              <a:latin typeface="Calibri" pitchFamily="34" charset="0"/>
              <a:cs typeface="Calibri" pitchFamily="34" charset="0"/>
            </a:endParaRPr>
          </a:p>
        </p:txBody>
      </p:sp>
      <p:sp>
        <p:nvSpPr>
          <p:cNvPr id="12" name="Rechteck 11"/>
          <p:cNvSpPr/>
          <p:nvPr/>
        </p:nvSpPr>
        <p:spPr>
          <a:xfrm rot="16200000">
            <a:off x="-1119244" y="4682462"/>
            <a:ext cx="2565574" cy="400110"/>
          </a:xfrm>
          <a:prstGeom prst="rect">
            <a:avLst/>
          </a:prstGeom>
        </p:spPr>
        <p:txBody>
          <a:bodyPr wrap="none">
            <a:spAutoFit/>
          </a:bodyPr>
          <a:lstStyle/>
          <a:p>
            <a:r>
              <a:rPr lang="en-US" altLang="de-DE" sz="2000" i="1" dirty="0" smtClean="0">
                <a:solidFill>
                  <a:srgbClr val="000066"/>
                </a:solidFill>
                <a:latin typeface="Calibri" pitchFamily="34" charset="0"/>
              </a:rPr>
              <a:t>1. Innovation </a:t>
            </a:r>
            <a:r>
              <a:rPr lang="en-US" altLang="de-DE" sz="2000" i="1" dirty="0">
                <a:solidFill>
                  <a:srgbClr val="000066"/>
                </a:solidFill>
                <a:latin typeface="Calibri" pitchFamily="34" charset="0"/>
              </a:rPr>
              <a:t>culture </a:t>
            </a:r>
            <a:r>
              <a:rPr lang="en-US" altLang="de-DE" sz="2000" i="1" dirty="0" smtClean="0">
                <a:solidFill>
                  <a:srgbClr val="000066"/>
                </a:solidFill>
                <a:latin typeface="Calibri" pitchFamily="34" charset="0"/>
              </a:rPr>
              <a:t>…</a:t>
            </a:r>
            <a:endParaRPr lang="de-DE" sz="20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ondlandun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993900"/>
            <a:ext cx="22018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252413" y="4941168"/>
            <a:ext cx="50403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r>
              <a:rPr lang="de-DE" sz="1600" dirty="0">
                <a:solidFill>
                  <a:srgbClr val="0000CC"/>
                </a:solidFill>
                <a:latin typeface="Calibri" pitchFamily="34" charset="0"/>
              </a:rPr>
              <a:t>Not </a:t>
            </a:r>
            <a:r>
              <a:rPr lang="de-DE" sz="1600" dirty="0" err="1">
                <a:solidFill>
                  <a:srgbClr val="0000CC"/>
                </a:solidFill>
                <a:latin typeface="Calibri" pitchFamily="34" charset="0"/>
              </a:rPr>
              <a:t>one</a:t>
            </a:r>
            <a:r>
              <a:rPr lang="de-DE" sz="1600" dirty="0">
                <a:solidFill>
                  <a:srgbClr val="0000CC"/>
                </a:solidFill>
                <a:latin typeface="Calibri" pitchFamily="34" charset="0"/>
              </a:rPr>
              <a:t> </a:t>
            </a:r>
            <a:r>
              <a:rPr lang="de-DE" sz="1600" dirty="0" err="1">
                <a:solidFill>
                  <a:srgbClr val="0000CC"/>
                </a:solidFill>
                <a:latin typeface="Calibri" pitchFamily="34" charset="0"/>
              </a:rPr>
              <a:t>big</a:t>
            </a:r>
            <a:r>
              <a:rPr lang="de-DE" sz="1600" dirty="0">
                <a:solidFill>
                  <a:srgbClr val="0000CC"/>
                </a:solidFill>
                <a:latin typeface="Calibri" pitchFamily="34" charset="0"/>
              </a:rPr>
              <a:t> </a:t>
            </a:r>
            <a:r>
              <a:rPr lang="de-DE" sz="1600" dirty="0" err="1">
                <a:solidFill>
                  <a:srgbClr val="0000CC"/>
                </a:solidFill>
                <a:latin typeface="Calibri" pitchFamily="34" charset="0"/>
              </a:rPr>
              <a:t>innovation</a:t>
            </a:r>
            <a:r>
              <a:rPr lang="de-DE" sz="1600" dirty="0">
                <a:solidFill>
                  <a:srgbClr val="0000CC"/>
                </a:solidFill>
                <a:latin typeface="Calibri" pitchFamily="34" charset="0"/>
              </a:rPr>
              <a:t>, </a:t>
            </a:r>
            <a:endParaRPr lang="de-DE" sz="1600" dirty="0" smtClean="0">
              <a:solidFill>
                <a:srgbClr val="0000CC"/>
              </a:solidFill>
              <a:latin typeface="Calibri" pitchFamily="34" charset="0"/>
            </a:endParaRPr>
          </a:p>
          <a:p>
            <a:pPr algn="r"/>
            <a:r>
              <a:rPr lang="de-DE" sz="1600" dirty="0" err="1" smtClean="0">
                <a:solidFill>
                  <a:srgbClr val="0000CC"/>
                </a:solidFill>
                <a:latin typeface="Calibri" pitchFamily="34" charset="0"/>
              </a:rPr>
              <a:t>nor</a:t>
            </a:r>
            <a:r>
              <a:rPr lang="de-DE" sz="1600" dirty="0" smtClean="0">
                <a:solidFill>
                  <a:srgbClr val="0000CC"/>
                </a:solidFill>
                <a:latin typeface="Calibri" pitchFamily="34" charset="0"/>
              </a:rPr>
              <a:t> </a:t>
            </a:r>
            <a:r>
              <a:rPr lang="de-DE" sz="1600" dirty="0">
                <a:solidFill>
                  <a:srgbClr val="0000CC"/>
                </a:solidFill>
                <a:latin typeface="Calibri" pitchFamily="34" charset="0"/>
              </a:rPr>
              <a:t>a </a:t>
            </a:r>
            <a:r>
              <a:rPr lang="de-DE" sz="1600" dirty="0" err="1">
                <a:solidFill>
                  <a:srgbClr val="0000CC"/>
                </a:solidFill>
                <a:latin typeface="Calibri" pitchFamily="34" charset="0"/>
              </a:rPr>
              <a:t>series</a:t>
            </a:r>
            <a:r>
              <a:rPr lang="de-DE" sz="1600" dirty="0">
                <a:solidFill>
                  <a:srgbClr val="0000CC"/>
                </a:solidFill>
                <a:latin typeface="Calibri" pitchFamily="34" charset="0"/>
              </a:rPr>
              <a:t> </a:t>
            </a:r>
            <a:r>
              <a:rPr lang="de-DE" sz="1600" dirty="0" err="1">
                <a:solidFill>
                  <a:srgbClr val="0000CC"/>
                </a:solidFill>
                <a:latin typeface="Calibri" pitchFamily="34" charset="0"/>
              </a:rPr>
              <a:t>of</a:t>
            </a:r>
            <a:r>
              <a:rPr lang="de-DE" sz="1600" dirty="0">
                <a:solidFill>
                  <a:srgbClr val="0000CC"/>
                </a:solidFill>
                <a:latin typeface="Calibri" pitchFamily="34" charset="0"/>
              </a:rPr>
              <a:t> </a:t>
            </a:r>
            <a:r>
              <a:rPr lang="de-DE" sz="1600" dirty="0" err="1">
                <a:solidFill>
                  <a:srgbClr val="0000CC"/>
                </a:solidFill>
                <a:latin typeface="Calibri" pitchFamily="34" charset="0"/>
              </a:rPr>
              <a:t>innovations</a:t>
            </a:r>
            <a:r>
              <a:rPr lang="de-DE" sz="1600" dirty="0">
                <a:solidFill>
                  <a:srgbClr val="0000CC"/>
                </a:solidFill>
                <a:latin typeface="Calibri" pitchFamily="34" charset="0"/>
              </a:rPr>
              <a:t> </a:t>
            </a:r>
            <a:r>
              <a:rPr lang="de-DE" sz="1600" dirty="0" err="1">
                <a:solidFill>
                  <a:srgbClr val="0000CC"/>
                </a:solidFill>
                <a:latin typeface="Calibri" pitchFamily="34" charset="0"/>
              </a:rPr>
              <a:t>only</a:t>
            </a:r>
            <a:r>
              <a:rPr lang="de-DE" sz="1600" dirty="0">
                <a:solidFill>
                  <a:srgbClr val="0000CC"/>
                </a:solidFill>
                <a:latin typeface="Calibri" pitchFamily="34" charset="0"/>
              </a:rPr>
              <a:t>! </a:t>
            </a:r>
            <a:endParaRPr lang="de-DE" sz="1800" dirty="0">
              <a:solidFill>
                <a:srgbClr val="000066"/>
              </a:solidFill>
              <a:latin typeface="Calibri" pitchFamily="34" charset="0"/>
            </a:endParaRPr>
          </a:p>
          <a:p>
            <a:pPr algn="r"/>
            <a:r>
              <a:rPr lang="de-DE" sz="1800" b="1" dirty="0">
                <a:solidFill>
                  <a:srgbClr val="000066"/>
                </a:solidFill>
                <a:latin typeface="Calibri" pitchFamily="34" charset="0"/>
              </a:rPr>
              <a:t>→ </a:t>
            </a:r>
            <a:r>
              <a:rPr lang="de-DE" sz="1800" b="1" dirty="0" err="1">
                <a:solidFill>
                  <a:srgbClr val="000066"/>
                </a:solidFill>
                <a:latin typeface="Calibri" pitchFamily="34" charset="0"/>
              </a:rPr>
              <a:t>result</a:t>
            </a:r>
            <a:r>
              <a:rPr lang="de-DE" sz="1800" b="1" dirty="0">
                <a:solidFill>
                  <a:srgbClr val="000066"/>
                </a:solidFill>
                <a:latin typeface="Calibri" pitchFamily="34" charset="0"/>
              </a:rPr>
              <a:t> </a:t>
            </a:r>
            <a:r>
              <a:rPr lang="de-DE" sz="1800" b="1" dirty="0" err="1">
                <a:solidFill>
                  <a:srgbClr val="000066"/>
                </a:solidFill>
                <a:latin typeface="Calibri" pitchFamily="34" charset="0"/>
              </a:rPr>
              <a:t>of</a:t>
            </a:r>
            <a:r>
              <a:rPr lang="de-DE" sz="1800" b="1" dirty="0">
                <a:solidFill>
                  <a:srgbClr val="000066"/>
                </a:solidFill>
                <a:latin typeface="Calibri" pitchFamily="34" charset="0"/>
              </a:rPr>
              <a:t> a powerful </a:t>
            </a:r>
            <a:r>
              <a:rPr lang="de-DE" sz="1800" b="1" dirty="0" err="1">
                <a:solidFill>
                  <a:srgbClr val="000066"/>
                </a:solidFill>
                <a:latin typeface="Calibri" pitchFamily="34" charset="0"/>
              </a:rPr>
              <a:t>socio-technical</a:t>
            </a:r>
            <a:r>
              <a:rPr lang="de-DE" sz="1800" b="1" dirty="0">
                <a:solidFill>
                  <a:srgbClr val="000066"/>
                </a:solidFill>
                <a:latin typeface="Calibri" pitchFamily="34" charset="0"/>
              </a:rPr>
              <a:t> </a:t>
            </a:r>
            <a:r>
              <a:rPr lang="de-DE" sz="1800" b="1" dirty="0" err="1">
                <a:solidFill>
                  <a:srgbClr val="000066"/>
                </a:solidFill>
                <a:latin typeface="Calibri" pitchFamily="34" charset="0"/>
              </a:rPr>
              <a:t>system</a:t>
            </a:r>
            <a:r>
              <a:rPr lang="de-DE" sz="1800" dirty="0">
                <a:solidFill>
                  <a:srgbClr val="000066"/>
                </a:solidFill>
                <a:latin typeface="Calibri" pitchFamily="34" charset="0"/>
              </a:rPr>
              <a:t>,</a:t>
            </a:r>
          </a:p>
          <a:p>
            <a:pPr algn="r"/>
            <a:r>
              <a:rPr lang="de-DE" sz="1800" dirty="0" err="1">
                <a:solidFill>
                  <a:srgbClr val="000066"/>
                </a:solidFill>
                <a:latin typeface="Calibri" pitchFamily="34" charset="0"/>
              </a:rPr>
              <a:t>enabled</a:t>
            </a:r>
            <a:r>
              <a:rPr lang="de-DE" sz="1800" dirty="0">
                <a:solidFill>
                  <a:srgbClr val="000066"/>
                </a:solidFill>
                <a:latin typeface="Calibri" pitchFamily="34" charset="0"/>
              </a:rPr>
              <a:t> </a:t>
            </a:r>
            <a:r>
              <a:rPr lang="de-DE" sz="1800" dirty="0" err="1">
                <a:solidFill>
                  <a:srgbClr val="000066"/>
                </a:solidFill>
                <a:latin typeface="Calibri" pitchFamily="34" charset="0"/>
              </a:rPr>
              <a:t>by</a:t>
            </a:r>
            <a:r>
              <a:rPr lang="de-DE" sz="1800" dirty="0">
                <a:solidFill>
                  <a:srgbClr val="000066"/>
                </a:solidFill>
                <a:latin typeface="Calibri" pitchFamily="34" charset="0"/>
              </a:rPr>
              <a:t> a </a:t>
            </a:r>
            <a:r>
              <a:rPr lang="de-DE" sz="1800" dirty="0" err="1">
                <a:solidFill>
                  <a:srgbClr val="000066"/>
                </a:solidFill>
                <a:latin typeface="Calibri" pitchFamily="34" charset="0"/>
              </a:rPr>
              <a:t>particular</a:t>
            </a:r>
            <a:r>
              <a:rPr lang="de-DE" sz="1800" dirty="0">
                <a:solidFill>
                  <a:srgbClr val="000066"/>
                </a:solidFill>
                <a:latin typeface="Calibri" pitchFamily="34" charset="0"/>
              </a:rPr>
              <a:t> </a:t>
            </a:r>
            <a:r>
              <a:rPr lang="de-DE" sz="1800" b="1" dirty="0">
                <a:solidFill>
                  <a:srgbClr val="000066"/>
                </a:solidFill>
                <a:latin typeface="Calibri" pitchFamily="34" charset="0"/>
              </a:rPr>
              <a:t> </a:t>
            </a:r>
            <a:r>
              <a:rPr lang="de-DE" sz="1800" b="1" dirty="0" err="1">
                <a:solidFill>
                  <a:srgbClr val="000066"/>
                </a:solidFill>
                <a:latin typeface="Calibri" pitchFamily="34" charset="0"/>
              </a:rPr>
              <a:t>culture</a:t>
            </a:r>
            <a:r>
              <a:rPr lang="de-DE" sz="1800" b="1" dirty="0">
                <a:solidFill>
                  <a:srgbClr val="000066"/>
                </a:solidFill>
                <a:latin typeface="Calibri" pitchFamily="34" charset="0"/>
              </a:rPr>
              <a:t> </a:t>
            </a:r>
            <a:r>
              <a:rPr lang="de-DE" sz="1800" b="1" dirty="0" err="1">
                <a:solidFill>
                  <a:srgbClr val="000066"/>
                </a:solidFill>
                <a:latin typeface="Calibri" pitchFamily="34" charset="0"/>
              </a:rPr>
              <a:t>of</a:t>
            </a:r>
            <a:r>
              <a:rPr lang="de-DE" sz="1800" b="1" dirty="0">
                <a:solidFill>
                  <a:srgbClr val="000066"/>
                </a:solidFill>
                <a:latin typeface="Calibri" pitchFamily="34" charset="0"/>
              </a:rPr>
              <a:t> </a:t>
            </a:r>
            <a:r>
              <a:rPr lang="de-DE" sz="1800" b="1" dirty="0" err="1">
                <a:solidFill>
                  <a:srgbClr val="000066"/>
                </a:solidFill>
                <a:latin typeface="Calibri" pitchFamily="34" charset="0"/>
              </a:rPr>
              <a:t>innovation</a:t>
            </a:r>
            <a:endParaRPr lang="de-AT" sz="1800" b="1" dirty="0">
              <a:solidFill>
                <a:srgbClr val="000066"/>
              </a:solidFill>
              <a:latin typeface="Calibri" pitchFamily="34" charset="0"/>
            </a:endParaRPr>
          </a:p>
        </p:txBody>
      </p:sp>
      <p:pic>
        <p:nvPicPr>
          <p:cNvPr id="6" name="Picture 7" descr="EarthRise_Apollo8_Dec24-1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3900"/>
            <a:ext cx="2484438"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07950" y="620713"/>
            <a:ext cx="900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2800" b="1">
                <a:solidFill>
                  <a:srgbClr val="000066"/>
                </a:solidFill>
                <a:latin typeface="Calibri" pitchFamily="34" charset="0"/>
              </a:rPr>
              <a:t>Innovations expand the range of human action ...</a:t>
            </a:r>
          </a:p>
        </p:txBody>
      </p:sp>
      <p:sp>
        <p:nvSpPr>
          <p:cNvPr id="8" name="Text Box 8"/>
          <p:cNvSpPr txBox="1">
            <a:spLocks noChangeArrowheads="1"/>
          </p:cNvSpPr>
          <p:nvPr/>
        </p:nvSpPr>
        <p:spPr bwMode="auto">
          <a:xfrm>
            <a:off x="34925" y="1989138"/>
            <a:ext cx="302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sz="1600" b="1" i="1">
                <a:solidFill>
                  <a:schemeClr val="bg1"/>
                </a:solidFill>
                <a:latin typeface="Calibri" pitchFamily="34" charset="0"/>
              </a:rPr>
              <a:t>Earth rise from moon orbit, December 24, 1968</a:t>
            </a:r>
            <a:endParaRPr lang="de-AT" sz="1600" b="1" i="1">
              <a:solidFill>
                <a:schemeClr val="bg1"/>
              </a:solidFill>
              <a:latin typeface="Calibri" pitchFamily="34" charset="0"/>
            </a:endParaRPr>
          </a:p>
        </p:txBody>
      </p:sp>
      <p:sp>
        <p:nvSpPr>
          <p:cNvPr id="9" name="Text Box 8"/>
          <p:cNvSpPr txBox="1">
            <a:spLocks noChangeArrowheads="1"/>
          </p:cNvSpPr>
          <p:nvPr/>
        </p:nvSpPr>
        <p:spPr bwMode="auto">
          <a:xfrm>
            <a:off x="2124075" y="3998913"/>
            <a:ext cx="2663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endParaRPr lang="de-DE" sz="1800">
              <a:latin typeface="Calibri" pitchFamily="34" charset="0"/>
            </a:endParaRPr>
          </a:p>
          <a:p>
            <a:pPr algn="r"/>
            <a:r>
              <a:rPr lang="de-DE" sz="1700" b="1" i="1">
                <a:solidFill>
                  <a:schemeClr val="bg1"/>
                </a:solidFill>
                <a:latin typeface="Calibri" pitchFamily="34" charset="0"/>
              </a:rPr>
              <a:t>A walk in the sunshine, </a:t>
            </a:r>
          </a:p>
          <a:p>
            <a:pPr algn="r"/>
            <a:r>
              <a:rPr lang="de-DE" sz="1700" b="1" i="1">
                <a:solidFill>
                  <a:schemeClr val="bg1"/>
                </a:solidFill>
                <a:latin typeface="Calibri" pitchFamily="34" charset="0"/>
              </a:rPr>
              <a:t>July 21, 1969</a:t>
            </a:r>
            <a:endParaRPr lang="de-AT" sz="1700" b="1" i="1">
              <a:solidFill>
                <a:schemeClr val="bg1"/>
              </a:solidFill>
              <a:latin typeface="Calibri" pitchFamily="34" charset="0"/>
            </a:endParaRPr>
          </a:p>
        </p:txBody>
      </p:sp>
      <p:pic>
        <p:nvPicPr>
          <p:cNvPr id="10" name="Picture 14"/>
          <p:cNvPicPr>
            <a:picLocks noChangeAspect="1" noChangeArrowheads="1"/>
          </p:cNvPicPr>
          <p:nvPr/>
        </p:nvPicPr>
        <p:blipFill>
          <a:blip r:embed="rId4">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13"/>
          <p:cNvPicPr>
            <a:picLocks noChangeAspect="1" noChangeArrowheads="1"/>
          </p:cNvPicPr>
          <p:nvPr/>
        </p:nvPicPr>
        <p:blipFill>
          <a:blip r:embed="rId5">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11"/>
          <p:cNvSpPr>
            <a:spLocks noChangeArrowheads="1"/>
          </p:cNvSpPr>
          <p:nvPr/>
        </p:nvSpPr>
        <p:spPr bwMode="auto">
          <a:xfrm>
            <a:off x="468313" y="0"/>
            <a:ext cx="822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sz="3600" b="1">
                <a:solidFill>
                  <a:srgbClr val="FFFF00"/>
                </a:solidFill>
                <a:latin typeface="Calibri" pitchFamily="34" charset="0"/>
              </a:rPr>
              <a:t>Society generates innovation</a:t>
            </a:r>
            <a:endParaRPr lang="de-AT" sz="3600" b="1">
              <a:solidFill>
                <a:srgbClr val="FFFF00"/>
              </a:solidFill>
              <a:latin typeface="Calibri" pitchFamily="34" charset="0"/>
            </a:endParaRPr>
          </a:p>
        </p:txBody>
      </p:sp>
      <p:sp>
        <p:nvSpPr>
          <p:cNvPr id="13" name="Oval 17"/>
          <p:cNvSpPr>
            <a:spLocks noChangeArrowheads="1"/>
          </p:cNvSpPr>
          <p:nvPr/>
        </p:nvSpPr>
        <p:spPr bwMode="auto">
          <a:xfrm>
            <a:off x="2555875" y="5734050"/>
            <a:ext cx="2266950" cy="431800"/>
          </a:xfrm>
          <a:prstGeom prst="ellipse">
            <a:avLst/>
          </a:prstGeom>
          <a:noFill/>
          <a:ln w="2857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14" name="Text Box 8"/>
          <p:cNvSpPr txBox="1">
            <a:spLocks noChangeArrowheads="1"/>
          </p:cNvSpPr>
          <p:nvPr/>
        </p:nvSpPr>
        <p:spPr bwMode="auto">
          <a:xfrm>
            <a:off x="0" y="1236663"/>
            <a:ext cx="47577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sz="2000" b="1" i="1">
                <a:solidFill>
                  <a:schemeClr val="accent2"/>
                </a:solidFill>
                <a:latin typeface="Calibri" pitchFamily="34" charset="0"/>
              </a:rPr>
              <a:t>... and facilitate sometimes spectacular achievements:</a:t>
            </a:r>
            <a:endParaRPr lang="de-AT" sz="2000" b="1" i="1">
              <a:solidFill>
                <a:schemeClr val="accent2"/>
              </a:solidFill>
              <a:latin typeface="Calibri" pitchFamily="34" charset="0"/>
            </a:endParaRPr>
          </a:p>
        </p:txBody>
      </p:sp>
      <p:sp>
        <p:nvSpPr>
          <p:cNvPr id="15" name="Rectangle 19"/>
          <p:cNvSpPr>
            <a:spLocks noChangeArrowheads="1"/>
          </p:cNvSpPr>
          <p:nvPr/>
        </p:nvSpPr>
        <p:spPr bwMode="auto">
          <a:xfrm rot="20727125">
            <a:off x="-444500" y="3748088"/>
            <a:ext cx="5610225" cy="4254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dirty="0">
                <a:latin typeface="Calibri" pitchFamily="34" charset="0"/>
              </a:rPr>
              <a:t>„Sputnik </a:t>
            </a:r>
            <a:r>
              <a:rPr lang="de-DE" sz="1600" dirty="0" err="1">
                <a:latin typeface="Calibri" pitchFamily="34" charset="0"/>
              </a:rPr>
              <a:t>shock</a:t>
            </a:r>
            <a:r>
              <a:rPr lang="de-DE" sz="1600" dirty="0">
                <a:latin typeface="Calibri" pitchFamily="34" charset="0"/>
              </a:rPr>
              <a:t>“ in </a:t>
            </a:r>
            <a:r>
              <a:rPr lang="de-DE" sz="1600" dirty="0" err="1">
                <a:latin typeface="Calibri" pitchFamily="34" charset="0"/>
              </a:rPr>
              <a:t>the</a:t>
            </a:r>
            <a:r>
              <a:rPr lang="de-DE" sz="1600" dirty="0">
                <a:latin typeface="Calibri" pitchFamily="34" charset="0"/>
              </a:rPr>
              <a:t> U.S. → </a:t>
            </a:r>
            <a:r>
              <a:rPr lang="de-DE" sz="1600" dirty="0" err="1" smtClean="0">
                <a:latin typeface="Calibri" pitchFamily="34" charset="0"/>
              </a:rPr>
              <a:t>and</a:t>
            </a:r>
            <a:r>
              <a:rPr lang="de-DE" sz="1600" dirty="0" smtClean="0">
                <a:latin typeface="Calibri" pitchFamily="34" charset="0"/>
              </a:rPr>
              <a:t> </a:t>
            </a:r>
            <a:r>
              <a:rPr lang="de-DE" sz="1600" dirty="0" err="1">
                <a:latin typeface="Calibri" pitchFamily="34" charset="0"/>
              </a:rPr>
              <a:t>the</a:t>
            </a:r>
            <a:r>
              <a:rPr lang="de-DE" sz="1600" dirty="0">
                <a:latin typeface="Calibri" pitchFamily="34" charset="0"/>
              </a:rPr>
              <a:t> </a:t>
            </a:r>
            <a:r>
              <a:rPr lang="de-DE" sz="1600" dirty="0" err="1">
                <a:latin typeface="Calibri" pitchFamily="34" charset="0"/>
              </a:rPr>
              <a:t>vision</a:t>
            </a:r>
            <a:r>
              <a:rPr lang="de-DE" sz="1600" dirty="0">
                <a:latin typeface="Calibri" pitchFamily="34" charset="0"/>
              </a:rPr>
              <a:t> </a:t>
            </a:r>
            <a:r>
              <a:rPr lang="de-DE" sz="1600" dirty="0" err="1">
                <a:latin typeface="Calibri" pitchFamily="34" charset="0"/>
              </a:rPr>
              <a:t>thereafter</a:t>
            </a:r>
            <a:endParaRPr lang="de-AT" sz="1600" dirty="0">
              <a:latin typeface="Calibri" pitchFamily="34" charset="0"/>
            </a:endParaRPr>
          </a:p>
        </p:txBody>
      </p:sp>
      <p:sp>
        <p:nvSpPr>
          <p:cNvPr id="16" name="Textfeld 15"/>
          <p:cNvSpPr txBox="1"/>
          <p:nvPr/>
        </p:nvSpPr>
        <p:spPr>
          <a:xfrm>
            <a:off x="4822825" y="1236663"/>
            <a:ext cx="4213225" cy="4862870"/>
          </a:xfrm>
          <a:prstGeom prst="rect">
            <a:avLst/>
          </a:prstGeom>
          <a:solidFill>
            <a:schemeClr val="bg1"/>
          </a:solidFill>
          <a:ln w="57150">
            <a:solidFill>
              <a:schemeClr val="accent6"/>
            </a:solidFill>
          </a:ln>
        </p:spPr>
        <p:txBody>
          <a:bodyPr>
            <a:spAutoFit/>
          </a:bodyPr>
          <a:lstStyle/>
          <a:p>
            <a:pPr>
              <a:defRPr/>
            </a:pPr>
            <a:r>
              <a:rPr lang="de-DE" sz="2200" dirty="0">
                <a:solidFill>
                  <a:schemeClr val="accent2"/>
                </a:solidFill>
                <a:latin typeface="Calibri" pitchFamily="34" charset="0"/>
                <a:cs typeface="Calibri" pitchFamily="34" charset="0"/>
              </a:rPr>
              <a:t>The </a:t>
            </a:r>
            <a:r>
              <a:rPr lang="de-DE" sz="2200" b="1" dirty="0" err="1">
                <a:solidFill>
                  <a:schemeClr val="accent2"/>
                </a:solidFill>
                <a:latin typeface="Calibri" pitchFamily="34" charset="0"/>
                <a:cs typeface="Calibri" pitchFamily="34" charset="0"/>
              </a:rPr>
              <a:t>culture</a:t>
            </a:r>
            <a:r>
              <a:rPr lang="de-DE" sz="2200" b="1" dirty="0">
                <a:solidFill>
                  <a:schemeClr val="accent2"/>
                </a:solidFill>
                <a:latin typeface="Calibri" pitchFamily="34" charset="0"/>
                <a:cs typeface="Calibri" pitchFamily="34" charset="0"/>
              </a:rPr>
              <a:t> </a:t>
            </a:r>
            <a:r>
              <a:rPr lang="de-DE" sz="2200" b="1" dirty="0" err="1">
                <a:solidFill>
                  <a:schemeClr val="accent2"/>
                </a:solidFill>
                <a:latin typeface="Calibri" pitchFamily="34" charset="0"/>
                <a:cs typeface="Calibri" pitchFamily="34" charset="0"/>
              </a:rPr>
              <a:t>of</a:t>
            </a:r>
            <a:r>
              <a:rPr lang="de-DE" sz="2200" b="1" dirty="0">
                <a:solidFill>
                  <a:schemeClr val="accent2"/>
                </a:solidFill>
                <a:latin typeface="Calibri" pitchFamily="34" charset="0"/>
                <a:cs typeface="Calibri" pitchFamily="34" charset="0"/>
              </a:rPr>
              <a:t> </a:t>
            </a:r>
            <a:r>
              <a:rPr lang="de-DE" sz="2200" b="1" dirty="0" err="1">
                <a:solidFill>
                  <a:schemeClr val="accent2"/>
                </a:solidFill>
                <a:latin typeface="Calibri" pitchFamily="34" charset="0"/>
                <a:cs typeface="Calibri" pitchFamily="34" charset="0"/>
              </a:rPr>
              <a:t>innovation</a:t>
            </a:r>
            <a:r>
              <a:rPr lang="de-DE" sz="2200" b="1" dirty="0">
                <a:solidFill>
                  <a:schemeClr val="accent2"/>
                </a:solidFill>
                <a:latin typeface="Calibri" pitchFamily="34" charset="0"/>
                <a:cs typeface="Calibri" pitchFamily="34" charset="0"/>
              </a:rPr>
              <a:t> </a:t>
            </a:r>
            <a:r>
              <a:rPr lang="de-DE" sz="2200" dirty="0" err="1">
                <a:solidFill>
                  <a:schemeClr val="accent2"/>
                </a:solidFill>
                <a:latin typeface="Calibri" pitchFamily="34" charset="0"/>
                <a:cs typeface="Calibri" pitchFamily="34" charset="0"/>
              </a:rPr>
              <a:t>favours</a:t>
            </a:r>
            <a:endParaRPr lang="de-DE" sz="2200" dirty="0">
              <a:solidFill>
                <a:schemeClr val="accent2"/>
              </a:solidFill>
              <a:latin typeface="Calibri" pitchFamily="34" charset="0"/>
              <a:cs typeface="Calibri" pitchFamily="34" charset="0"/>
            </a:endParaRPr>
          </a:p>
          <a:p>
            <a:pPr>
              <a:defRPr/>
            </a:pPr>
            <a:r>
              <a:rPr lang="de-DE" sz="2200" dirty="0" err="1">
                <a:solidFill>
                  <a:schemeClr val="accent2"/>
                </a:solidFill>
                <a:latin typeface="Calibri" pitchFamily="34" charset="0"/>
                <a:cs typeface="Calibri" pitchFamily="34" charset="0"/>
              </a:rPr>
              <a:t>e</a:t>
            </a:r>
            <a:r>
              <a:rPr lang="de-DE" sz="2200" dirty="0" err="1" smtClean="0">
                <a:solidFill>
                  <a:schemeClr val="accent2"/>
                </a:solidFill>
                <a:latin typeface="Calibri" pitchFamily="34" charset="0"/>
                <a:cs typeface="Calibri" pitchFamily="34" charset="0"/>
              </a:rPr>
              <a:t>ngineered</a:t>
            </a:r>
            <a:r>
              <a:rPr lang="de-DE" sz="2200"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changes</a:t>
            </a:r>
            <a:r>
              <a:rPr lang="de-DE" sz="2200"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no</a:t>
            </a:r>
            <a:r>
              <a:rPr lang="de-DE" sz="2200" dirty="0" smtClean="0">
                <a:solidFill>
                  <a:schemeClr val="accent2"/>
                </a:solidFill>
                <a:latin typeface="Calibri" pitchFamily="34" charset="0"/>
                <a:cs typeface="Calibri" pitchFamily="34" charset="0"/>
              </a:rPr>
              <a:t> matter </a:t>
            </a:r>
            <a:r>
              <a:rPr lang="de-DE" sz="2200" dirty="0" err="1" smtClean="0">
                <a:solidFill>
                  <a:schemeClr val="accent2"/>
                </a:solidFill>
                <a:latin typeface="Calibri" pitchFamily="34" charset="0"/>
                <a:cs typeface="Calibri" pitchFamily="34" charset="0"/>
              </a:rPr>
              <a:t>of</a:t>
            </a:r>
            <a:r>
              <a:rPr lang="de-DE" sz="2200" dirty="0" smtClean="0">
                <a:solidFill>
                  <a:schemeClr val="accent2"/>
                </a:solidFill>
                <a:latin typeface="Calibri" pitchFamily="34" charset="0"/>
                <a:cs typeface="Calibri" pitchFamily="34" charset="0"/>
              </a:rPr>
              <a:t> </a:t>
            </a:r>
            <a:r>
              <a:rPr lang="de-DE" sz="2200" dirty="0" err="1" smtClean="0">
                <a:solidFill>
                  <a:schemeClr val="accent2"/>
                </a:solidFill>
                <a:latin typeface="Calibri" pitchFamily="34" charset="0"/>
                <a:cs typeface="Calibri" pitchFamily="34" charset="0"/>
              </a:rPr>
              <a:t>societal</a:t>
            </a:r>
            <a:r>
              <a:rPr lang="de-DE" sz="2200" dirty="0" smtClean="0">
                <a:solidFill>
                  <a:schemeClr val="accent2"/>
                </a:solidFill>
                <a:latin typeface="Calibri" pitchFamily="34" charset="0"/>
                <a:cs typeface="Calibri" pitchFamily="34" charset="0"/>
              </a:rPr>
              <a:t> </a:t>
            </a:r>
            <a:r>
              <a:rPr lang="de-DE" sz="2200" b="1" dirty="0" smtClean="0">
                <a:solidFill>
                  <a:schemeClr val="accent2"/>
                </a:solidFill>
                <a:latin typeface="Calibri" pitchFamily="34" charset="0"/>
                <a:cs typeface="Calibri" pitchFamily="34" charset="0"/>
              </a:rPr>
              <a:t>„</a:t>
            </a:r>
            <a:r>
              <a:rPr lang="de-DE" sz="2200" b="1" dirty="0" err="1" smtClean="0">
                <a:solidFill>
                  <a:schemeClr val="accent2"/>
                </a:solidFill>
                <a:latin typeface="Calibri" pitchFamily="34" charset="0"/>
                <a:cs typeface="Calibri" pitchFamily="34" charset="0"/>
              </a:rPr>
              <a:t>sediments</a:t>
            </a:r>
            <a:r>
              <a:rPr lang="de-DE" sz="2200" b="1" dirty="0" smtClean="0">
                <a:solidFill>
                  <a:schemeClr val="accent2"/>
                </a:solidFill>
                <a:latin typeface="Calibri" pitchFamily="34" charset="0"/>
                <a:cs typeface="Calibri" pitchFamily="34" charset="0"/>
              </a:rPr>
              <a:t>“</a:t>
            </a:r>
            <a:r>
              <a:rPr lang="de-DE" sz="2200" dirty="0" smtClean="0">
                <a:solidFill>
                  <a:schemeClr val="accent2"/>
                </a:solidFill>
                <a:latin typeface="Calibri" pitchFamily="34" charset="0"/>
                <a:cs typeface="Calibri" pitchFamily="34" charset="0"/>
              </a:rPr>
              <a:t>:</a:t>
            </a:r>
            <a:endParaRPr lang="de-DE" sz="2200" dirty="0">
              <a:solidFill>
                <a:schemeClr val="accent2"/>
              </a:solidFill>
              <a:latin typeface="Calibri" pitchFamily="34" charset="0"/>
              <a:cs typeface="Calibri" pitchFamily="34" charset="0"/>
            </a:endParaRPr>
          </a:p>
          <a:p>
            <a:pPr>
              <a:defRPr/>
            </a:pPr>
            <a:endParaRPr lang="de-DE" sz="400" b="1"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b="1" dirty="0">
                <a:solidFill>
                  <a:schemeClr val="accent2"/>
                </a:solidFill>
                <a:latin typeface="Calibri" pitchFamily="34" charset="0"/>
                <a:cs typeface="Calibri" pitchFamily="34" charset="0"/>
              </a:rPr>
              <a:t>Technology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made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skin</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of</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society</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dirty="0">
                <a:solidFill>
                  <a:schemeClr val="accent2"/>
                </a:solidFill>
                <a:latin typeface="Calibri" pitchFamily="34" charset="0"/>
                <a:cs typeface="Calibri" pitchFamily="34" charset="0"/>
              </a:rPr>
              <a:t>The </a:t>
            </a:r>
            <a:r>
              <a:rPr lang="de-DE" sz="2000" b="1" dirty="0">
                <a:solidFill>
                  <a:schemeClr val="accent2"/>
                </a:solidFill>
                <a:latin typeface="Calibri" pitchFamily="34" charset="0"/>
                <a:cs typeface="Calibri" pitchFamily="34" charset="0"/>
              </a:rPr>
              <a:t>power</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structures</a:t>
            </a:r>
            <a:r>
              <a:rPr lang="de-DE" sz="2000" dirty="0">
                <a:solidFill>
                  <a:schemeClr val="accent2"/>
                </a:solidFill>
                <a:latin typeface="Calibri" pitchFamily="34" charset="0"/>
                <a:cs typeface="Calibri" pitchFamily="34" charset="0"/>
              </a:rPr>
              <a:t> in </a:t>
            </a:r>
            <a:r>
              <a:rPr lang="de-DE" sz="2000" dirty="0" err="1">
                <a:solidFill>
                  <a:schemeClr val="accent2"/>
                </a:solidFill>
                <a:latin typeface="Calibri" pitchFamily="34" charset="0"/>
                <a:cs typeface="Calibri" pitchFamily="34" charset="0"/>
              </a:rPr>
              <a:t>society</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dirty="0">
                <a:solidFill>
                  <a:schemeClr val="accent2"/>
                </a:solidFill>
                <a:latin typeface="Calibri" pitchFamily="34" charset="0"/>
                <a:cs typeface="Calibri" pitchFamily="34" charset="0"/>
              </a:rPr>
              <a:t>Modes </a:t>
            </a:r>
            <a:r>
              <a:rPr lang="de-DE" sz="2000" dirty="0" err="1">
                <a:solidFill>
                  <a:schemeClr val="accent2"/>
                </a:solidFill>
                <a:latin typeface="Calibri" pitchFamily="34" charset="0"/>
                <a:cs typeface="Calibri" pitchFamily="34" charset="0"/>
              </a:rPr>
              <a:t>of</a:t>
            </a:r>
            <a:r>
              <a:rPr lang="de-DE" sz="2000" dirty="0">
                <a:solidFill>
                  <a:schemeClr val="accent2"/>
                </a:solidFill>
                <a:latin typeface="Calibri" pitchFamily="34" charset="0"/>
                <a:cs typeface="Calibri" pitchFamily="34" charset="0"/>
              </a:rPr>
              <a:t> </a:t>
            </a:r>
            <a:r>
              <a:rPr lang="de-DE" sz="2000" b="1" dirty="0" err="1">
                <a:solidFill>
                  <a:schemeClr val="accent2"/>
                </a:solidFill>
                <a:latin typeface="Calibri" pitchFamily="34" charset="0"/>
                <a:cs typeface="Calibri" pitchFamily="34" charset="0"/>
              </a:rPr>
              <a:t>communication</a:t>
            </a:r>
            <a:r>
              <a:rPr lang="de-DE" sz="2000" b="1" dirty="0">
                <a:solidFill>
                  <a:schemeClr val="accent2"/>
                </a:solidFill>
                <a:latin typeface="Calibri" pitchFamily="34" charset="0"/>
                <a:cs typeface="Calibri" pitchFamily="34" charset="0"/>
              </a:rPr>
              <a:t> </a:t>
            </a:r>
            <a:r>
              <a:rPr lang="de-DE" sz="2000" dirty="0">
                <a:solidFill>
                  <a:schemeClr val="accent2"/>
                </a:solidFill>
                <a:latin typeface="Calibri" pitchFamily="34" charset="0"/>
                <a:cs typeface="Calibri" pitchFamily="34" charset="0"/>
              </a:rPr>
              <a:t>in </a:t>
            </a:r>
            <a:r>
              <a:rPr lang="de-DE" sz="2000" dirty="0" err="1">
                <a:solidFill>
                  <a:schemeClr val="accent2"/>
                </a:solidFill>
                <a:latin typeface="Calibri" pitchFamily="34" charset="0"/>
                <a:cs typeface="Calibri" pitchFamily="34" charset="0"/>
              </a:rPr>
              <a:t>society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between</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individuals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organisations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organisms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and</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artifacts</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b="1" dirty="0">
                <a:solidFill>
                  <a:schemeClr val="accent2"/>
                </a:solidFill>
                <a:latin typeface="Calibri" pitchFamily="34" charset="0"/>
                <a:cs typeface="Calibri" pitchFamily="34" charset="0"/>
              </a:rPr>
              <a:t>Frames </a:t>
            </a:r>
            <a:r>
              <a:rPr lang="de-DE" sz="2000" b="1" dirty="0" err="1">
                <a:solidFill>
                  <a:schemeClr val="accent2"/>
                </a:solidFill>
                <a:latin typeface="Calibri" pitchFamily="34" charset="0"/>
                <a:cs typeface="Calibri" pitchFamily="34" charset="0"/>
              </a:rPr>
              <a:t>of</a:t>
            </a:r>
            <a:r>
              <a:rPr lang="de-DE" sz="2000" b="1" dirty="0">
                <a:solidFill>
                  <a:schemeClr val="accent2"/>
                </a:solidFill>
                <a:latin typeface="Calibri" pitchFamily="34" charset="0"/>
                <a:cs typeface="Calibri" pitchFamily="34" charset="0"/>
              </a:rPr>
              <a:t> </a:t>
            </a:r>
            <a:r>
              <a:rPr lang="de-DE" sz="2000" b="1" dirty="0" err="1">
                <a:solidFill>
                  <a:schemeClr val="accent2"/>
                </a:solidFill>
                <a:latin typeface="Calibri" pitchFamily="34" charset="0"/>
                <a:cs typeface="Calibri" pitchFamily="34" charset="0"/>
              </a:rPr>
              <a:t>reference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shaping</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manners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mores</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myths</a:t>
            </a:r>
            <a:r>
              <a:rPr lang="de-DE" sz="2000" dirty="0">
                <a:solidFill>
                  <a:schemeClr val="accent2"/>
                </a:solidFill>
                <a:latin typeface="Calibri" pitchFamily="34" charset="0"/>
                <a:cs typeface="Calibri" pitchFamily="34" charset="0"/>
              </a:rPr>
              <a:t> &amp; </a:t>
            </a:r>
            <a:r>
              <a:rPr lang="de-DE" sz="2000" dirty="0" err="1">
                <a:solidFill>
                  <a:schemeClr val="accent2"/>
                </a:solidFill>
                <a:latin typeface="Calibri" pitchFamily="34" charset="0"/>
                <a:cs typeface="Calibri" pitchFamily="34" charset="0"/>
              </a:rPr>
              <a:t>rites</a:t>
            </a:r>
            <a:endParaRPr lang="de-DE" sz="2000" dirty="0">
              <a:solidFill>
                <a:schemeClr val="accent2"/>
              </a:solidFill>
              <a:latin typeface="Calibri" pitchFamily="34" charset="0"/>
              <a:cs typeface="Calibri" pitchFamily="34" charset="0"/>
            </a:endParaRPr>
          </a:p>
          <a:p>
            <a:pPr marL="285750" indent="-285750">
              <a:buFont typeface="Wingdings" pitchFamily="2" charset="2"/>
              <a:buChar char="v"/>
              <a:defRPr/>
            </a:pPr>
            <a:r>
              <a:rPr lang="de-DE" sz="2000" dirty="0">
                <a:solidFill>
                  <a:schemeClr val="accent2"/>
                </a:solidFill>
                <a:latin typeface="Calibri" pitchFamily="34" charset="0"/>
                <a:cs typeface="Calibri" pitchFamily="34" charset="0"/>
              </a:rPr>
              <a:t>The </a:t>
            </a:r>
            <a:r>
              <a:rPr lang="de-DE" sz="2000" dirty="0" err="1">
                <a:solidFill>
                  <a:schemeClr val="accent2"/>
                </a:solidFill>
                <a:latin typeface="Calibri" pitchFamily="34" charset="0"/>
                <a:cs typeface="Calibri" pitchFamily="34" charset="0"/>
              </a:rPr>
              <a:t>balance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or</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imbalance</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of</a:t>
            </a:r>
            <a:r>
              <a:rPr lang="de-DE" sz="2000" dirty="0">
                <a:solidFill>
                  <a:schemeClr val="accent2"/>
                </a:solidFill>
                <a:latin typeface="Calibri" pitchFamily="34" charset="0"/>
                <a:cs typeface="Calibri" pitchFamily="34" charset="0"/>
              </a:rPr>
              <a:t> </a:t>
            </a:r>
            <a:r>
              <a:rPr lang="de-DE" sz="2000" b="1" dirty="0" err="1">
                <a:solidFill>
                  <a:schemeClr val="accent2"/>
                </a:solidFill>
                <a:latin typeface="Calibri" pitchFamily="34" charset="0"/>
                <a:cs typeface="Calibri" pitchFamily="34" charset="0"/>
              </a:rPr>
              <a:t>emotions</a:t>
            </a:r>
            <a:r>
              <a:rPr lang="de-DE" sz="2000" b="1" dirty="0">
                <a:solidFill>
                  <a:schemeClr val="accent2"/>
                </a:solidFill>
                <a:latin typeface="Calibri" pitchFamily="34" charset="0"/>
                <a:cs typeface="Calibri" pitchFamily="34" charset="0"/>
              </a:rPr>
              <a:t> </a:t>
            </a:r>
            <a:r>
              <a:rPr lang="de-DE" sz="2000" dirty="0">
                <a:solidFill>
                  <a:schemeClr val="accent2"/>
                </a:solidFill>
                <a:latin typeface="Calibri" pitchFamily="34" charset="0"/>
                <a:cs typeface="Calibri" pitchFamily="34" charset="0"/>
              </a:rPr>
              <a:t>in </a:t>
            </a:r>
            <a:r>
              <a:rPr lang="de-DE" sz="2000" dirty="0" err="1">
                <a:solidFill>
                  <a:schemeClr val="accent2"/>
                </a:solidFill>
                <a:latin typeface="Calibri" pitchFamily="34" charset="0"/>
                <a:cs typeface="Calibri" pitchFamily="34" charset="0"/>
              </a:rPr>
              <a:t>society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security</a:t>
            </a:r>
            <a:r>
              <a:rPr lang="de-DE" sz="2000" dirty="0">
                <a:solidFill>
                  <a:schemeClr val="accent2"/>
                </a:solidFill>
                <a:latin typeface="Calibri" pitchFamily="34" charset="0"/>
                <a:cs typeface="Calibri" pitchFamily="34" charset="0"/>
              </a:rPr>
              <a:t> / </a:t>
            </a:r>
            <a:r>
              <a:rPr lang="de-DE" sz="2000" dirty="0" err="1">
                <a:solidFill>
                  <a:schemeClr val="accent2"/>
                </a:solidFill>
                <a:latin typeface="Calibri" pitchFamily="34" charset="0"/>
                <a:cs typeface="Calibri" pitchFamily="34" charset="0"/>
              </a:rPr>
              <a:t>insecurity</a:t>
            </a: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hope</a:t>
            </a:r>
            <a:r>
              <a:rPr lang="de-DE" sz="2000" dirty="0">
                <a:solidFill>
                  <a:schemeClr val="accent2"/>
                </a:solidFill>
                <a:latin typeface="Calibri" pitchFamily="34" charset="0"/>
                <a:cs typeface="Calibri" pitchFamily="34" charset="0"/>
              </a:rPr>
              <a:t> / </a:t>
            </a:r>
            <a:r>
              <a:rPr lang="de-DE" sz="2000" dirty="0" err="1">
                <a:solidFill>
                  <a:schemeClr val="accent2"/>
                </a:solidFill>
                <a:latin typeface="Calibri" pitchFamily="34" charset="0"/>
                <a:cs typeface="Calibri" pitchFamily="34" charset="0"/>
              </a:rPr>
              <a:t>fear</a:t>
            </a:r>
            <a:r>
              <a:rPr lang="de-DE" sz="2000" dirty="0">
                <a:solidFill>
                  <a:schemeClr val="accent2"/>
                </a:solidFill>
                <a:latin typeface="Calibri" pitchFamily="34" charset="0"/>
                <a:cs typeface="Calibri" pitchFamily="34" charset="0"/>
              </a:rPr>
              <a:t>, </a:t>
            </a:r>
          </a:p>
          <a:p>
            <a:pPr>
              <a:defRPr/>
            </a:pPr>
            <a:r>
              <a:rPr lang="de-DE" sz="2000" dirty="0">
                <a:solidFill>
                  <a:schemeClr val="accent2"/>
                </a:solidFill>
                <a:latin typeface="Calibri" pitchFamily="34" charset="0"/>
                <a:cs typeface="Calibri" pitchFamily="34" charset="0"/>
              </a:rPr>
              <a:t>     </a:t>
            </a:r>
            <a:r>
              <a:rPr lang="de-DE" sz="2000" dirty="0" err="1">
                <a:solidFill>
                  <a:schemeClr val="accent2"/>
                </a:solidFill>
                <a:latin typeface="Calibri" pitchFamily="34" charset="0"/>
                <a:cs typeface="Calibri" pitchFamily="34" charset="0"/>
              </a:rPr>
              <a:t>empathy</a:t>
            </a:r>
            <a:r>
              <a:rPr lang="de-DE" sz="2000" dirty="0">
                <a:solidFill>
                  <a:schemeClr val="accent2"/>
                </a:solidFill>
                <a:latin typeface="Calibri" pitchFamily="34" charset="0"/>
                <a:cs typeface="Calibri" pitchFamily="34" charset="0"/>
              </a:rPr>
              <a:t> / </a:t>
            </a:r>
            <a:r>
              <a:rPr lang="de-DE" sz="2000" dirty="0" err="1">
                <a:solidFill>
                  <a:schemeClr val="accent2"/>
                </a:solidFill>
                <a:latin typeface="Calibri" pitchFamily="34" charset="0"/>
                <a:cs typeface="Calibri" pitchFamily="34" charset="0"/>
              </a:rPr>
              <a:t>hatred</a:t>
            </a:r>
            <a:r>
              <a:rPr lang="de-DE" sz="2000" dirty="0">
                <a:solidFill>
                  <a:schemeClr val="accent2"/>
                </a:solidFill>
                <a:latin typeface="Calibri" pitchFamily="34" charset="0"/>
                <a:cs typeface="Calibri" pitchFamily="34" charset="0"/>
              </a:rPr>
              <a:t> … ) </a:t>
            </a:r>
          </a:p>
        </p:txBody>
      </p:sp>
      <p:sp>
        <p:nvSpPr>
          <p:cNvPr id="17" name="Rectangle 19"/>
          <p:cNvSpPr>
            <a:spLocks noChangeArrowheads="1"/>
          </p:cNvSpPr>
          <p:nvPr/>
        </p:nvSpPr>
        <p:spPr bwMode="auto">
          <a:xfrm rot="16200000">
            <a:off x="6999365" y="4047429"/>
            <a:ext cx="3663673" cy="266573"/>
          </a:xfrm>
          <a:prstGeom prst="rect">
            <a:avLst/>
          </a:prstGeom>
          <a:solidFill>
            <a:srgbClr val="CCECFF"/>
          </a:solidFill>
          <a:ln w="9525">
            <a:solidFill>
              <a:schemeClr val="tx1"/>
            </a:solidFill>
            <a:miter lim="800000"/>
            <a:headEnd/>
            <a:tailEnd/>
          </a:ln>
          <a:effectLst/>
        </p:spPr>
        <p:txBody>
          <a:bodyPr wrap="none" anchor="ctr"/>
          <a:lstStyle/>
          <a:p>
            <a:pPr algn="ctr"/>
            <a:r>
              <a:rPr lang="de-DE" sz="1600" b="1" i="1" dirty="0" err="1" smtClean="0">
                <a:latin typeface="Calibri" pitchFamily="34" charset="0"/>
              </a:rPr>
              <a:t>Social</a:t>
            </a:r>
            <a:r>
              <a:rPr lang="de-DE" sz="1600" b="1" i="1" dirty="0" smtClean="0">
                <a:latin typeface="Calibri" pitchFamily="34" charset="0"/>
              </a:rPr>
              <a:t> </a:t>
            </a:r>
            <a:r>
              <a:rPr lang="de-DE" sz="1600" b="1" i="1" dirty="0" err="1" smtClean="0">
                <a:latin typeface="Calibri" pitchFamily="34" charset="0"/>
              </a:rPr>
              <a:t>innovations</a:t>
            </a:r>
            <a:r>
              <a:rPr lang="de-DE" sz="1600" b="1" i="1" dirty="0" smtClean="0">
                <a:latin typeface="Calibri" pitchFamily="34" charset="0"/>
              </a:rPr>
              <a:t> </a:t>
            </a:r>
            <a:r>
              <a:rPr lang="de-DE" sz="1600" b="1" i="1" dirty="0" err="1" smtClean="0">
                <a:latin typeface="Calibri" pitchFamily="34" charset="0"/>
              </a:rPr>
              <a:t>required</a:t>
            </a:r>
            <a:r>
              <a:rPr lang="de-DE" sz="1600" b="1" i="1" dirty="0" smtClean="0">
                <a:latin typeface="Calibri" pitchFamily="34" charset="0"/>
              </a:rPr>
              <a:t> at all </a:t>
            </a:r>
            <a:r>
              <a:rPr lang="de-DE" sz="1600" b="1" i="1" dirty="0" err="1" smtClean="0">
                <a:latin typeface="Calibri" pitchFamily="34" charset="0"/>
              </a:rPr>
              <a:t>levels</a:t>
            </a:r>
            <a:endParaRPr lang="de-AT" sz="1600" b="1" i="1" dirty="0">
              <a:latin typeface="Calibri" pitchFamily="34" charset="0"/>
            </a:endParaRPr>
          </a:p>
        </p:txBody>
      </p:sp>
    </p:spTree>
    <p:extLst>
      <p:ext uri="{BB962C8B-B14F-4D97-AF65-F5344CB8AC3E}">
        <p14:creationId xmlns:p14="http://schemas.microsoft.com/office/powerpoint/2010/main" val="36983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p:cTn id="48"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49"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50" dur="100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p:cTn id="55"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56"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2" fill="hold"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calcmode="lin" valueType="num">
                                      <p:cBhvr additive="base">
                                        <p:cTn id="6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 calcmode="lin" valueType="num">
                                      <p:cBhvr additive="base">
                                        <p:cTn id="6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1000" fill="hold"/>
                                        <p:tgtEl>
                                          <p:spTgt spid="13"/>
                                        </p:tgtEl>
                                        <p:attrNameLst>
                                          <p:attrName>ppt_w</p:attrName>
                                        </p:attrNameLst>
                                      </p:cBhvr>
                                      <p:tavLst>
                                        <p:tav tm="0">
                                          <p:val>
                                            <p:strVal val="#ppt_w*0.70"/>
                                          </p:val>
                                        </p:tav>
                                        <p:tav tm="100000">
                                          <p:val>
                                            <p:strVal val="#ppt_w"/>
                                          </p:val>
                                        </p:tav>
                                      </p:tavLst>
                                    </p:anim>
                                    <p:anim calcmode="lin" valueType="num">
                                      <p:cBhvr>
                                        <p:cTn id="75" dur="1000" fill="hold"/>
                                        <p:tgtEl>
                                          <p:spTgt spid="13"/>
                                        </p:tgtEl>
                                        <p:attrNameLst>
                                          <p:attrName>ppt_h</p:attrName>
                                        </p:attrNameLst>
                                      </p:cBhvr>
                                      <p:tavLst>
                                        <p:tav tm="0">
                                          <p:val>
                                            <p:strVal val="#ppt_h"/>
                                          </p:val>
                                        </p:tav>
                                        <p:tav tm="100000">
                                          <p:val>
                                            <p:strVal val="#ppt_h"/>
                                          </p:val>
                                        </p:tav>
                                      </p:tavLst>
                                    </p:anim>
                                    <p:animEffect transition="in" filter="fade">
                                      <p:cBhvr>
                                        <p:cTn id="76" dur="1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6">
                                            <p:txEl>
                                              <p:pRg st="0" end="0"/>
                                            </p:txEl>
                                          </p:spTgt>
                                        </p:tgtEl>
                                        <p:attrNameLst>
                                          <p:attrName>style.visibility</p:attrName>
                                        </p:attrNameLst>
                                      </p:cBhvr>
                                      <p:to>
                                        <p:strVal val="visible"/>
                                      </p:to>
                                    </p:set>
                                    <p:anim calcmode="lin" valueType="num">
                                      <p:cBhvr>
                                        <p:cTn id="9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5" dur="500"/>
                                        <p:tgtEl>
                                          <p:spTgt spid="16">
                                            <p:txEl>
                                              <p:pRg st="0" end="0"/>
                                            </p:txEl>
                                          </p:spTgt>
                                        </p:tgtEl>
                                      </p:cBhvr>
                                    </p:animEffect>
                                  </p:childTnLst>
                                </p:cTn>
                              </p:par>
                              <p:par>
                                <p:cTn id="96" presetID="53" presetClass="entr" presetSubtype="16" fill="hold" nodeType="withEffect">
                                  <p:stCondLst>
                                    <p:cond delay="0"/>
                                  </p:stCondLst>
                                  <p:childTnLst>
                                    <p:set>
                                      <p:cBhvr>
                                        <p:cTn id="97" dur="1" fill="hold">
                                          <p:stCondLst>
                                            <p:cond delay="0"/>
                                          </p:stCondLst>
                                        </p:cTn>
                                        <p:tgtEl>
                                          <p:spTgt spid="16">
                                            <p:txEl>
                                              <p:pRg st="1" end="1"/>
                                            </p:txEl>
                                          </p:spTgt>
                                        </p:tgtEl>
                                        <p:attrNameLst>
                                          <p:attrName>style.visibility</p:attrName>
                                        </p:attrNameLst>
                                      </p:cBhvr>
                                      <p:to>
                                        <p:strVal val="visible"/>
                                      </p:to>
                                    </p:set>
                                    <p:anim calcmode="lin" valueType="num">
                                      <p:cBhvr>
                                        <p:cTn id="98"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99"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00" dur="500"/>
                                        <p:tgtEl>
                                          <p:spTgt spid="16">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6">
                                            <p:txEl>
                                              <p:pRg st="3" end="3"/>
                                            </p:txEl>
                                          </p:spTgt>
                                        </p:tgtEl>
                                        <p:attrNameLst>
                                          <p:attrName>style.visibility</p:attrName>
                                        </p:attrNameLst>
                                      </p:cBhvr>
                                      <p:to>
                                        <p:strVal val="visible"/>
                                      </p:to>
                                    </p:set>
                                    <p:anim calcmode="lin" valueType="num">
                                      <p:cBhvr additive="base">
                                        <p:cTn id="10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6">
                                            <p:txEl>
                                              <p:pRg st="4" end="4"/>
                                            </p:txEl>
                                          </p:spTgt>
                                        </p:tgtEl>
                                        <p:attrNameLst>
                                          <p:attrName>style.visibility</p:attrName>
                                        </p:attrNameLst>
                                      </p:cBhvr>
                                      <p:to>
                                        <p:strVal val="visible"/>
                                      </p:to>
                                    </p:set>
                                    <p:anim calcmode="lin" valueType="num">
                                      <p:cBhvr additive="base">
                                        <p:cTn id="11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6">
                                            <p:txEl>
                                              <p:pRg st="5" end="5"/>
                                            </p:txEl>
                                          </p:spTgt>
                                        </p:tgtEl>
                                        <p:attrNameLst>
                                          <p:attrName>style.visibility</p:attrName>
                                        </p:attrNameLst>
                                      </p:cBhvr>
                                      <p:to>
                                        <p:strVal val="visible"/>
                                      </p:to>
                                    </p:set>
                                    <p:anim calcmode="lin" valueType="num">
                                      <p:cBhvr additive="base">
                                        <p:cTn id="11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6">
                                            <p:txEl>
                                              <p:pRg st="6" end="6"/>
                                            </p:txEl>
                                          </p:spTgt>
                                        </p:tgtEl>
                                        <p:attrNameLst>
                                          <p:attrName>style.visibility</p:attrName>
                                        </p:attrNameLst>
                                      </p:cBhvr>
                                      <p:to>
                                        <p:strVal val="visible"/>
                                      </p:to>
                                    </p:set>
                                    <p:anim calcmode="lin" valueType="num">
                                      <p:cBhvr additive="base">
                                        <p:cTn id="123"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6">
                                            <p:txEl>
                                              <p:pRg st="7" end="7"/>
                                            </p:txEl>
                                          </p:spTgt>
                                        </p:tgtEl>
                                        <p:attrNameLst>
                                          <p:attrName>style.visibility</p:attrName>
                                        </p:attrNameLst>
                                      </p:cBhvr>
                                      <p:to>
                                        <p:strVal val="visible"/>
                                      </p:to>
                                    </p:set>
                                    <p:anim calcmode="lin" valueType="num">
                                      <p:cBhvr additive="base">
                                        <p:cTn id="129"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6">
                                            <p:txEl>
                                              <p:pRg st="7" end="7"/>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6">
                                            <p:txEl>
                                              <p:pRg st="8" end="8"/>
                                            </p:txEl>
                                          </p:spTgt>
                                        </p:tgtEl>
                                        <p:attrNameLst>
                                          <p:attrName>style.visibility</p:attrName>
                                        </p:attrNameLst>
                                      </p:cBhvr>
                                      <p:to>
                                        <p:strVal val="visible"/>
                                      </p:to>
                                    </p:set>
                                    <p:anim calcmode="lin" valueType="num">
                                      <p:cBhvr additive="base">
                                        <p:cTn id="133"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p:cTn id="139" dur="1000" fill="hold"/>
                                        <p:tgtEl>
                                          <p:spTgt spid="17"/>
                                        </p:tgtEl>
                                        <p:attrNameLst>
                                          <p:attrName>ppt_w</p:attrName>
                                        </p:attrNameLst>
                                      </p:cBhvr>
                                      <p:tavLst>
                                        <p:tav tm="0">
                                          <p:val>
                                            <p:fltVal val="0"/>
                                          </p:val>
                                        </p:tav>
                                        <p:tav tm="100000">
                                          <p:val>
                                            <p:strVal val="#ppt_w"/>
                                          </p:val>
                                        </p:tav>
                                      </p:tavLst>
                                    </p:anim>
                                    <p:anim calcmode="lin" valueType="num">
                                      <p:cBhvr>
                                        <p:cTn id="140" dur="1000" fill="hold"/>
                                        <p:tgtEl>
                                          <p:spTgt spid="17"/>
                                        </p:tgtEl>
                                        <p:attrNameLst>
                                          <p:attrName>ppt_h</p:attrName>
                                        </p:attrNameLst>
                                      </p:cBhvr>
                                      <p:tavLst>
                                        <p:tav tm="0">
                                          <p:val>
                                            <p:fltVal val="0"/>
                                          </p:val>
                                        </p:tav>
                                        <p:tav tm="100000">
                                          <p:val>
                                            <p:strVal val="#ppt_h"/>
                                          </p:val>
                                        </p:tav>
                                      </p:tavLst>
                                    </p:anim>
                                    <p:anim calcmode="lin" valueType="num">
                                      <p:cBhvr>
                                        <p:cTn id="141" dur="1000" fill="hold"/>
                                        <p:tgtEl>
                                          <p:spTgt spid="17"/>
                                        </p:tgtEl>
                                        <p:attrNameLst>
                                          <p:attrName>style.rotation</p:attrName>
                                        </p:attrNameLst>
                                      </p:cBhvr>
                                      <p:tavLst>
                                        <p:tav tm="0">
                                          <p:val>
                                            <p:fltVal val="90"/>
                                          </p:val>
                                        </p:tav>
                                        <p:tav tm="100000">
                                          <p:val>
                                            <p:fltVal val="0"/>
                                          </p:val>
                                        </p:tav>
                                      </p:tavLst>
                                    </p:anim>
                                    <p:animEffect transition="in" filter="fade">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animBg="1"/>
      <p:bldP spid="13" grpId="1" animBg="1"/>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6"/>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192787"/>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27384"/>
            <a:ext cx="9144000" cy="6588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230"/>
          <p:cNvGraphicFramePr>
            <a:graphicFrameLocks/>
          </p:cNvGraphicFramePr>
          <p:nvPr>
            <p:extLst>
              <p:ext uri="{D42A27DB-BD31-4B8C-83A1-F6EECF244321}">
                <p14:modId xmlns:p14="http://schemas.microsoft.com/office/powerpoint/2010/main" val="274472575"/>
              </p:ext>
            </p:extLst>
          </p:nvPr>
        </p:nvGraphicFramePr>
        <p:xfrm>
          <a:off x="685800" y="620688"/>
          <a:ext cx="7772400" cy="5539536"/>
        </p:xfrm>
        <a:graphic>
          <a:graphicData uri="http://schemas.openxmlformats.org/drawingml/2006/table">
            <a:tbl>
              <a:tblPr/>
              <a:tblGrid>
                <a:gridCol w="2590800"/>
                <a:gridCol w="2590800"/>
                <a:gridCol w="2590800"/>
              </a:tblGrid>
              <a:tr h="1310564">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Comparison of the ‘new combinations’ according to </a:t>
                      </a: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Schumpeter</a:t>
                      </a: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with the ‘main types of innovations’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according to the </a:t>
                      </a: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Oslo Manual</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66"/>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66"/>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 and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66"/>
                          </a:solidFill>
                          <a:effectLst/>
                          <a:latin typeface="Calibri" pitchFamily="34" charset="0"/>
                          <a:ea typeface="MS Mincho" pitchFamily="49" charset="-128"/>
                          <a:cs typeface="Arial" charset="0"/>
                        </a:rPr>
                        <a:t>the main types of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66"/>
                          </a:solidFill>
                          <a:effectLst/>
                          <a:latin typeface="Calibri" pitchFamily="34" charset="0"/>
                          <a:ea typeface="MS Mincho" pitchFamily="49" charset="-128"/>
                          <a:cs typeface="Arial" charset="0"/>
                        </a:rPr>
                        <a:t>social innovations</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800" b="1" i="0" u="none" strike="noStrike" cap="none" normalizeH="0" baseline="0" dirty="0" smtClean="0">
                        <a:ln>
                          <a:noFill/>
                        </a:ln>
                        <a:solidFill>
                          <a:srgbClr val="000066"/>
                        </a:solidFill>
                        <a:effectLst/>
                        <a:latin typeface="Calibri" pitchFamily="34" charset="0"/>
                        <a:ea typeface="MS Mincho" pitchFamily="49" charset="-128"/>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AT" sz="100" b="0" i="0" u="none" strike="noStrike" cap="none" normalizeH="0" baseline="0" dirty="0" smtClean="0">
                        <a:ln>
                          <a:noFill/>
                        </a:ln>
                        <a:solidFill>
                          <a:schemeClr val="tx1"/>
                        </a:solidFill>
                        <a:effectLst/>
                        <a:latin typeface="Calibri" pitchFamily="34" charset="0"/>
                      </a:endParaRPr>
                    </a:p>
                  </a:txBody>
                  <a:tcPr marT="45717" marB="4571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AT" sz="100" b="0" i="0" u="none" strike="noStrike" cap="none" normalizeH="0" baseline="0" dirty="0" smtClean="0">
                        <a:ln>
                          <a:noFill/>
                        </a:ln>
                        <a:solidFill>
                          <a:schemeClr val="tx1"/>
                        </a:solidFill>
                        <a:effectLst/>
                        <a:latin typeface="Calibri"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AT" sz="100" b="0" i="0" u="none" strike="noStrike" cap="none" normalizeH="0" baseline="0" dirty="0" smtClean="0">
                        <a:ln>
                          <a:noFill/>
                        </a:ln>
                        <a:solidFill>
                          <a:schemeClr val="tx1"/>
                        </a:solidFill>
                        <a:effectLst/>
                        <a:latin typeface="Calibri" pitchFamily="34" charset="0"/>
                      </a:endParaRPr>
                    </a:p>
                  </a:txBody>
                  <a:tcPr marT="45717" marB="4571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6040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CC"/>
                          </a:solidFill>
                          <a:effectLst/>
                          <a:latin typeface="Calibri" pitchFamily="34" charset="0"/>
                          <a:ea typeface="MS Mincho" pitchFamily="49" charset="-128"/>
                          <a:cs typeface="Arial" charset="0"/>
                        </a:rPr>
                        <a:t>New combinations of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CC"/>
                          </a:solidFill>
                          <a:effectLst/>
                          <a:latin typeface="Calibri" pitchFamily="34" charset="0"/>
                          <a:ea typeface="MS Mincho" pitchFamily="49" charset="-128"/>
                          <a:cs typeface="Arial" charset="0"/>
                        </a:rPr>
                        <a:t>production factors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300" b="0" i="0" u="none" strike="noStrike" cap="none" normalizeH="0" baseline="0" dirty="0" smtClean="0">
                          <a:ln>
                            <a:noFill/>
                          </a:ln>
                          <a:solidFill>
                            <a:srgbClr val="0000CC"/>
                          </a:solidFill>
                          <a:effectLst/>
                          <a:latin typeface="Calibri" pitchFamily="34" charset="0"/>
                          <a:ea typeface="MS Mincho" pitchFamily="49" charset="-128"/>
                          <a:cs typeface="Arial" charset="0"/>
                        </a:rPr>
                        <a:t>#</a:t>
                      </a:r>
                      <a:endParaRPr kumimoji="0" lang="de-AT" sz="3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(SCHUMPETER 1911)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CC"/>
                          </a:solidFill>
                          <a:effectLst/>
                          <a:latin typeface="Calibri" pitchFamily="34" charset="0"/>
                          <a:ea typeface="MS Mincho" pitchFamily="49" charset="-128"/>
                          <a:cs typeface="Arial" charset="0"/>
                        </a:rPr>
                        <a:t>Innovations in the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CC"/>
                          </a:solidFill>
                          <a:effectLst/>
                          <a:latin typeface="Calibri" pitchFamily="34" charset="0"/>
                          <a:ea typeface="MS Mincho" pitchFamily="49" charset="-128"/>
                          <a:cs typeface="Arial" charset="0"/>
                        </a:rPr>
                        <a:t>corporate sector</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CC"/>
                          </a:solidFill>
                          <a:effectLst/>
                          <a:latin typeface="Calibri" pitchFamily="34" charset="0"/>
                          <a:ea typeface="MS Mincho" pitchFamily="49" charset="-128"/>
                          <a:cs typeface="Arial" charset="0"/>
                        </a:rPr>
                        <a:t>(OECD/EUROSTAT 2005,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CC"/>
                          </a:solidFill>
                          <a:effectLst/>
                          <a:latin typeface="Calibri" pitchFamily="34" charset="0"/>
                          <a:ea typeface="MS Mincho" pitchFamily="49" charset="-128"/>
                          <a:cs typeface="Arial" charset="0"/>
                        </a:rPr>
                        <a:t>‘Oslo Manual’)</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66"/>
                          </a:solidFill>
                          <a:effectLst/>
                          <a:latin typeface="Calibri" pitchFamily="34" charset="0"/>
                          <a:ea typeface="MS Mincho" pitchFamily="49" charset="-128"/>
                          <a:cs typeface="Arial" charset="0"/>
                        </a:rPr>
                        <a:t>New combinations of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66"/>
                          </a:solidFill>
                          <a:effectLst/>
                          <a:latin typeface="Calibri" pitchFamily="34" charset="0"/>
                          <a:ea typeface="MS Mincho" pitchFamily="49" charset="-128"/>
                          <a:cs typeface="Arial" charset="0"/>
                        </a:rPr>
                        <a:t>social practices:</a:t>
                      </a:r>
                      <a:r>
                        <a:rPr kumimoji="0" lang="en-GB" sz="1800" b="1" i="0" u="none" strike="noStrike" cap="none" normalizeH="0" baseline="0" smtClean="0">
                          <a:ln>
                            <a:noFill/>
                          </a:ln>
                          <a:solidFill>
                            <a:schemeClr val="accent2"/>
                          </a:solidFill>
                          <a:effectLst/>
                          <a:latin typeface="Calibri" pitchFamily="34" charset="0"/>
                          <a:ea typeface="MS Mincho" pitchFamily="49" charset="-128"/>
                          <a:cs typeface="Arial" charset="0"/>
                        </a:rPr>
                        <a:t> social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accent2"/>
                          </a:solidFill>
                          <a:effectLst/>
                          <a:latin typeface="Calibri" pitchFamily="34" charset="0"/>
                          <a:ea typeface="MS Mincho" pitchFamily="49" charset="-128"/>
                          <a:cs typeface="Arial" charset="0"/>
                        </a:rPr>
                        <a:t>innovations, established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accent2"/>
                          </a:solidFill>
                          <a:effectLst/>
                          <a:latin typeface="Calibri" pitchFamily="34" charset="0"/>
                          <a:ea typeface="MS Mincho" pitchFamily="49" charset="-128"/>
                          <a:cs typeface="Arial" charset="0"/>
                        </a:rPr>
                        <a:t>in the form of …</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8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sz="800" b="0" i="0" u="none" strike="noStrike" cap="none" normalizeH="0" baseline="0" smtClean="0">
                        <a:ln>
                          <a:noFill/>
                        </a:ln>
                        <a:solidFill>
                          <a:srgbClr val="0000CC"/>
                        </a:solidFill>
                        <a:effectLst/>
                        <a:latin typeface="Calibri"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sz="800" b="0" i="0" u="none" strike="noStrike" cap="none" normalizeH="0" baseline="0" smtClean="0">
                        <a:ln>
                          <a:noFill/>
                        </a:ln>
                        <a:solidFill>
                          <a:srgbClr val="0000CC"/>
                        </a:solidFill>
                        <a:effectLst/>
                        <a:latin typeface="Calibri"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sz="800" b="0" i="0" u="none" strike="noStrike" cap="none" normalizeH="0" baseline="0" smtClean="0">
                        <a:ln>
                          <a:noFill/>
                        </a:ln>
                        <a:solidFill>
                          <a:schemeClr val="accent2"/>
                        </a:solidFill>
                        <a:effectLst/>
                        <a:latin typeface="Calibri"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526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New or better products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Product innovations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6600CC"/>
                          </a:solidFill>
                          <a:effectLst/>
                          <a:latin typeface="Calibri" pitchFamily="34" charset="0"/>
                          <a:ea typeface="MS Mincho" pitchFamily="49" charset="-128"/>
                          <a:cs typeface="Arial" charset="0"/>
                        </a:rPr>
                        <a:t>          Roles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C"/>
                    </a:solidFill>
                  </a:tcPr>
                </a:tc>
              </a:tr>
              <a:tr h="396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New production methods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Process innovation</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6600CC"/>
                          </a:solidFill>
                          <a:effectLst/>
                          <a:latin typeface="Calibri" pitchFamily="34" charset="0"/>
                          <a:ea typeface="MS Mincho" pitchFamily="49" charset="-128"/>
                          <a:cs typeface="Arial" charset="0"/>
                        </a:rPr>
                        <a:t>                Relations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39685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Opening up new markets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smtClean="0">
                          <a:ln>
                            <a:noFill/>
                          </a:ln>
                          <a:solidFill>
                            <a:srgbClr val="0000CC"/>
                          </a:solidFill>
                          <a:effectLst/>
                          <a:latin typeface="Calibri" pitchFamily="34" charset="0"/>
                          <a:ea typeface="MS Mincho" pitchFamily="49" charset="-128"/>
                          <a:cs typeface="Arial" charset="0"/>
                        </a:rPr>
                        <a:t>Marketing</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6600CC"/>
                          </a:solidFill>
                          <a:effectLst/>
                          <a:latin typeface="Calibri" pitchFamily="34" charset="0"/>
                          <a:ea typeface="MS Mincho" pitchFamily="49" charset="-128"/>
                          <a:cs typeface="Arial" charset="0"/>
                        </a:rPr>
                        <a:t>                     Norms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64004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Reorganization of the</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market position</a:t>
                      </a:r>
                      <a:endParaRPr kumimoji="0" lang="en-GB" sz="36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de-AT" sz="12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Organizational</a:t>
                      </a:r>
                      <a:endPar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AT" sz="1800" b="0" i="0" u="none" strike="noStrike" cap="none" normalizeH="0" baseline="0" dirty="0" err="1" smtClean="0">
                          <a:ln>
                            <a:noFill/>
                          </a:ln>
                          <a:solidFill>
                            <a:srgbClr val="0000CC"/>
                          </a:solidFill>
                          <a:effectLst/>
                          <a:latin typeface="Calibri" pitchFamily="34" charset="0"/>
                          <a:ea typeface="MS Mincho" pitchFamily="49" charset="-128"/>
                          <a:cs typeface="Arial" charset="0"/>
                        </a:rPr>
                        <a:t>innovations</a:t>
                      </a:r>
                      <a:endParaRPr kumimoji="0" lang="de-AT" sz="1800" b="0" i="0" u="none" strike="noStrike" cap="none" normalizeH="0" baseline="0" dirty="0" smtClean="0">
                        <a:ln>
                          <a:noFill/>
                        </a:ln>
                        <a:solidFill>
                          <a:srgbClr val="0000CC"/>
                        </a:solidFill>
                        <a:effectLst/>
                        <a:latin typeface="Calibri" pitchFamily="34" charset="0"/>
                        <a:ea typeface="MS Mincho" pitchFamily="49" charset="-128"/>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6600CC"/>
                          </a:solidFill>
                          <a:effectLst/>
                          <a:latin typeface="Calibri" pitchFamily="34" charset="0"/>
                          <a:ea typeface="MS Mincho" pitchFamily="49" charset="-128"/>
                          <a:cs typeface="Arial" charset="0"/>
                        </a:rPr>
                        <a:t>                     Values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71529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New sources of raw</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CC"/>
                          </a:solidFill>
                          <a:effectLst/>
                          <a:latin typeface="Calibri" pitchFamily="34" charset="0"/>
                          <a:ea typeface="MS Mincho" pitchFamily="49" charset="-128"/>
                          <a:cs typeface="Arial" charset="0"/>
                        </a:rPr>
                        <a:t>materials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bl>
          </a:graphicData>
        </a:graphic>
      </p:graphicFrame>
      <p:sp>
        <p:nvSpPr>
          <p:cNvPr id="7" name="AutoShape 167"/>
          <p:cNvSpPr>
            <a:spLocks noChangeArrowheads="1"/>
          </p:cNvSpPr>
          <p:nvPr/>
        </p:nvSpPr>
        <p:spPr bwMode="auto">
          <a:xfrm>
            <a:off x="3059113" y="2565400"/>
            <a:ext cx="433387" cy="287338"/>
          </a:xfrm>
          <a:prstGeom prst="rightArrow">
            <a:avLst>
              <a:gd name="adj1" fmla="val 50000"/>
              <a:gd name="adj2" fmla="val 3770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73"/>
          <p:cNvSpPr>
            <a:spLocks noChangeArrowheads="1"/>
          </p:cNvSpPr>
          <p:nvPr/>
        </p:nvSpPr>
        <p:spPr bwMode="auto">
          <a:xfrm>
            <a:off x="3203575" y="3717032"/>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74"/>
          <p:cNvSpPr>
            <a:spLocks noChangeArrowheads="1"/>
          </p:cNvSpPr>
          <p:nvPr/>
        </p:nvSpPr>
        <p:spPr bwMode="auto">
          <a:xfrm>
            <a:off x="3203575" y="4149080"/>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75"/>
          <p:cNvSpPr>
            <a:spLocks noChangeArrowheads="1"/>
          </p:cNvSpPr>
          <p:nvPr/>
        </p:nvSpPr>
        <p:spPr bwMode="auto">
          <a:xfrm>
            <a:off x="3203575" y="4581128"/>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15"/>
          <p:cNvSpPr>
            <a:spLocks noChangeShapeType="1"/>
          </p:cNvSpPr>
          <p:nvPr/>
        </p:nvSpPr>
        <p:spPr bwMode="auto">
          <a:xfrm>
            <a:off x="5868144" y="693738"/>
            <a:ext cx="0" cy="5472112"/>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AutoShape 219"/>
          <p:cNvSpPr>
            <a:spLocks noChangeArrowheads="1"/>
          </p:cNvSpPr>
          <p:nvPr/>
        </p:nvSpPr>
        <p:spPr bwMode="auto">
          <a:xfrm rot="5400000">
            <a:off x="5867400" y="3502472"/>
            <a:ext cx="650875" cy="215900"/>
          </a:xfrm>
          <a:custGeom>
            <a:avLst/>
            <a:gdLst>
              <a:gd name="T0" fmla="*/ 502439 w 21600"/>
              <a:gd name="T1" fmla="*/ 0 h 21600"/>
              <a:gd name="T2" fmla="*/ 353974 w 21600"/>
              <a:gd name="T3" fmla="*/ 71967 h 21600"/>
              <a:gd name="T4" fmla="*/ 0 w 21600"/>
              <a:gd name="T5" fmla="*/ 194440 h 21600"/>
              <a:gd name="T6" fmla="*/ 278942 w 21600"/>
              <a:gd name="T7" fmla="*/ 215900 h 21600"/>
              <a:gd name="T8" fmla="*/ 557884 w 21600"/>
              <a:gd name="T9" fmla="*/ 149931 h 21600"/>
              <a:gd name="T10" fmla="*/ 650875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 name="AutoShape 220"/>
          <p:cNvSpPr>
            <a:spLocks noChangeArrowheads="1"/>
          </p:cNvSpPr>
          <p:nvPr/>
        </p:nvSpPr>
        <p:spPr bwMode="auto">
          <a:xfrm rot="5400000">
            <a:off x="6299200" y="4006081"/>
            <a:ext cx="361950" cy="215900"/>
          </a:xfrm>
          <a:custGeom>
            <a:avLst/>
            <a:gdLst>
              <a:gd name="T0" fmla="*/ 279405 w 21600"/>
              <a:gd name="T1" fmla="*/ 0 h 21600"/>
              <a:gd name="T2" fmla="*/ 196844 w 21600"/>
              <a:gd name="T3" fmla="*/ 71967 h 21600"/>
              <a:gd name="T4" fmla="*/ 0 w 21600"/>
              <a:gd name="T5" fmla="*/ 194440 h 21600"/>
              <a:gd name="T6" fmla="*/ 155119 w 21600"/>
              <a:gd name="T7" fmla="*/ 215900 h 21600"/>
              <a:gd name="T8" fmla="*/ 310238 w 21600"/>
              <a:gd name="T9" fmla="*/ 149931 h 21600"/>
              <a:gd name="T10" fmla="*/ 361950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 name="AutoShape 221"/>
          <p:cNvSpPr>
            <a:spLocks noChangeArrowheads="1"/>
          </p:cNvSpPr>
          <p:nvPr/>
        </p:nvSpPr>
        <p:spPr bwMode="auto">
          <a:xfrm rot="5400000">
            <a:off x="6588125" y="4366121"/>
            <a:ext cx="361950" cy="215900"/>
          </a:xfrm>
          <a:custGeom>
            <a:avLst/>
            <a:gdLst>
              <a:gd name="T0" fmla="*/ 279405 w 21600"/>
              <a:gd name="T1" fmla="*/ 0 h 21600"/>
              <a:gd name="T2" fmla="*/ 196844 w 21600"/>
              <a:gd name="T3" fmla="*/ 71967 h 21600"/>
              <a:gd name="T4" fmla="*/ 0 w 21600"/>
              <a:gd name="T5" fmla="*/ 194440 h 21600"/>
              <a:gd name="T6" fmla="*/ 155119 w 21600"/>
              <a:gd name="T7" fmla="*/ 215900 h 21600"/>
              <a:gd name="T8" fmla="*/ 310238 w 21600"/>
              <a:gd name="T9" fmla="*/ 149931 h 21600"/>
              <a:gd name="T10" fmla="*/ 361950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AutoShape 222"/>
          <p:cNvSpPr>
            <a:spLocks noChangeArrowheads="1"/>
          </p:cNvSpPr>
          <p:nvPr/>
        </p:nvSpPr>
        <p:spPr bwMode="auto">
          <a:xfrm rot="5400000">
            <a:off x="6946900" y="4798169"/>
            <a:ext cx="361950" cy="215900"/>
          </a:xfrm>
          <a:custGeom>
            <a:avLst/>
            <a:gdLst>
              <a:gd name="T0" fmla="*/ 279405 w 21600"/>
              <a:gd name="T1" fmla="*/ 0 h 21600"/>
              <a:gd name="T2" fmla="*/ 196844 w 21600"/>
              <a:gd name="T3" fmla="*/ 71967 h 21600"/>
              <a:gd name="T4" fmla="*/ 0 w 21600"/>
              <a:gd name="T5" fmla="*/ 194440 h 21600"/>
              <a:gd name="T6" fmla="*/ 155119 w 21600"/>
              <a:gd name="T7" fmla="*/ 215900 h 21600"/>
              <a:gd name="T8" fmla="*/ 310238 w 21600"/>
              <a:gd name="T9" fmla="*/ 149931 h 21600"/>
              <a:gd name="T10" fmla="*/ 361950 w 21600"/>
              <a:gd name="T11" fmla="*/ 71967 h 21600"/>
              <a:gd name="T12" fmla="*/ 17694720 60000 65536"/>
              <a:gd name="T13" fmla="*/ 11796480 60000 65536"/>
              <a:gd name="T14" fmla="*/ 11796480 60000 65536"/>
              <a:gd name="T15" fmla="*/ 5898240 60000 65536"/>
              <a:gd name="T16" fmla="*/ 0 60000 65536"/>
              <a:gd name="T17" fmla="*/ 0 60000 65536"/>
              <a:gd name="T18" fmla="*/ 0 w 21600"/>
              <a:gd name="T19" fmla="*/ 17305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4" y="0"/>
                </a:moveTo>
                <a:lnTo>
                  <a:pt x="11747" y="7200"/>
                </a:lnTo>
                <a:lnTo>
                  <a:pt x="14833" y="7200"/>
                </a:lnTo>
                <a:lnTo>
                  <a:pt x="14833" y="17305"/>
                </a:lnTo>
                <a:lnTo>
                  <a:pt x="0" y="17305"/>
                </a:lnTo>
                <a:lnTo>
                  <a:pt x="0" y="21600"/>
                </a:lnTo>
                <a:lnTo>
                  <a:pt x="18514" y="21600"/>
                </a:lnTo>
                <a:lnTo>
                  <a:pt x="18514" y="7200"/>
                </a:lnTo>
                <a:lnTo>
                  <a:pt x="21600" y="7200"/>
                </a:lnTo>
                <a:lnTo>
                  <a:pt x="16674"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Line 224"/>
          <p:cNvSpPr>
            <a:spLocks noChangeShapeType="1"/>
          </p:cNvSpPr>
          <p:nvPr/>
        </p:nvSpPr>
        <p:spPr bwMode="auto">
          <a:xfrm>
            <a:off x="6011863" y="2492896"/>
            <a:ext cx="2232025"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225"/>
          <p:cNvSpPr>
            <a:spLocks noChangeShapeType="1"/>
          </p:cNvSpPr>
          <p:nvPr/>
        </p:nvSpPr>
        <p:spPr bwMode="auto">
          <a:xfrm>
            <a:off x="6011863" y="2780928"/>
            <a:ext cx="1584325"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226"/>
          <p:cNvSpPr>
            <a:spLocks noChangeShapeType="1"/>
          </p:cNvSpPr>
          <p:nvPr/>
        </p:nvSpPr>
        <p:spPr bwMode="auto">
          <a:xfrm>
            <a:off x="827088" y="2492896"/>
            <a:ext cx="2232025"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Line 227"/>
          <p:cNvSpPr>
            <a:spLocks noChangeShapeType="1"/>
          </p:cNvSpPr>
          <p:nvPr/>
        </p:nvSpPr>
        <p:spPr bwMode="auto">
          <a:xfrm>
            <a:off x="1114425" y="2780928"/>
            <a:ext cx="1728788"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AutoShape 175"/>
          <p:cNvSpPr>
            <a:spLocks noChangeArrowheads="1"/>
          </p:cNvSpPr>
          <p:nvPr/>
        </p:nvSpPr>
        <p:spPr bwMode="auto">
          <a:xfrm>
            <a:off x="3419549" y="5300762"/>
            <a:ext cx="360363" cy="144462"/>
          </a:xfrm>
          <a:prstGeom prst="rightArrow">
            <a:avLst>
              <a:gd name="adj1" fmla="val 50000"/>
              <a:gd name="adj2" fmla="val 6236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hteck 20"/>
          <p:cNvSpPr/>
          <p:nvPr/>
        </p:nvSpPr>
        <p:spPr>
          <a:xfrm rot="16200000">
            <a:off x="-1119244" y="4682462"/>
            <a:ext cx="2565574" cy="400110"/>
          </a:xfrm>
          <a:prstGeom prst="rect">
            <a:avLst/>
          </a:prstGeom>
        </p:spPr>
        <p:txBody>
          <a:bodyPr wrap="none">
            <a:spAutoFit/>
          </a:bodyPr>
          <a:lstStyle/>
          <a:p>
            <a:r>
              <a:rPr lang="en-US" altLang="de-DE" sz="2000" i="1" dirty="0" smtClean="0">
                <a:solidFill>
                  <a:srgbClr val="000066"/>
                </a:solidFill>
                <a:latin typeface="Calibri" pitchFamily="34" charset="0"/>
              </a:rPr>
              <a:t>1. Innovation </a:t>
            </a:r>
            <a:r>
              <a:rPr lang="en-US" altLang="de-DE" sz="2000" i="1" dirty="0">
                <a:solidFill>
                  <a:srgbClr val="000066"/>
                </a:solidFill>
                <a:latin typeface="Calibri" pitchFamily="34" charset="0"/>
              </a:rPr>
              <a:t>culture </a:t>
            </a:r>
            <a:r>
              <a:rPr lang="en-US" altLang="de-DE" sz="2000" i="1" dirty="0" smtClean="0">
                <a:solidFill>
                  <a:srgbClr val="000066"/>
                </a:solidFill>
                <a:latin typeface="Calibri" pitchFamily="34" charset="0"/>
              </a:rPr>
              <a:t>…</a:t>
            </a:r>
            <a:endParaRPr lang="de-DE" sz="2000" dirty="0">
              <a:solidFill>
                <a:srgbClr val="000066"/>
              </a:solidFill>
            </a:endParaRPr>
          </a:p>
        </p:txBody>
      </p:sp>
      <p:sp>
        <p:nvSpPr>
          <p:cNvPr id="22" name="Rectangle 75"/>
          <p:cNvSpPr>
            <a:spLocks noChangeArrowheads="1"/>
          </p:cNvSpPr>
          <p:nvPr/>
        </p:nvSpPr>
        <p:spPr bwMode="auto">
          <a:xfrm>
            <a:off x="0" y="44624"/>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pPr>
            <a:r>
              <a:rPr lang="de-DE" sz="2600" b="1" u="sng" dirty="0">
                <a:solidFill>
                  <a:srgbClr val="FFFF00"/>
                </a:solidFill>
                <a:latin typeface="Calibri" pitchFamily="34" charset="0"/>
              </a:rPr>
              <a:t>100 </a:t>
            </a:r>
            <a:r>
              <a:rPr lang="de-DE" sz="2600" b="1" u="sng" dirty="0" err="1">
                <a:solidFill>
                  <a:srgbClr val="FFFF00"/>
                </a:solidFill>
                <a:latin typeface="Calibri" pitchFamily="34" charset="0"/>
              </a:rPr>
              <a:t>years</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of</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innovation</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theory</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and</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current</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innovation</a:t>
            </a:r>
            <a:r>
              <a:rPr lang="de-DE" sz="2600" b="1" u="sng" dirty="0">
                <a:solidFill>
                  <a:srgbClr val="FFFF00"/>
                </a:solidFill>
                <a:latin typeface="Calibri" pitchFamily="34" charset="0"/>
              </a:rPr>
              <a:t> </a:t>
            </a:r>
            <a:r>
              <a:rPr lang="de-DE" sz="2600" b="1" u="sng" dirty="0" err="1">
                <a:solidFill>
                  <a:srgbClr val="FFFF00"/>
                </a:solidFill>
                <a:latin typeface="Calibri" pitchFamily="34" charset="0"/>
              </a:rPr>
              <a:t>research</a:t>
            </a:r>
            <a:endParaRPr lang="de-DE" sz="2600" b="1" u="sng" dirty="0">
              <a:solidFill>
                <a:srgbClr val="FFFF00"/>
              </a:solidFill>
              <a:latin typeface="Calibri" pitchFamily="34" charset="0"/>
            </a:endParaRPr>
          </a:p>
        </p:txBody>
      </p:sp>
      <p:sp>
        <p:nvSpPr>
          <p:cNvPr id="23" name="Textfeld 22"/>
          <p:cNvSpPr txBox="1"/>
          <p:nvPr/>
        </p:nvSpPr>
        <p:spPr>
          <a:xfrm>
            <a:off x="3131840" y="5868561"/>
            <a:ext cx="5328592" cy="584775"/>
          </a:xfrm>
          <a:prstGeom prst="rect">
            <a:avLst/>
          </a:prstGeom>
          <a:solidFill>
            <a:schemeClr val="bg1"/>
          </a:solidFill>
          <a:ln>
            <a:solidFill>
              <a:schemeClr val="tx1"/>
            </a:solidFill>
            <a:prstDash val="sysDash"/>
          </a:ln>
        </p:spPr>
        <p:txBody>
          <a:bodyPr wrap="square" rtlCol="0">
            <a:spAutoFit/>
          </a:bodyPr>
          <a:lstStyle/>
          <a:p>
            <a:pPr algn="ctr"/>
            <a:r>
              <a:rPr lang="de-DE" sz="1600" dirty="0" smtClean="0">
                <a:solidFill>
                  <a:srgbClr val="0000CC"/>
                </a:solidFill>
                <a:latin typeface="Calibri" panose="020F0502020204030204" pitchFamily="34" charset="0"/>
                <a:cs typeface="Calibri" panose="020F0502020204030204" pitchFamily="34" charset="0"/>
              </a:rPr>
              <a:t>Recommended Video „Schumpeter </a:t>
            </a:r>
            <a:r>
              <a:rPr lang="de-DE" sz="1600" dirty="0" err="1" smtClean="0">
                <a:solidFill>
                  <a:srgbClr val="0000CC"/>
                </a:solidFill>
                <a:latin typeface="Calibri" panose="020F0502020204030204" pitchFamily="34" charset="0"/>
                <a:cs typeface="Calibri" panose="020F0502020204030204" pitchFamily="34" charset="0"/>
              </a:rPr>
              <a:t>adopts</a:t>
            </a:r>
            <a:r>
              <a:rPr lang="de-DE" sz="1600" dirty="0" smtClean="0">
                <a:solidFill>
                  <a:srgbClr val="0000CC"/>
                </a:solidFill>
                <a:latin typeface="Calibri" panose="020F0502020204030204" pitchFamily="34" charset="0"/>
                <a:cs typeface="Calibri" panose="020F0502020204030204" pitchFamily="34" charset="0"/>
              </a:rPr>
              <a:t> </a:t>
            </a:r>
            <a:r>
              <a:rPr lang="de-DE" sz="1600" dirty="0" err="1" smtClean="0">
                <a:solidFill>
                  <a:srgbClr val="0000CC"/>
                </a:solidFill>
                <a:latin typeface="Calibri" panose="020F0502020204030204" pitchFamily="34" charset="0"/>
                <a:cs typeface="Calibri" panose="020F0502020204030204" pitchFamily="34" charset="0"/>
              </a:rPr>
              <a:t>social</a:t>
            </a:r>
            <a:r>
              <a:rPr lang="de-DE" sz="1600" dirty="0" smtClean="0">
                <a:solidFill>
                  <a:srgbClr val="0000CC"/>
                </a:solidFill>
                <a:latin typeface="Calibri" panose="020F0502020204030204" pitchFamily="34" charset="0"/>
                <a:cs typeface="Calibri" panose="020F0502020204030204" pitchFamily="34" charset="0"/>
              </a:rPr>
              <a:t> </a:t>
            </a:r>
            <a:r>
              <a:rPr lang="de-DE" sz="1600" dirty="0" err="1" smtClean="0">
                <a:solidFill>
                  <a:srgbClr val="0000CC"/>
                </a:solidFill>
                <a:latin typeface="Calibri" panose="020F0502020204030204" pitchFamily="34" charset="0"/>
                <a:cs typeface="Calibri" panose="020F0502020204030204" pitchFamily="34" charset="0"/>
              </a:rPr>
              <a:t>innovation</a:t>
            </a:r>
            <a:r>
              <a:rPr lang="de-DE" sz="1600" dirty="0">
                <a:solidFill>
                  <a:srgbClr val="0000CC"/>
                </a:solidFill>
                <a:latin typeface="Calibri" panose="020F0502020204030204" pitchFamily="34" charset="0"/>
                <a:cs typeface="Calibri" panose="020F0502020204030204" pitchFamily="34" charset="0"/>
              </a:rPr>
              <a:t>“ → </a:t>
            </a:r>
            <a:r>
              <a:rPr lang="de-DE" sz="1600" b="1" u="sng" dirty="0">
                <a:solidFill>
                  <a:srgbClr val="0000CC"/>
                </a:solidFill>
                <a:latin typeface="Calibri" panose="020F0502020204030204" pitchFamily="34" charset="0"/>
                <a:cs typeface="Calibri" panose="020F0502020204030204" pitchFamily="34" charset="0"/>
              </a:rPr>
              <a:t>http://</a:t>
            </a:r>
            <a:r>
              <a:rPr lang="de-DE" sz="1600" b="1" u="sng" dirty="0" smtClean="0">
                <a:solidFill>
                  <a:srgbClr val="0000CC"/>
                </a:solidFill>
                <a:latin typeface="Calibri" panose="020F0502020204030204" pitchFamily="34" charset="0"/>
                <a:cs typeface="Calibri" panose="020F0502020204030204" pitchFamily="34" charset="0"/>
              </a:rPr>
              <a:t>www.socialinnovation2011.eu</a:t>
            </a:r>
            <a:r>
              <a:rPr lang="de-DE" sz="1600" dirty="0" smtClean="0">
                <a:solidFill>
                  <a:srgbClr val="0000CC"/>
                </a:solidFill>
                <a:latin typeface="Calibri" panose="020F0502020204030204" pitchFamily="34" charset="0"/>
                <a:cs typeface="Calibri" panose="020F0502020204030204" pitchFamily="34" charset="0"/>
              </a:rPr>
              <a:t> (9 min.)</a:t>
            </a:r>
            <a:endParaRPr lang="de-DE" sz="1600" dirty="0">
              <a:solidFill>
                <a:srgbClr val="0000CC"/>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heel(1)">
                                      <p:cBhvr>
                                        <p:cTn id="8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05273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2400" b="1" u="sng" dirty="0" smtClean="0">
                <a:solidFill>
                  <a:srgbClr val="0000FF"/>
                </a:solidFill>
                <a:latin typeface="Calibri" panose="020F0502020204030204" pitchFamily="34" charset="0"/>
                <a:cs typeface="Calibri" panose="020F0502020204030204" pitchFamily="34" charset="0"/>
              </a:rPr>
              <a:t>The classic </a:t>
            </a:r>
            <a:r>
              <a:rPr lang="de-DE" sz="2400" b="1" u="sng" dirty="0" err="1" smtClean="0">
                <a:solidFill>
                  <a:srgbClr val="0000FF"/>
                </a:solidFill>
                <a:latin typeface="Calibri" panose="020F0502020204030204" pitchFamily="34" charset="0"/>
                <a:cs typeface="Calibri" panose="020F0502020204030204" pitchFamily="34" charset="0"/>
              </a:rPr>
              <a:t>and</a:t>
            </a:r>
            <a:r>
              <a:rPr lang="de-DE" sz="2400" b="1" u="sng" dirty="0" smtClean="0">
                <a:solidFill>
                  <a:srgbClr val="0000FF"/>
                </a:solidFill>
                <a:latin typeface="Calibri" panose="020F0502020204030204" pitchFamily="34" charset="0"/>
                <a:cs typeface="Calibri" panose="020F0502020204030204" pitchFamily="34" charset="0"/>
              </a:rPr>
              <a:t> dominant </a:t>
            </a:r>
            <a:r>
              <a:rPr lang="de-DE" sz="2400" b="1" i="1" u="sng" dirty="0" err="1" smtClean="0">
                <a:solidFill>
                  <a:srgbClr val="0000FF"/>
                </a:solidFill>
                <a:latin typeface="Calibri" panose="020F0502020204030204" pitchFamily="34" charset="0"/>
                <a:cs typeface="Calibri" panose="020F0502020204030204" pitchFamily="34" charset="0"/>
              </a:rPr>
              <a:t>business</a:t>
            </a:r>
            <a:r>
              <a:rPr lang="de-DE" sz="2400" b="1" i="1" u="sng" dirty="0" smtClean="0">
                <a:solidFill>
                  <a:srgbClr val="0000FF"/>
                </a:solidFill>
                <a:latin typeface="Calibri" panose="020F0502020204030204" pitchFamily="34" charset="0"/>
                <a:cs typeface="Calibri" panose="020F0502020204030204" pitchFamily="34" charset="0"/>
              </a:rPr>
              <a:t> </a:t>
            </a:r>
            <a:r>
              <a:rPr lang="de-DE" sz="2400" b="1" u="sng" dirty="0" err="1" smtClean="0">
                <a:solidFill>
                  <a:srgbClr val="0000FF"/>
                </a:solidFill>
                <a:latin typeface="Calibri" panose="020F0502020204030204" pitchFamily="34" charset="0"/>
                <a:cs typeface="Calibri" panose="020F0502020204030204" pitchFamily="34" charset="0"/>
              </a:rPr>
              <a:t>concept</a:t>
            </a:r>
            <a:r>
              <a:rPr lang="de-DE" sz="2400" b="1" u="sng" dirty="0" smtClean="0">
                <a:solidFill>
                  <a:srgbClr val="0000FF"/>
                </a:solidFill>
                <a:latin typeface="Calibri" panose="020F0502020204030204" pitchFamily="34" charset="0"/>
                <a:cs typeface="Calibri" panose="020F0502020204030204" pitchFamily="34" charset="0"/>
              </a:rPr>
              <a:t> </a:t>
            </a:r>
            <a:r>
              <a:rPr lang="de-DE" sz="2400" b="1" u="sng" dirty="0" err="1" smtClean="0">
                <a:solidFill>
                  <a:srgbClr val="0000FF"/>
                </a:solidFill>
                <a:latin typeface="Calibri" panose="020F0502020204030204" pitchFamily="34" charset="0"/>
                <a:cs typeface="Calibri" panose="020F0502020204030204" pitchFamily="34" charset="0"/>
              </a:rPr>
              <a:t>of</a:t>
            </a:r>
            <a:r>
              <a:rPr lang="de-DE" sz="2400" b="1" u="sng" dirty="0" smtClean="0">
                <a:solidFill>
                  <a:srgbClr val="0000FF"/>
                </a:solidFill>
                <a:latin typeface="Calibri" panose="020F0502020204030204" pitchFamily="34" charset="0"/>
                <a:cs typeface="Calibri" panose="020F0502020204030204" pitchFamily="34" charset="0"/>
              </a:rPr>
              <a:t> </a:t>
            </a:r>
            <a:r>
              <a:rPr lang="de-DE" sz="2400" b="1" u="sng" dirty="0" err="1" smtClean="0">
                <a:solidFill>
                  <a:srgbClr val="0000FF"/>
                </a:solidFill>
                <a:latin typeface="Calibri" panose="020F0502020204030204" pitchFamily="34" charset="0"/>
                <a:cs typeface="Calibri" panose="020F0502020204030204" pitchFamily="34" charset="0"/>
              </a:rPr>
              <a:t>innovation</a:t>
            </a:r>
            <a:endParaRPr lang="de-DE" sz="2400" b="1" u="sng" dirty="0">
              <a:latin typeface="Calibri" panose="020F0502020204030204" pitchFamily="34" charset="0"/>
              <a:cs typeface="Calibri" panose="020F0502020204030204" pitchFamily="34" charset="0"/>
            </a:endParaRPr>
          </a:p>
        </p:txBody>
      </p:sp>
      <p:sp>
        <p:nvSpPr>
          <p:cNvPr id="9" name="Text Box 37"/>
          <p:cNvSpPr txBox="1">
            <a:spLocks noChangeArrowheads="1"/>
          </p:cNvSpPr>
          <p:nvPr/>
        </p:nvSpPr>
        <p:spPr bwMode="auto">
          <a:xfrm>
            <a:off x="612080" y="1628800"/>
            <a:ext cx="78483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800" dirty="0">
                <a:solidFill>
                  <a:srgbClr val="0000FF"/>
                </a:solidFill>
                <a:latin typeface="Calibri" panose="020F0502020204030204" pitchFamily="34" charset="0"/>
                <a:cs typeface="Calibri" panose="020F0502020204030204" pitchFamily="34" charset="0"/>
              </a:rPr>
              <a:t>„</a:t>
            </a:r>
            <a:r>
              <a:rPr lang="de-DE" sz="2000" b="1" dirty="0">
                <a:solidFill>
                  <a:srgbClr val="0000FF"/>
                </a:solidFill>
                <a:latin typeface="Calibri" panose="020F0502020204030204" pitchFamily="34" charset="0"/>
                <a:cs typeface="Calibri" panose="020F0502020204030204" pitchFamily="34" charset="0"/>
              </a:rPr>
              <a:t>Innovation</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is</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the</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successful</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implementation</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of</a:t>
            </a:r>
            <a:r>
              <a:rPr lang="de-DE" sz="1800" dirty="0" smtClean="0">
                <a:solidFill>
                  <a:srgbClr val="0000FF"/>
                </a:solidFill>
                <a:latin typeface="Calibri" panose="020F0502020204030204" pitchFamily="34" charset="0"/>
                <a:cs typeface="Calibri" panose="020F0502020204030204" pitchFamily="34" charset="0"/>
              </a:rPr>
              <a:t> a </a:t>
            </a:r>
            <a:r>
              <a:rPr lang="de-DE" sz="1800" dirty="0" err="1" smtClean="0">
                <a:solidFill>
                  <a:srgbClr val="0000FF"/>
                </a:solidFill>
                <a:latin typeface="Calibri" panose="020F0502020204030204" pitchFamily="34" charset="0"/>
                <a:cs typeface="Calibri" panose="020F0502020204030204" pitchFamily="34" charset="0"/>
              </a:rPr>
              <a:t>new</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product</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or</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process</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including</a:t>
            </a:r>
            <a:r>
              <a:rPr lang="de-DE" sz="1800" dirty="0" smtClean="0">
                <a:solidFill>
                  <a:srgbClr val="0000FF"/>
                </a:solidFill>
                <a:latin typeface="Calibri" panose="020F0502020204030204" pitchFamily="34" charset="0"/>
                <a:cs typeface="Calibri" panose="020F0502020204030204" pitchFamily="34" charset="0"/>
              </a:rPr>
              <a:t> organisational, </a:t>
            </a:r>
            <a:r>
              <a:rPr lang="de-DE" sz="1800" dirty="0" err="1" smtClean="0">
                <a:solidFill>
                  <a:srgbClr val="0000FF"/>
                </a:solidFill>
                <a:latin typeface="Calibri" panose="020F0502020204030204" pitchFamily="34" charset="0"/>
                <a:cs typeface="Calibri" panose="020F0502020204030204" pitchFamily="34" charset="0"/>
              </a:rPr>
              <a:t>marketing</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or</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service</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novelties</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into</a:t>
            </a:r>
            <a:r>
              <a:rPr lang="de-DE" sz="1800" dirty="0" smtClean="0">
                <a:solidFill>
                  <a:srgbClr val="0000FF"/>
                </a:solidFill>
                <a:latin typeface="Calibri" panose="020F0502020204030204" pitchFamily="34" charset="0"/>
                <a:cs typeface="Calibri" panose="020F0502020204030204" pitchFamily="34" charset="0"/>
              </a:rPr>
              <a:t> a </a:t>
            </a:r>
            <a:r>
              <a:rPr lang="de-DE" sz="1800" dirty="0" err="1" smtClean="0">
                <a:solidFill>
                  <a:srgbClr val="0000FF"/>
                </a:solidFill>
                <a:latin typeface="Calibri" panose="020F0502020204030204" pitchFamily="34" charset="0"/>
                <a:cs typeface="Calibri" panose="020F0502020204030204" pitchFamily="34" charset="0"/>
              </a:rPr>
              <a:t>market</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a:solidFill>
                  <a:srgbClr val="0000FF"/>
                </a:solidFill>
                <a:latin typeface="Calibri" panose="020F0502020204030204" pitchFamily="34" charset="0"/>
                <a:cs typeface="Calibri" panose="020F0502020204030204" pitchFamily="34" charset="0"/>
              </a:rPr>
              <a:t>C</a:t>
            </a:r>
            <a:r>
              <a:rPr lang="de-DE" sz="1800" dirty="0" err="1" smtClean="0">
                <a:solidFill>
                  <a:srgbClr val="0000FF"/>
                </a:solidFill>
                <a:latin typeface="Calibri" panose="020F0502020204030204" pitchFamily="34" charset="0"/>
                <a:cs typeface="Calibri" panose="020F0502020204030204" pitchFamily="34" charset="0"/>
              </a:rPr>
              <a:t>ommercialisation</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and</a:t>
            </a:r>
            <a:r>
              <a:rPr lang="de-DE" sz="1800" dirty="0" smtClean="0">
                <a:solidFill>
                  <a:srgbClr val="0000FF"/>
                </a:solidFill>
                <a:latin typeface="Calibri" panose="020F0502020204030204" pitchFamily="34" charset="0"/>
                <a:cs typeface="Calibri" panose="020F0502020204030204" pitchFamily="34" charset="0"/>
              </a:rPr>
              <a:t> </a:t>
            </a:r>
            <a:r>
              <a:rPr lang="de-DE" sz="1800" dirty="0" err="1" smtClean="0">
                <a:solidFill>
                  <a:srgbClr val="0000FF"/>
                </a:solidFill>
                <a:latin typeface="Calibri" panose="020F0502020204030204" pitchFamily="34" charset="0"/>
                <a:cs typeface="Calibri" panose="020F0502020204030204" pitchFamily="34" charset="0"/>
              </a:rPr>
              <a:t>diffusion</a:t>
            </a:r>
            <a:r>
              <a:rPr lang="de-DE" sz="1800" dirty="0" smtClean="0">
                <a:solidFill>
                  <a:srgbClr val="0000FF"/>
                </a:solidFill>
                <a:latin typeface="Calibri" panose="020F0502020204030204" pitchFamily="34" charset="0"/>
                <a:cs typeface="Calibri" panose="020F0502020204030204" pitchFamily="34" charset="0"/>
              </a:rPr>
              <a:t>.</a:t>
            </a:r>
            <a:endParaRPr lang="de-DE" sz="1800" dirty="0">
              <a:solidFill>
                <a:srgbClr val="0000FF"/>
              </a:solidFill>
              <a:latin typeface="Calibri" panose="020F0502020204030204" pitchFamily="34" charset="0"/>
              <a:cs typeface="Calibri" panose="020F0502020204030204" pitchFamily="34" charset="0"/>
            </a:endParaRPr>
          </a:p>
        </p:txBody>
      </p:sp>
      <p:sp>
        <p:nvSpPr>
          <p:cNvPr id="24" name="Rectangle 34"/>
          <p:cNvSpPr>
            <a:spLocks noChangeArrowheads="1"/>
          </p:cNvSpPr>
          <p:nvPr/>
        </p:nvSpPr>
        <p:spPr bwMode="auto">
          <a:xfrm>
            <a:off x="4427984" y="3140968"/>
            <a:ext cx="3239840" cy="194421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2000" b="1" dirty="0" err="1" smtClean="0">
                <a:solidFill>
                  <a:schemeClr val="accent2"/>
                </a:solidFill>
                <a:latin typeface="Calibri" panose="020F0502020204030204" pitchFamily="34" charset="0"/>
                <a:cs typeface="Calibri" panose="020F0502020204030204" pitchFamily="34" charset="0"/>
              </a:rPr>
              <a:t>From</a:t>
            </a:r>
            <a:r>
              <a:rPr lang="de-DE" sz="2000" b="1" dirty="0" smtClean="0">
                <a:solidFill>
                  <a:schemeClr val="accent2"/>
                </a:solidFill>
                <a:latin typeface="Calibri" panose="020F0502020204030204" pitchFamily="34" charset="0"/>
                <a:cs typeface="Calibri" panose="020F0502020204030204" pitchFamily="34" charset="0"/>
              </a:rPr>
              <a:t> </a:t>
            </a:r>
            <a:r>
              <a:rPr lang="de-DE" sz="2000" b="1" dirty="0" err="1">
                <a:solidFill>
                  <a:schemeClr val="accent2"/>
                </a:solidFill>
                <a:latin typeface="Calibri" panose="020F0502020204030204" pitchFamily="34" charset="0"/>
                <a:cs typeface="Calibri" panose="020F0502020204030204" pitchFamily="34" charset="0"/>
              </a:rPr>
              <a:t>i</a:t>
            </a:r>
            <a:r>
              <a:rPr lang="de-DE" sz="2000" b="1" dirty="0" err="1" smtClean="0">
                <a:solidFill>
                  <a:schemeClr val="accent2"/>
                </a:solidFill>
                <a:latin typeface="Calibri" panose="020F0502020204030204" pitchFamily="34" charset="0"/>
                <a:cs typeface="Calibri" panose="020F0502020204030204" pitchFamily="34" charset="0"/>
              </a:rPr>
              <a:t>deas</a:t>
            </a:r>
            <a:r>
              <a:rPr lang="de-DE" sz="2000" b="1" dirty="0" smtClean="0">
                <a:solidFill>
                  <a:schemeClr val="accent2"/>
                </a:solidFill>
                <a:latin typeface="Calibri" panose="020F0502020204030204" pitchFamily="34" charset="0"/>
                <a:cs typeface="Calibri" panose="020F0502020204030204" pitchFamily="34" charset="0"/>
              </a:rPr>
              <a:t> </a:t>
            </a:r>
            <a:r>
              <a:rPr lang="de-DE" sz="2000" b="1" dirty="0" err="1" smtClean="0">
                <a:solidFill>
                  <a:schemeClr val="accent2"/>
                </a:solidFill>
                <a:latin typeface="Calibri" panose="020F0502020204030204" pitchFamily="34" charset="0"/>
                <a:cs typeface="Calibri" panose="020F0502020204030204" pitchFamily="34" charset="0"/>
              </a:rPr>
              <a:t>to</a:t>
            </a:r>
            <a:r>
              <a:rPr lang="de-DE" sz="2000" b="1" dirty="0" smtClean="0">
                <a:solidFill>
                  <a:schemeClr val="accent2"/>
                </a:solidFill>
                <a:latin typeface="Calibri" panose="020F0502020204030204" pitchFamily="34" charset="0"/>
                <a:cs typeface="Calibri" panose="020F0502020204030204" pitchFamily="34" charset="0"/>
              </a:rPr>
              <a:t> </a:t>
            </a:r>
            <a:r>
              <a:rPr lang="de-DE" sz="2000" b="1" dirty="0" err="1" smtClean="0">
                <a:solidFill>
                  <a:schemeClr val="accent2"/>
                </a:solidFill>
                <a:latin typeface="Calibri" panose="020F0502020204030204" pitchFamily="34" charset="0"/>
                <a:cs typeface="Calibri" panose="020F0502020204030204" pitchFamily="34" charset="0"/>
              </a:rPr>
              <a:t>innovation</a:t>
            </a:r>
            <a:r>
              <a:rPr lang="de-DE" sz="2000" b="1" dirty="0" smtClean="0">
                <a:solidFill>
                  <a:schemeClr val="accent2"/>
                </a:solidFill>
                <a:latin typeface="Calibri" panose="020F0502020204030204" pitchFamily="34" charset="0"/>
                <a:cs typeface="Calibri" panose="020F0502020204030204" pitchFamily="34" charset="0"/>
              </a:rPr>
              <a:t>:</a:t>
            </a:r>
          </a:p>
          <a:p>
            <a:r>
              <a:rPr lang="de-DE" sz="2000" b="1" dirty="0" smtClean="0">
                <a:solidFill>
                  <a:schemeClr val="accent2"/>
                </a:solidFill>
                <a:latin typeface="Calibri" panose="020F0502020204030204" pitchFamily="34" charset="0"/>
                <a:cs typeface="Calibri" panose="020F0502020204030204" pitchFamily="34" charset="0"/>
              </a:rPr>
              <a:t>(b) The </a:t>
            </a:r>
            <a:r>
              <a:rPr lang="de-DE" sz="2000" b="1" i="1" dirty="0" err="1" smtClean="0">
                <a:solidFill>
                  <a:schemeClr val="accent2"/>
                </a:solidFill>
                <a:latin typeface="Calibri" panose="020F0502020204030204" pitchFamily="34" charset="0"/>
                <a:cs typeface="Calibri" panose="020F0502020204030204" pitchFamily="34" charset="0"/>
              </a:rPr>
              <a:t>costs</a:t>
            </a:r>
            <a:r>
              <a:rPr lang="de-DE" sz="2000" b="1" i="1" dirty="0" smtClean="0">
                <a:solidFill>
                  <a:schemeClr val="accent2"/>
                </a:solidFill>
                <a:latin typeface="Calibri" panose="020F0502020204030204" pitchFamily="34" charset="0"/>
                <a:cs typeface="Calibri" panose="020F0502020204030204" pitchFamily="34" charset="0"/>
              </a:rPr>
              <a:t> </a:t>
            </a:r>
            <a:r>
              <a:rPr lang="de-DE" sz="2000" b="1" i="1" dirty="0" err="1" smtClean="0">
                <a:solidFill>
                  <a:schemeClr val="accent2"/>
                </a:solidFill>
                <a:latin typeface="Calibri" panose="020F0502020204030204" pitchFamily="34" charset="0"/>
                <a:cs typeface="Calibri" panose="020F0502020204030204" pitchFamily="34" charset="0"/>
              </a:rPr>
              <a:t>of</a:t>
            </a:r>
            <a:r>
              <a:rPr lang="de-DE" sz="2000" b="1" i="1" dirty="0" smtClean="0">
                <a:solidFill>
                  <a:schemeClr val="accent2"/>
                </a:solidFill>
                <a:latin typeface="Calibri" panose="020F0502020204030204" pitchFamily="34" charset="0"/>
                <a:cs typeface="Calibri" panose="020F0502020204030204" pitchFamily="34" charset="0"/>
              </a:rPr>
              <a:t> </a:t>
            </a:r>
            <a:r>
              <a:rPr lang="de-DE" sz="2000" b="1" i="1" dirty="0" err="1" smtClean="0">
                <a:solidFill>
                  <a:schemeClr val="accent2"/>
                </a:solidFill>
                <a:latin typeface="Calibri" panose="020F0502020204030204" pitchFamily="34" charset="0"/>
                <a:cs typeface="Calibri" panose="020F0502020204030204" pitchFamily="34" charset="0"/>
              </a:rPr>
              <a:t>success</a:t>
            </a:r>
            <a:endParaRPr lang="de-DE" sz="2000" b="1" i="1" dirty="0">
              <a:solidFill>
                <a:schemeClr val="accent2"/>
              </a:solidFill>
              <a:latin typeface="Calibri" panose="020F0502020204030204" pitchFamily="34" charset="0"/>
              <a:cs typeface="Calibri" panose="020F0502020204030204" pitchFamily="34" charset="0"/>
            </a:endParaRPr>
          </a:p>
          <a:p>
            <a:r>
              <a:rPr lang="de-DE" sz="1400" b="1" dirty="0" smtClean="0">
                <a:solidFill>
                  <a:schemeClr val="accent2"/>
                </a:solidFill>
                <a:latin typeface="Calibri" panose="020F0502020204030204" pitchFamily="34" charset="0"/>
                <a:cs typeface="Calibri" panose="020F0502020204030204" pitchFamily="34" charset="0"/>
              </a:rPr>
              <a:t>     </a:t>
            </a:r>
            <a:endParaRPr lang="de-DE" sz="800" dirty="0" smtClean="0">
              <a:solidFill>
                <a:schemeClr val="accent2"/>
              </a:solidFill>
              <a:latin typeface="Calibri" panose="020F0502020204030204" pitchFamily="34" charset="0"/>
              <a:cs typeface="Calibri" panose="020F0502020204030204" pitchFamily="34" charset="0"/>
            </a:endParaRPr>
          </a:p>
          <a:p>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dirty="0">
                <a:solidFill>
                  <a:schemeClr val="accent2"/>
                </a:solidFill>
                <a:latin typeface="Calibri" panose="020F0502020204030204" pitchFamily="34" charset="0"/>
                <a:cs typeface="Calibri" panose="020F0502020204030204" pitchFamily="34" charset="0"/>
                <a:sym typeface="Wingdings" pitchFamily="2" charset="2"/>
              </a:rPr>
              <a:t> </a:t>
            </a:r>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100 €  </a:t>
            </a:r>
            <a:r>
              <a:rPr lang="de-DE" sz="1400" b="1" dirty="0" err="1" smtClean="0">
                <a:solidFill>
                  <a:schemeClr val="accent2"/>
                </a:solidFill>
                <a:latin typeface="Calibri" panose="020F0502020204030204" pitchFamily="34" charset="0"/>
                <a:cs typeface="Calibri" panose="020F0502020204030204" pitchFamily="34" charset="0"/>
                <a:sym typeface="Wingdings" pitchFamily="2" charset="2"/>
              </a:rPr>
              <a:t>to</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err="1" smtClean="0">
                <a:solidFill>
                  <a:schemeClr val="accent2"/>
                </a:solidFill>
                <a:latin typeface="Calibri" panose="020F0502020204030204" pitchFamily="34" charset="0"/>
                <a:cs typeface="Calibri" panose="020F0502020204030204" pitchFamily="34" charset="0"/>
                <a:sym typeface="Wingdings" pitchFamily="2" charset="2"/>
              </a:rPr>
              <a:t>market</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dirty="0" err="1" smtClean="0">
                <a:solidFill>
                  <a:schemeClr val="accent2"/>
                </a:solidFill>
                <a:latin typeface="Calibri" panose="020F0502020204030204" pitchFamily="34" charset="0"/>
                <a:cs typeface="Calibri" panose="020F0502020204030204" pitchFamily="34" charset="0"/>
                <a:sym typeface="Wingdings" pitchFamily="2" charset="2"/>
              </a:rPr>
              <a:t>implementation</a:t>
            </a:r>
            <a:endParaRPr lang="de-DE" sz="1400" dirty="0" smtClean="0">
              <a:solidFill>
                <a:schemeClr val="accent2"/>
              </a:solidFill>
              <a:latin typeface="Calibri" panose="020F0502020204030204" pitchFamily="34" charset="0"/>
              <a:cs typeface="Calibri" panose="020F0502020204030204" pitchFamily="34" charset="0"/>
              <a:sym typeface="Wingdings" pitchFamily="2" charset="2"/>
            </a:endParaRPr>
          </a:p>
          <a:p>
            <a:endParaRPr lang="de-DE" sz="800" dirty="0" smtClean="0">
              <a:solidFill>
                <a:schemeClr val="accent2"/>
              </a:solidFill>
              <a:latin typeface="Calibri" panose="020F0502020204030204" pitchFamily="34" charset="0"/>
              <a:cs typeface="Calibri" panose="020F0502020204030204" pitchFamily="34" charset="0"/>
              <a:sym typeface="Wingdings" pitchFamily="2" charset="2"/>
            </a:endParaRPr>
          </a:p>
          <a:p>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  10 €  </a:t>
            </a:r>
            <a:r>
              <a:rPr lang="de-DE" sz="1400" dirty="0" err="1" smtClean="0">
                <a:solidFill>
                  <a:schemeClr val="accent2"/>
                </a:solidFill>
                <a:latin typeface="Calibri" panose="020F0502020204030204" pitchFamily="34" charset="0"/>
                <a:cs typeface="Calibri" panose="020F0502020204030204" pitchFamily="34" charset="0"/>
                <a:sym typeface="Wingdings" pitchFamily="2" charset="2"/>
              </a:rPr>
              <a:t>for</a:t>
            </a:r>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dirty="0" err="1" smtClean="0">
                <a:solidFill>
                  <a:schemeClr val="accent2"/>
                </a:solidFill>
                <a:latin typeface="Calibri" panose="020F0502020204030204" pitchFamily="34" charset="0"/>
                <a:cs typeface="Calibri" panose="020F0502020204030204" pitchFamily="34" charset="0"/>
                <a:sym typeface="Wingdings" pitchFamily="2" charset="2"/>
              </a:rPr>
              <a:t>technology</a:t>
            </a:r>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dirty="0" err="1" smtClean="0">
                <a:solidFill>
                  <a:schemeClr val="accent2"/>
                </a:solidFill>
                <a:latin typeface="Calibri" panose="020F0502020204030204" pitchFamily="34" charset="0"/>
                <a:cs typeface="Calibri" panose="020F0502020204030204" pitchFamily="34" charset="0"/>
                <a:sym typeface="Wingdings" pitchFamily="2" charset="2"/>
              </a:rPr>
              <a:t>development</a:t>
            </a:r>
            <a:endParaRPr lang="de-DE" sz="1400" dirty="0" smtClean="0">
              <a:solidFill>
                <a:schemeClr val="accent2"/>
              </a:solidFill>
              <a:latin typeface="Calibri" panose="020F0502020204030204" pitchFamily="34" charset="0"/>
              <a:cs typeface="Calibri" panose="020F0502020204030204" pitchFamily="34" charset="0"/>
              <a:sym typeface="Wingdings" pitchFamily="2" charset="2"/>
            </a:endParaRPr>
          </a:p>
          <a:p>
            <a:pPr lvl="2"/>
            <a:endParaRPr lang="de-DE" sz="800" dirty="0">
              <a:solidFill>
                <a:schemeClr val="accent2"/>
              </a:solidFill>
              <a:latin typeface="Calibri" panose="020F0502020204030204" pitchFamily="34" charset="0"/>
              <a:cs typeface="Calibri" panose="020F0502020204030204" pitchFamily="34" charset="0"/>
              <a:sym typeface="Wingdings" pitchFamily="2" charset="2"/>
            </a:endParaRPr>
          </a:p>
          <a:p>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a:solidFill>
                  <a:schemeClr val="accent2"/>
                </a:solidFill>
                <a:latin typeface="Calibri" panose="020F0502020204030204" pitchFamily="34" charset="0"/>
                <a:cs typeface="Calibri" panose="020F0502020204030204" pitchFamily="34" charset="0"/>
                <a:sym typeface="Wingdings" pitchFamily="2" charset="2"/>
              </a:rPr>
              <a:t>1 </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err="1" smtClean="0">
                <a:solidFill>
                  <a:schemeClr val="accent2"/>
                </a:solidFill>
                <a:latin typeface="Calibri" panose="020F0502020204030204" pitchFamily="34" charset="0"/>
                <a:cs typeface="Calibri" panose="020F0502020204030204" pitchFamily="34" charset="0"/>
                <a:sym typeface="Wingdings" pitchFamily="2" charset="2"/>
              </a:rPr>
              <a:t>spent</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err="1" smtClean="0">
                <a:solidFill>
                  <a:schemeClr val="accent2"/>
                </a:solidFill>
                <a:latin typeface="Calibri" panose="020F0502020204030204" pitchFamily="34" charset="0"/>
                <a:cs typeface="Calibri" panose="020F0502020204030204" pitchFamily="34" charset="0"/>
                <a:sym typeface="Wingdings" pitchFamily="2" charset="2"/>
              </a:rPr>
              <a:t>for</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err="1" smtClean="0">
                <a:solidFill>
                  <a:schemeClr val="accent2"/>
                </a:solidFill>
                <a:latin typeface="Calibri" panose="020F0502020204030204" pitchFamily="34" charset="0"/>
                <a:cs typeface="Calibri" panose="020F0502020204030204" pitchFamily="34" charset="0"/>
                <a:sym typeface="Wingdings" pitchFamily="2" charset="2"/>
              </a:rPr>
              <a:t>research</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endParaRPr lang="de-AT" sz="1400" b="1" dirty="0">
              <a:solidFill>
                <a:schemeClr val="accent2"/>
              </a:solidFill>
              <a:latin typeface="Calibri" panose="020F0502020204030204" pitchFamily="34" charset="0"/>
              <a:cs typeface="Calibri" panose="020F0502020204030204" pitchFamily="34" charset="0"/>
              <a:sym typeface="Wingdings" pitchFamily="2" charset="2"/>
            </a:endParaRPr>
          </a:p>
        </p:txBody>
      </p:sp>
      <p:sp>
        <p:nvSpPr>
          <p:cNvPr id="25" name="Nach oben gekrümmter Pfeil 24"/>
          <p:cNvSpPr/>
          <p:nvPr/>
        </p:nvSpPr>
        <p:spPr bwMode="auto">
          <a:xfrm rot="20828956">
            <a:off x="1850389" y="3785326"/>
            <a:ext cx="7278212" cy="2246807"/>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26" name="Textfeld 25"/>
          <p:cNvSpPr txBox="1"/>
          <p:nvPr/>
        </p:nvSpPr>
        <p:spPr>
          <a:xfrm rot="2473744">
            <a:off x="1321779" y="4572017"/>
            <a:ext cx="3200524" cy="1611026"/>
          </a:xfrm>
          <a:prstGeom prst="rect">
            <a:avLst/>
          </a:prstGeom>
          <a:solidFill>
            <a:schemeClr val="accent5">
              <a:lumMod val="40000"/>
              <a:lumOff val="60000"/>
            </a:schemeClr>
          </a:solidFill>
        </p:spPr>
        <p:txBody>
          <a:bodyPr wrap="square" rtlCol="0">
            <a:spAutoFit/>
          </a:bodyPr>
          <a:lstStyle/>
          <a:p>
            <a:endParaRPr lang="de-DE" dirty="0"/>
          </a:p>
        </p:txBody>
      </p:sp>
      <p:sp>
        <p:nvSpPr>
          <p:cNvPr id="27" name="Rectangle 34"/>
          <p:cNvSpPr>
            <a:spLocks noChangeArrowheads="1"/>
          </p:cNvSpPr>
          <p:nvPr/>
        </p:nvSpPr>
        <p:spPr bwMode="auto">
          <a:xfrm>
            <a:off x="612080" y="3140968"/>
            <a:ext cx="3239840" cy="194421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2000" b="1" dirty="0" err="1" smtClean="0">
                <a:solidFill>
                  <a:schemeClr val="accent2"/>
                </a:solidFill>
                <a:latin typeface="Calibri" panose="020F0502020204030204" pitchFamily="34" charset="0"/>
                <a:cs typeface="Calibri" panose="020F0502020204030204" pitchFamily="34" charset="0"/>
              </a:rPr>
              <a:t>From</a:t>
            </a:r>
            <a:r>
              <a:rPr lang="de-DE" sz="2000" b="1" dirty="0" smtClean="0">
                <a:solidFill>
                  <a:schemeClr val="accent2"/>
                </a:solidFill>
                <a:latin typeface="Calibri" panose="020F0502020204030204" pitchFamily="34" charset="0"/>
                <a:cs typeface="Calibri" panose="020F0502020204030204" pitchFamily="34" charset="0"/>
              </a:rPr>
              <a:t> </a:t>
            </a:r>
            <a:r>
              <a:rPr lang="de-DE" sz="2000" b="1" dirty="0" err="1">
                <a:solidFill>
                  <a:schemeClr val="accent2"/>
                </a:solidFill>
                <a:latin typeface="Calibri" panose="020F0502020204030204" pitchFamily="34" charset="0"/>
                <a:cs typeface="Calibri" panose="020F0502020204030204" pitchFamily="34" charset="0"/>
              </a:rPr>
              <a:t>i</a:t>
            </a:r>
            <a:r>
              <a:rPr lang="de-DE" sz="2000" b="1" dirty="0" err="1" smtClean="0">
                <a:solidFill>
                  <a:schemeClr val="accent2"/>
                </a:solidFill>
                <a:latin typeface="Calibri" panose="020F0502020204030204" pitchFamily="34" charset="0"/>
                <a:cs typeface="Calibri" panose="020F0502020204030204" pitchFamily="34" charset="0"/>
              </a:rPr>
              <a:t>deas</a:t>
            </a:r>
            <a:r>
              <a:rPr lang="de-DE" sz="2000" b="1" dirty="0" smtClean="0">
                <a:solidFill>
                  <a:schemeClr val="accent2"/>
                </a:solidFill>
                <a:latin typeface="Calibri" panose="020F0502020204030204" pitchFamily="34" charset="0"/>
                <a:cs typeface="Calibri" panose="020F0502020204030204" pitchFamily="34" charset="0"/>
              </a:rPr>
              <a:t> </a:t>
            </a:r>
            <a:r>
              <a:rPr lang="de-DE" sz="2000" b="1" dirty="0" err="1" smtClean="0">
                <a:solidFill>
                  <a:schemeClr val="accent2"/>
                </a:solidFill>
                <a:latin typeface="Calibri" panose="020F0502020204030204" pitchFamily="34" charset="0"/>
                <a:cs typeface="Calibri" panose="020F0502020204030204" pitchFamily="34" charset="0"/>
              </a:rPr>
              <a:t>to</a:t>
            </a:r>
            <a:r>
              <a:rPr lang="de-DE" sz="2000" b="1" dirty="0" smtClean="0">
                <a:solidFill>
                  <a:schemeClr val="accent2"/>
                </a:solidFill>
                <a:latin typeface="Calibri" panose="020F0502020204030204" pitchFamily="34" charset="0"/>
                <a:cs typeface="Calibri" panose="020F0502020204030204" pitchFamily="34" charset="0"/>
              </a:rPr>
              <a:t> </a:t>
            </a:r>
            <a:r>
              <a:rPr lang="de-DE" sz="2000" b="1" dirty="0" err="1" smtClean="0">
                <a:solidFill>
                  <a:schemeClr val="accent2"/>
                </a:solidFill>
                <a:latin typeface="Calibri" panose="020F0502020204030204" pitchFamily="34" charset="0"/>
                <a:cs typeface="Calibri" panose="020F0502020204030204" pitchFamily="34" charset="0"/>
              </a:rPr>
              <a:t>innovation</a:t>
            </a:r>
            <a:r>
              <a:rPr lang="de-DE" sz="2000" b="1" dirty="0" smtClean="0">
                <a:solidFill>
                  <a:schemeClr val="accent2"/>
                </a:solidFill>
                <a:latin typeface="Calibri" panose="020F0502020204030204" pitchFamily="34" charset="0"/>
                <a:cs typeface="Calibri" panose="020F0502020204030204" pitchFamily="34" charset="0"/>
              </a:rPr>
              <a:t>:</a:t>
            </a:r>
          </a:p>
          <a:p>
            <a:r>
              <a:rPr lang="de-DE" sz="2000" b="1" dirty="0" smtClean="0">
                <a:solidFill>
                  <a:schemeClr val="accent2"/>
                </a:solidFill>
                <a:latin typeface="Calibri" panose="020F0502020204030204" pitchFamily="34" charset="0"/>
                <a:cs typeface="Calibri" panose="020F0502020204030204" pitchFamily="34" charset="0"/>
              </a:rPr>
              <a:t>(a) The </a:t>
            </a:r>
            <a:r>
              <a:rPr lang="de-DE" sz="2000" b="1" i="1" dirty="0" err="1" smtClean="0">
                <a:solidFill>
                  <a:schemeClr val="accent2"/>
                </a:solidFill>
                <a:latin typeface="Calibri" panose="020F0502020204030204" pitchFamily="34" charset="0"/>
                <a:cs typeface="Calibri" panose="020F0502020204030204" pitchFamily="34" charset="0"/>
              </a:rPr>
              <a:t>probability</a:t>
            </a:r>
            <a:r>
              <a:rPr lang="de-DE" sz="2000" b="1" i="1" dirty="0" smtClean="0">
                <a:solidFill>
                  <a:schemeClr val="accent2"/>
                </a:solidFill>
                <a:latin typeface="Calibri" panose="020F0502020204030204" pitchFamily="34" charset="0"/>
                <a:cs typeface="Calibri" panose="020F0502020204030204" pitchFamily="34" charset="0"/>
              </a:rPr>
              <a:t> </a:t>
            </a:r>
            <a:r>
              <a:rPr lang="de-DE" sz="2000" b="1" i="1" dirty="0" err="1" smtClean="0">
                <a:solidFill>
                  <a:schemeClr val="accent2"/>
                </a:solidFill>
                <a:latin typeface="Calibri" panose="020F0502020204030204" pitchFamily="34" charset="0"/>
                <a:cs typeface="Calibri" panose="020F0502020204030204" pitchFamily="34" charset="0"/>
              </a:rPr>
              <a:t>of</a:t>
            </a:r>
            <a:r>
              <a:rPr lang="de-DE" sz="2000" b="1" i="1" dirty="0" smtClean="0">
                <a:solidFill>
                  <a:schemeClr val="accent2"/>
                </a:solidFill>
                <a:latin typeface="Calibri" panose="020F0502020204030204" pitchFamily="34" charset="0"/>
                <a:cs typeface="Calibri" panose="020F0502020204030204" pitchFamily="34" charset="0"/>
              </a:rPr>
              <a:t> </a:t>
            </a:r>
            <a:r>
              <a:rPr lang="de-DE" sz="2000" b="1" i="1" dirty="0" err="1" smtClean="0">
                <a:solidFill>
                  <a:schemeClr val="accent2"/>
                </a:solidFill>
                <a:latin typeface="Calibri" panose="020F0502020204030204" pitchFamily="34" charset="0"/>
                <a:cs typeface="Calibri" panose="020F0502020204030204" pitchFamily="34" charset="0"/>
              </a:rPr>
              <a:t>success</a:t>
            </a:r>
            <a:endParaRPr lang="de-DE" sz="2000" b="1" i="1" dirty="0">
              <a:solidFill>
                <a:schemeClr val="accent2"/>
              </a:solidFill>
              <a:latin typeface="Calibri" panose="020F0502020204030204" pitchFamily="34" charset="0"/>
              <a:cs typeface="Calibri" panose="020F0502020204030204" pitchFamily="34" charset="0"/>
            </a:endParaRPr>
          </a:p>
          <a:p>
            <a:r>
              <a:rPr lang="de-DE" sz="1400" b="1" dirty="0" smtClean="0">
                <a:solidFill>
                  <a:schemeClr val="accent2"/>
                </a:solidFill>
                <a:latin typeface="Calibri" panose="020F0502020204030204" pitchFamily="34" charset="0"/>
                <a:cs typeface="Calibri" panose="020F0502020204030204" pitchFamily="34" charset="0"/>
              </a:rPr>
              <a:t>     </a:t>
            </a:r>
            <a:endParaRPr lang="de-DE" sz="800" dirty="0" smtClean="0">
              <a:solidFill>
                <a:schemeClr val="accent2"/>
              </a:solidFill>
              <a:latin typeface="Calibri" panose="020F0502020204030204" pitchFamily="34" charset="0"/>
              <a:cs typeface="Calibri" panose="020F0502020204030204" pitchFamily="34" charset="0"/>
            </a:endParaRPr>
          </a:p>
          <a:p>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  </a:t>
            </a:r>
            <a:r>
              <a:rPr lang="de-DE" sz="1400" b="1" dirty="0" smtClean="0">
                <a:solidFill>
                  <a:schemeClr val="accent2"/>
                </a:solidFill>
                <a:latin typeface="Calibri" panose="020F0502020204030204" pitchFamily="34" charset="0"/>
                <a:cs typeface="Calibri" panose="020F0502020204030204" pitchFamily="34" charset="0"/>
              </a:rPr>
              <a:t>100 </a:t>
            </a:r>
            <a:r>
              <a:rPr lang="de-DE" sz="1400" b="1" dirty="0">
                <a:solidFill>
                  <a:schemeClr val="accent2"/>
                </a:solidFill>
                <a:latin typeface="Calibri" panose="020F0502020204030204" pitchFamily="34" charset="0"/>
                <a:cs typeface="Calibri" panose="020F0502020204030204" pitchFamily="34" charset="0"/>
              </a:rPr>
              <a:t>Research </a:t>
            </a:r>
            <a:r>
              <a:rPr lang="de-DE" sz="1400" b="1" dirty="0" err="1">
                <a:solidFill>
                  <a:schemeClr val="accent2"/>
                </a:solidFill>
                <a:latin typeface="Calibri" panose="020F0502020204030204" pitchFamily="34" charset="0"/>
                <a:cs typeface="Calibri" panose="020F0502020204030204" pitchFamily="34" charset="0"/>
              </a:rPr>
              <a:t>ideas</a:t>
            </a:r>
            <a:r>
              <a:rPr lang="de-DE" sz="1400" b="1" dirty="0">
                <a:solidFill>
                  <a:schemeClr val="accent2"/>
                </a:solidFill>
                <a:latin typeface="Calibri" panose="020F0502020204030204" pitchFamily="34" charset="0"/>
                <a:cs typeface="Calibri" panose="020F0502020204030204" pitchFamily="34" charset="0"/>
              </a:rPr>
              <a:t> </a:t>
            </a:r>
          </a:p>
          <a:p>
            <a:endParaRPr lang="de-DE" sz="800" dirty="0" smtClean="0">
              <a:solidFill>
                <a:schemeClr val="accent2"/>
              </a:solidFill>
              <a:latin typeface="Calibri" panose="020F0502020204030204" pitchFamily="34" charset="0"/>
              <a:cs typeface="Calibri" panose="020F0502020204030204" pitchFamily="34" charset="0"/>
              <a:sym typeface="Wingdings" pitchFamily="2" charset="2"/>
            </a:endParaRPr>
          </a:p>
          <a:p>
            <a:pPr lvl="1"/>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   10 Trials / </a:t>
            </a:r>
            <a:r>
              <a:rPr lang="de-DE" sz="1400" dirty="0" err="1" smtClean="0">
                <a:solidFill>
                  <a:schemeClr val="accent2"/>
                </a:solidFill>
                <a:latin typeface="Calibri" panose="020F0502020204030204" pitchFamily="34" charset="0"/>
                <a:cs typeface="Calibri" panose="020F0502020204030204" pitchFamily="34" charset="0"/>
                <a:sym typeface="Wingdings" pitchFamily="2" charset="2"/>
              </a:rPr>
              <a:t>prototypes</a:t>
            </a:r>
            <a:endParaRPr lang="de-DE" sz="1400" dirty="0" smtClean="0">
              <a:solidFill>
                <a:schemeClr val="accent2"/>
              </a:solidFill>
              <a:latin typeface="Calibri" panose="020F0502020204030204" pitchFamily="34" charset="0"/>
              <a:cs typeface="Calibri" panose="020F0502020204030204" pitchFamily="34" charset="0"/>
              <a:sym typeface="Wingdings" pitchFamily="2" charset="2"/>
            </a:endParaRPr>
          </a:p>
          <a:p>
            <a:pPr marL="285750" indent="-285750" algn="ctr">
              <a:buFont typeface="Wingdings" pitchFamily="2" charset="2"/>
              <a:buChar char="ð"/>
            </a:pPr>
            <a:endParaRPr lang="de-DE" sz="800" dirty="0" smtClean="0">
              <a:solidFill>
                <a:schemeClr val="accent2"/>
              </a:solidFill>
              <a:latin typeface="Calibri" panose="020F0502020204030204" pitchFamily="34" charset="0"/>
              <a:cs typeface="Calibri" panose="020F0502020204030204" pitchFamily="34" charset="0"/>
              <a:sym typeface="Wingdings" pitchFamily="2" charset="2"/>
            </a:endParaRPr>
          </a:p>
          <a:p>
            <a:pPr lvl="2"/>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dirty="0">
                <a:solidFill>
                  <a:schemeClr val="accent2"/>
                </a:solidFill>
                <a:latin typeface="Calibri" panose="020F0502020204030204" pitchFamily="34" charset="0"/>
                <a:cs typeface="Calibri" panose="020F0502020204030204" pitchFamily="34" charset="0"/>
                <a:sym typeface="Wingdings" pitchFamily="2" charset="2"/>
              </a:rPr>
              <a:t> </a:t>
            </a:r>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a:t>
            </a:r>
            <a:r>
              <a:rPr lang="de-DE" sz="1400" dirty="0">
                <a:solidFill>
                  <a:schemeClr val="accent2"/>
                </a:solidFill>
                <a:latin typeface="Calibri" panose="020F0502020204030204" pitchFamily="34" charset="0"/>
                <a:cs typeface="Calibri" panose="020F0502020204030204" pitchFamily="34" charset="0"/>
                <a:sym typeface="Wingdings" pitchFamily="2" charset="2"/>
              </a:rPr>
              <a:t> </a:t>
            </a:r>
            <a:r>
              <a:rPr lang="de-DE" sz="1400" dirty="0" smtClean="0">
                <a:solidFill>
                  <a:schemeClr val="accent2"/>
                </a:solidFill>
                <a:latin typeface="Calibri" panose="020F0502020204030204" pitchFamily="34" charset="0"/>
                <a:cs typeface="Calibri" panose="020F0502020204030204" pitchFamily="34" charset="0"/>
                <a:sym typeface="Wingdings" pitchFamily="2" charset="2"/>
              </a:rPr>
              <a:t></a:t>
            </a:r>
            <a:r>
              <a:rPr lang="de-DE" sz="1400" dirty="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a:solidFill>
                  <a:schemeClr val="accent2"/>
                </a:solidFill>
                <a:latin typeface="Calibri" panose="020F0502020204030204" pitchFamily="34" charset="0"/>
                <a:cs typeface="Calibri" panose="020F0502020204030204" pitchFamily="34" charset="0"/>
                <a:sym typeface="Wingdings" pitchFamily="2" charset="2"/>
              </a:rPr>
              <a:t></a:t>
            </a:r>
            <a:r>
              <a:rPr lang="de-DE" sz="1400" b="1" dirty="0" smtClean="0">
                <a:solidFill>
                  <a:schemeClr val="accent2"/>
                </a:solidFill>
                <a:latin typeface="Calibri" panose="020F0502020204030204" pitchFamily="34" charset="0"/>
                <a:cs typeface="Calibri" panose="020F0502020204030204" pitchFamily="34" charset="0"/>
                <a:sym typeface="Wingdings" pitchFamily="2" charset="2"/>
              </a:rPr>
              <a:t> </a:t>
            </a:r>
            <a:r>
              <a:rPr lang="de-DE" sz="1400" b="1" dirty="0">
                <a:solidFill>
                  <a:schemeClr val="accent2"/>
                </a:solidFill>
                <a:latin typeface="Calibri" panose="020F0502020204030204" pitchFamily="34" charset="0"/>
                <a:cs typeface="Calibri" panose="020F0502020204030204" pitchFamily="34" charset="0"/>
                <a:sym typeface="Wingdings" pitchFamily="2" charset="2"/>
              </a:rPr>
              <a:t>1 Innovation</a:t>
            </a:r>
            <a:endParaRPr lang="de-AT" sz="1400" b="1" dirty="0">
              <a:solidFill>
                <a:schemeClr val="accent2"/>
              </a:solidFill>
              <a:latin typeface="Calibri" panose="020F0502020204030204" pitchFamily="34" charset="0"/>
              <a:cs typeface="Calibri" panose="020F0502020204030204" pitchFamily="34" charset="0"/>
              <a:sym typeface="Wingdings" pitchFamily="2" charset="2"/>
            </a:endParaRPr>
          </a:p>
        </p:txBody>
      </p:sp>
      <p:pic>
        <p:nvPicPr>
          <p:cNvPr id="28" name="Picture 7"/>
          <p:cNvPicPr>
            <a:picLocks noChangeAspect="1" noChangeArrowheads="1"/>
          </p:cNvPicPr>
          <p:nvPr/>
        </p:nvPicPr>
        <p:blipFill>
          <a:blip r:embed="rId2">
            <a:grayscl/>
            <a:extLst>
              <a:ext uri="{28A0092B-C50C-407E-A947-70E740481C1C}">
                <a14:useLocalDpi xmlns:a14="http://schemas.microsoft.com/office/drawing/2010/main" val="0"/>
              </a:ext>
            </a:extLst>
          </a:blip>
          <a:srcRect t="10394" b="45430"/>
          <a:stretch>
            <a:fillRect/>
          </a:stretch>
        </p:blipFill>
        <p:spPr bwMode="auto">
          <a:xfrm>
            <a:off x="0" y="604837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Nach oben gekrümmter Pfeil 28"/>
          <p:cNvSpPr/>
          <p:nvPr/>
        </p:nvSpPr>
        <p:spPr bwMode="auto">
          <a:xfrm rot="3680368">
            <a:off x="-2501489" y="2221210"/>
            <a:ext cx="7278212" cy="2246807"/>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ndParaRPr>
          </a:p>
        </p:txBody>
      </p:sp>
      <p:sp>
        <p:nvSpPr>
          <p:cNvPr id="30" name="Line 36"/>
          <p:cNvSpPr>
            <a:spLocks noChangeShapeType="1"/>
          </p:cNvSpPr>
          <p:nvPr/>
        </p:nvSpPr>
        <p:spPr bwMode="auto">
          <a:xfrm flipV="1">
            <a:off x="3868763" y="3717032"/>
            <a:ext cx="559221" cy="0"/>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Calibri" panose="020F0502020204030204" pitchFamily="34" charset="0"/>
              <a:cs typeface="Calibri" panose="020F0502020204030204" pitchFamily="34" charset="0"/>
            </a:endParaRPr>
          </a:p>
        </p:txBody>
      </p:sp>
      <p:pic>
        <p:nvPicPr>
          <p:cNvPr id="31"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t="30244" b="35329"/>
          <a:stretch>
            <a:fillRect/>
          </a:stretch>
        </p:blipFill>
        <p:spPr bwMode="auto">
          <a:xfrm>
            <a:off x="0" y="-27384"/>
            <a:ext cx="9144000" cy="836613"/>
          </a:xfrm>
          <a:prstGeom prst="rect">
            <a:avLst/>
          </a:prstGeom>
          <a:noFill/>
          <a:ln>
            <a:noFill/>
          </a:ln>
          <a:effectLst/>
          <a:extLst>
            <a:ext uri="{909E8E84-426E-40DD-AFC4-6F175D3DCCD1}">
              <a14:hiddenFill xmlns:a14="http://schemas.microsoft.com/office/drawing/2010/main">
                <a:solidFill>
                  <a:srgbClr val="FF3300">
                    <a:alpha val="16078"/>
                  </a:srgbClr>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1188144" y="2708920"/>
            <a:ext cx="5976144" cy="338554"/>
          </a:xfrm>
          <a:prstGeom prst="rect">
            <a:avLst/>
          </a:prstGeom>
          <a:noFill/>
        </p:spPr>
        <p:txBody>
          <a:bodyPr wrap="square" rtlCol="0">
            <a:spAutoFit/>
          </a:bodyPr>
          <a:lstStyle/>
          <a:p>
            <a:pPr algn="ctr"/>
            <a:r>
              <a:rPr lang="de-DE" sz="1600" dirty="0" smtClean="0">
                <a:solidFill>
                  <a:schemeClr val="accent2"/>
                </a:solidFill>
                <a:latin typeface="Calibri" panose="020F0502020204030204" pitchFamily="34" charset="0"/>
                <a:cs typeface="Calibri" panose="020F0502020204030204" pitchFamily="34" charset="0"/>
              </a:rPr>
              <a:t>&lt;</a:t>
            </a:r>
            <a:r>
              <a:rPr lang="de-DE" sz="1600" b="1" i="1" dirty="0" smtClean="0">
                <a:solidFill>
                  <a:schemeClr val="accent2"/>
                </a:solidFill>
                <a:latin typeface="Calibri" panose="020F0502020204030204" pitchFamily="34" charset="0"/>
                <a:cs typeface="Calibri" panose="020F0502020204030204" pitchFamily="34" charset="0"/>
              </a:rPr>
              <a:t>Thumb-</a:t>
            </a:r>
            <a:r>
              <a:rPr lang="de-DE" sz="1600" b="1" i="1" dirty="0" err="1" smtClean="0">
                <a:solidFill>
                  <a:schemeClr val="accent2"/>
                </a:solidFill>
                <a:latin typeface="Calibri" panose="020F0502020204030204" pitchFamily="34" charset="0"/>
                <a:cs typeface="Calibri" panose="020F0502020204030204" pitchFamily="34" charset="0"/>
              </a:rPr>
              <a:t>rules</a:t>
            </a:r>
            <a:r>
              <a:rPr lang="de-DE" sz="1600" dirty="0" smtClean="0">
                <a:solidFill>
                  <a:schemeClr val="accent2"/>
                </a:solidFill>
                <a:latin typeface="Calibri" panose="020F0502020204030204" pitchFamily="34" charset="0"/>
                <a:cs typeface="Calibri" panose="020F0502020204030204" pitchFamily="34" charset="0"/>
              </a:rPr>
              <a:t>&gt; </a:t>
            </a:r>
            <a:r>
              <a:rPr lang="de-DE" sz="1600" dirty="0" err="1" smtClean="0">
                <a:solidFill>
                  <a:schemeClr val="accent2"/>
                </a:solidFill>
                <a:latin typeface="Calibri" panose="020F0502020204030204" pitchFamily="34" charset="0"/>
                <a:cs typeface="Calibri" panose="020F0502020204030204" pitchFamily="34" charset="0"/>
              </a:rPr>
              <a:t>to</a:t>
            </a:r>
            <a:r>
              <a:rPr lang="de-DE" sz="1600" dirty="0" smtClean="0">
                <a:solidFill>
                  <a:schemeClr val="accent2"/>
                </a:solidFill>
                <a:latin typeface="Calibri" panose="020F0502020204030204" pitchFamily="34" charset="0"/>
                <a:cs typeface="Calibri" panose="020F0502020204030204" pitchFamily="34" charset="0"/>
              </a:rPr>
              <a:t> </a:t>
            </a:r>
            <a:r>
              <a:rPr lang="de-DE" sz="1600" dirty="0" err="1" smtClean="0">
                <a:solidFill>
                  <a:schemeClr val="accent2"/>
                </a:solidFill>
                <a:latin typeface="Calibri" panose="020F0502020204030204" pitchFamily="34" charset="0"/>
                <a:cs typeface="Calibri" panose="020F0502020204030204" pitchFamily="34" charset="0"/>
              </a:rPr>
              <a:t>assess</a:t>
            </a:r>
            <a:r>
              <a:rPr lang="de-DE" sz="1600" dirty="0" smtClean="0">
                <a:solidFill>
                  <a:schemeClr val="accent2"/>
                </a:solidFill>
                <a:latin typeface="Calibri" panose="020F0502020204030204" pitchFamily="34" charset="0"/>
                <a:cs typeface="Calibri" panose="020F0502020204030204" pitchFamily="34" charset="0"/>
              </a:rPr>
              <a:t> </a:t>
            </a:r>
            <a:r>
              <a:rPr lang="de-DE" sz="1600" dirty="0" err="1" smtClean="0">
                <a:solidFill>
                  <a:schemeClr val="accent2"/>
                </a:solidFill>
                <a:latin typeface="Calibri" panose="020F0502020204030204" pitchFamily="34" charset="0"/>
                <a:cs typeface="Calibri" panose="020F0502020204030204" pitchFamily="34" charset="0"/>
              </a:rPr>
              <a:t>the</a:t>
            </a:r>
            <a:r>
              <a:rPr lang="de-DE" sz="1600" dirty="0" smtClean="0">
                <a:solidFill>
                  <a:schemeClr val="accent2"/>
                </a:solidFill>
                <a:latin typeface="Calibri" panose="020F0502020204030204" pitchFamily="34" charset="0"/>
                <a:cs typeface="Calibri" panose="020F0502020204030204" pitchFamily="34" charset="0"/>
              </a:rPr>
              <a:t> fundamental </a:t>
            </a:r>
            <a:r>
              <a:rPr lang="de-DE" sz="1600" dirty="0" err="1" smtClean="0">
                <a:solidFill>
                  <a:schemeClr val="accent2"/>
                </a:solidFill>
                <a:latin typeface="Calibri" panose="020F0502020204030204" pitchFamily="34" charset="0"/>
                <a:cs typeface="Calibri" panose="020F0502020204030204" pitchFamily="34" charset="0"/>
              </a:rPr>
              <a:t>economics</a:t>
            </a:r>
            <a:r>
              <a:rPr lang="de-DE" sz="1600" dirty="0" smtClean="0">
                <a:solidFill>
                  <a:schemeClr val="accent2"/>
                </a:solidFill>
                <a:latin typeface="Calibri" panose="020F0502020204030204" pitchFamily="34" charset="0"/>
                <a:cs typeface="Calibri" panose="020F0502020204030204" pitchFamily="34" charset="0"/>
              </a:rPr>
              <a:t> </a:t>
            </a:r>
            <a:r>
              <a:rPr lang="de-DE" sz="1600" dirty="0" err="1" smtClean="0">
                <a:solidFill>
                  <a:schemeClr val="accent2"/>
                </a:solidFill>
                <a:latin typeface="Calibri" panose="020F0502020204030204" pitchFamily="34" charset="0"/>
                <a:cs typeface="Calibri" panose="020F0502020204030204" pitchFamily="34" charset="0"/>
              </a:rPr>
              <a:t>of</a:t>
            </a:r>
            <a:r>
              <a:rPr lang="de-DE" sz="1600" dirty="0" smtClean="0">
                <a:solidFill>
                  <a:schemeClr val="accent2"/>
                </a:solidFill>
                <a:latin typeface="Calibri" panose="020F0502020204030204" pitchFamily="34" charset="0"/>
                <a:cs typeface="Calibri" panose="020F0502020204030204" pitchFamily="34" charset="0"/>
              </a:rPr>
              <a:t> </a:t>
            </a:r>
            <a:r>
              <a:rPr lang="de-DE" sz="1600" dirty="0" err="1" smtClean="0">
                <a:solidFill>
                  <a:schemeClr val="accent2"/>
                </a:solidFill>
                <a:latin typeface="Calibri" panose="020F0502020204030204" pitchFamily="34" charset="0"/>
                <a:cs typeface="Calibri" panose="020F0502020204030204" pitchFamily="34" charset="0"/>
              </a:rPr>
              <a:t>innovation</a:t>
            </a:r>
            <a:r>
              <a:rPr lang="de-DE" sz="1600" dirty="0" smtClean="0">
                <a:solidFill>
                  <a:schemeClr val="accent2"/>
                </a:solidFill>
                <a:latin typeface="Calibri" panose="020F0502020204030204" pitchFamily="34" charset="0"/>
                <a:cs typeface="Calibri" panose="020F0502020204030204" pitchFamily="34" charset="0"/>
              </a:rPr>
              <a:t>:</a:t>
            </a:r>
            <a:endParaRPr lang="de-DE" sz="1600" dirty="0">
              <a:solidFill>
                <a:schemeClr val="accent2"/>
              </a:solidFill>
              <a:latin typeface="Calibri" panose="020F0502020204030204" pitchFamily="34" charset="0"/>
              <a:cs typeface="Calibri" panose="020F0502020204030204" pitchFamily="34" charset="0"/>
            </a:endParaRPr>
          </a:p>
        </p:txBody>
      </p:sp>
      <p:sp>
        <p:nvSpPr>
          <p:cNvPr id="13" name="Rechteck 12"/>
          <p:cNvSpPr/>
          <p:nvPr/>
        </p:nvSpPr>
        <p:spPr>
          <a:xfrm rot="16200000">
            <a:off x="-1119244" y="4682462"/>
            <a:ext cx="2565574" cy="400110"/>
          </a:xfrm>
          <a:prstGeom prst="rect">
            <a:avLst/>
          </a:prstGeom>
        </p:spPr>
        <p:txBody>
          <a:bodyPr wrap="none">
            <a:spAutoFit/>
          </a:bodyPr>
          <a:lstStyle/>
          <a:p>
            <a:r>
              <a:rPr lang="en-US" altLang="de-DE" sz="2000" i="1" dirty="0" smtClean="0">
                <a:solidFill>
                  <a:srgbClr val="000066"/>
                </a:solidFill>
                <a:latin typeface="Calibri" pitchFamily="34" charset="0"/>
              </a:rPr>
              <a:t>1. Innovation </a:t>
            </a:r>
            <a:r>
              <a:rPr lang="en-US" altLang="de-DE" sz="2000" i="1" dirty="0">
                <a:solidFill>
                  <a:srgbClr val="000066"/>
                </a:solidFill>
                <a:latin typeface="Calibri" pitchFamily="34" charset="0"/>
              </a:rPr>
              <a:t>culture </a:t>
            </a:r>
            <a:r>
              <a:rPr lang="en-US" altLang="de-DE" sz="2000" i="1" dirty="0" smtClean="0">
                <a:solidFill>
                  <a:srgbClr val="000066"/>
                </a:solidFill>
                <a:latin typeface="Calibri" pitchFamily="34" charset="0"/>
              </a:rPr>
              <a:t>…</a:t>
            </a:r>
            <a:endParaRPr lang="de-DE" sz="20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 calcmode="lin" valueType="num">
                                      <p:cBhvr>
                                        <p:cTn id="16" dur="1000" fill="hold"/>
                                        <p:tgtEl>
                                          <p:spTgt spid="22"/>
                                        </p:tgtEl>
                                        <p:attrNameLst>
                                          <p:attrName>style.rotation</p:attrName>
                                        </p:attrNameLst>
                                      </p:cBhvr>
                                      <p:tavLst>
                                        <p:tav tm="0">
                                          <p:val>
                                            <p:fltVal val="90"/>
                                          </p:val>
                                        </p:tav>
                                        <p:tav tm="100000">
                                          <p:val>
                                            <p:fltVal val="0"/>
                                          </p:val>
                                        </p:tav>
                                      </p:tavLst>
                                    </p:anim>
                                    <p:animEffect transition="in" filter="fad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0-#ppt_w/2"/>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animBg="1"/>
      <p:bldP spid="27" grpId="0" animBg="1"/>
      <p:bldP spid="29" grpId="0" animBg="1"/>
      <p:bldP spid="30"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476250"/>
            <a:ext cx="4902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5" name="Picture 7" descr="Anten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89138"/>
            <a:ext cx="2663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6" name="Picture 5" descr="http://tbn0.google.com/images?q=tbn:GMXDEHDdf-3V5M:http://blogoscoped.com/files/was-wir-wisse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41350"/>
            <a:ext cx="33845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1"/>
          <p:cNvSpPr>
            <a:spLocks noGrp="1" noChangeArrowheads="1"/>
          </p:cNvSpPr>
          <p:nvPr>
            <p:ph type="title"/>
          </p:nvPr>
        </p:nvSpPr>
        <p:spPr>
          <a:xfrm>
            <a:off x="3924300" y="811213"/>
            <a:ext cx="4752975" cy="1104900"/>
          </a:xfrm>
          <a:noFill/>
        </p:spPr>
        <p:txBody>
          <a:bodyPr/>
          <a:lstStyle/>
          <a:p>
            <a:pPr algn="r"/>
            <a:r>
              <a:rPr lang="de-DE" altLang="de-DE" sz="2400" smtClean="0">
                <a:latin typeface="Calibri" pitchFamily="34" charset="0"/>
              </a:rPr>
              <a:t>Social change, development,</a:t>
            </a:r>
            <a:br>
              <a:rPr lang="de-DE" altLang="de-DE" sz="2400" smtClean="0">
                <a:latin typeface="Calibri" pitchFamily="34" charset="0"/>
              </a:rPr>
            </a:br>
            <a:r>
              <a:rPr lang="de-DE" altLang="de-DE" sz="2400" smtClean="0">
                <a:latin typeface="Calibri" pitchFamily="34" charset="0"/>
              </a:rPr>
              <a:t>crisis and ‚Grand Challenges‘:</a:t>
            </a:r>
            <a:br>
              <a:rPr lang="de-DE" altLang="de-DE" sz="2400" smtClean="0">
                <a:latin typeface="Calibri" pitchFamily="34" charset="0"/>
              </a:rPr>
            </a:br>
            <a:r>
              <a:rPr lang="de-DE" altLang="de-DE" sz="2400" smtClean="0">
                <a:latin typeface="Calibri" pitchFamily="34" charset="0"/>
              </a:rPr>
              <a:t>Resources and solutions</a:t>
            </a:r>
            <a:endParaRPr lang="de-AT" altLang="de-DE" sz="2400" smtClean="0">
              <a:latin typeface="Calibri" pitchFamily="34" charset="0"/>
            </a:endParaRPr>
          </a:p>
        </p:txBody>
      </p:sp>
      <p:pic>
        <p:nvPicPr>
          <p:cNvPr id="19462" name="Picture 14"/>
          <p:cNvPicPr>
            <a:picLocks noChangeAspect="1" noChangeArrowheads="1"/>
          </p:cNvPicPr>
          <p:nvPr/>
        </p:nvPicPr>
        <p:blipFill>
          <a:blip r:embed="rId6">
            <a:grayscl/>
            <a:extLst>
              <a:ext uri="{28A0092B-C50C-407E-A947-70E740481C1C}">
                <a14:useLocalDpi xmlns:a14="http://schemas.microsoft.com/office/drawing/2010/main" val="0"/>
              </a:ext>
            </a:extLst>
          </a:blip>
          <a:srcRect t="30244" b="35329"/>
          <a:stretch>
            <a:fillRect/>
          </a:stretch>
        </p:blipFill>
        <p:spPr bwMode="auto">
          <a:xfrm>
            <a:off x="-101600" y="-26988"/>
            <a:ext cx="928211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3424" name="Text Box 16"/>
          <p:cNvSpPr txBox="1">
            <a:spLocks noChangeArrowheads="1"/>
          </p:cNvSpPr>
          <p:nvPr/>
        </p:nvSpPr>
        <p:spPr bwMode="auto">
          <a:xfrm>
            <a:off x="1179513" y="1125538"/>
            <a:ext cx="1670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800" b="1">
                <a:solidFill>
                  <a:schemeClr val="bg1"/>
                </a:solidFill>
                <a:latin typeface="Calibri" pitchFamily="34" charset="0"/>
              </a:rPr>
              <a:t>Evolution </a:t>
            </a:r>
          </a:p>
          <a:p>
            <a:pPr algn="ctr"/>
            <a:r>
              <a:rPr lang="de-DE" altLang="de-DE" sz="2800" b="1">
                <a:solidFill>
                  <a:schemeClr val="bg1"/>
                </a:solidFill>
                <a:latin typeface="Calibri" pitchFamily="34" charset="0"/>
              </a:rPr>
              <a:t>of Brains</a:t>
            </a:r>
          </a:p>
        </p:txBody>
      </p:sp>
      <p:pic>
        <p:nvPicPr>
          <p:cNvPr id="273425" name="Picture 17" descr="matrix_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506913"/>
            <a:ext cx="26638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26" name="Text Box 18"/>
          <p:cNvSpPr txBox="1">
            <a:spLocks noChangeArrowheads="1"/>
          </p:cNvSpPr>
          <p:nvPr/>
        </p:nvSpPr>
        <p:spPr bwMode="auto">
          <a:xfrm>
            <a:off x="931863" y="4005263"/>
            <a:ext cx="2101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800" b="1">
                <a:solidFill>
                  <a:schemeClr val="bg1"/>
                </a:solidFill>
                <a:latin typeface="Calibri" pitchFamily="34" charset="0"/>
              </a:rPr>
              <a:t>Innovative</a:t>
            </a:r>
          </a:p>
          <a:p>
            <a:pPr algn="ctr"/>
            <a:r>
              <a:rPr lang="de-DE" altLang="de-DE" sz="2800" b="1">
                <a:solidFill>
                  <a:schemeClr val="bg1"/>
                </a:solidFill>
                <a:latin typeface="Calibri" pitchFamily="34" charset="0"/>
              </a:rPr>
              <a:t>Technologies</a:t>
            </a:r>
            <a:endParaRPr lang="de-AT" altLang="de-DE" sz="2800" b="1">
              <a:solidFill>
                <a:schemeClr val="bg1"/>
              </a:solidFill>
              <a:latin typeface="Calibri" pitchFamily="34" charset="0"/>
            </a:endParaRPr>
          </a:p>
        </p:txBody>
      </p:sp>
      <p:sp>
        <p:nvSpPr>
          <p:cNvPr id="19466" name="Rectangle 11"/>
          <p:cNvSpPr>
            <a:spLocks noChangeArrowheads="1"/>
          </p:cNvSpPr>
          <p:nvPr/>
        </p:nvSpPr>
        <p:spPr bwMode="auto">
          <a:xfrm>
            <a:off x="-101600" y="0"/>
            <a:ext cx="92821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de-DE" altLang="de-DE" sz="3600" b="1" u="sng">
                <a:solidFill>
                  <a:srgbClr val="FFFF00"/>
                </a:solidFill>
                <a:latin typeface="Calibri" pitchFamily="34" charset="0"/>
              </a:rPr>
              <a:t>WHY </a:t>
            </a:r>
            <a:r>
              <a:rPr lang="de-DE" altLang="de-DE" sz="4400" b="1" i="1" u="sng">
                <a:solidFill>
                  <a:srgbClr val="FFFF00"/>
                </a:solidFill>
                <a:latin typeface="Calibri" pitchFamily="34" charset="0"/>
              </a:rPr>
              <a:t>SOCIAL</a:t>
            </a:r>
            <a:r>
              <a:rPr lang="de-DE" altLang="de-DE" sz="3600" b="1" u="sng">
                <a:solidFill>
                  <a:srgbClr val="FFFF00"/>
                </a:solidFill>
                <a:latin typeface="Calibri" pitchFamily="34" charset="0"/>
              </a:rPr>
              <a:t> INNOVATION ?</a:t>
            </a:r>
            <a:endParaRPr lang="de-AT" altLang="de-DE" sz="3600" b="1" u="sng">
              <a:solidFill>
                <a:srgbClr val="FFFF00"/>
              </a:solidFill>
              <a:latin typeface="Calibri" pitchFamily="34" charset="0"/>
            </a:endParaRPr>
          </a:p>
        </p:txBody>
      </p:sp>
      <p:sp>
        <p:nvSpPr>
          <p:cNvPr id="273413" name="Text Box 5"/>
          <p:cNvSpPr txBox="1">
            <a:spLocks noChangeArrowheads="1"/>
          </p:cNvSpPr>
          <p:nvPr/>
        </p:nvSpPr>
        <p:spPr bwMode="auto">
          <a:xfrm>
            <a:off x="3492500" y="5373688"/>
            <a:ext cx="54721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400" b="1" i="1" dirty="0" err="1" smtClean="0">
                <a:solidFill>
                  <a:schemeClr val="bg1"/>
                </a:solidFill>
                <a:latin typeface="Calibri" pitchFamily="34" charset="0"/>
              </a:rPr>
              <a:t>Social</a:t>
            </a:r>
            <a:r>
              <a:rPr lang="de-DE" altLang="de-DE" sz="2400" b="1" i="1" dirty="0" smtClean="0">
                <a:solidFill>
                  <a:schemeClr val="bg1"/>
                </a:solidFill>
                <a:latin typeface="Calibri" pitchFamily="34" charset="0"/>
              </a:rPr>
              <a:t> Innovation </a:t>
            </a:r>
            <a:r>
              <a:rPr lang="de-DE" altLang="de-DE" sz="2400" b="1" i="1" dirty="0" err="1" smtClean="0">
                <a:solidFill>
                  <a:schemeClr val="bg1"/>
                </a:solidFill>
                <a:latin typeface="Calibri" pitchFamily="34" charset="0"/>
              </a:rPr>
              <a:t>for</a:t>
            </a:r>
            <a:r>
              <a:rPr lang="de-DE" altLang="de-DE" sz="2400" b="1" i="1" dirty="0" smtClean="0">
                <a:solidFill>
                  <a:schemeClr val="bg1"/>
                </a:solidFill>
                <a:latin typeface="Calibri" pitchFamily="34" charset="0"/>
              </a:rPr>
              <a:t> </a:t>
            </a:r>
            <a:r>
              <a:rPr lang="de-DE" altLang="de-DE" sz="2400" b="1" i="1" dirty="0" err="1" smtClean="0">
                <a:solidFill>
                  <a:schemeClr val="bg1"/>
                </a:solidFill>
                <a:latin typeface="Calibri" pitchFamily="34" charset="0"/>
              </a:rPr>
              <a:t>Social</a:t>
            </a:r>
            <a:r>
              <a:rPr lang="de-DE" altLang="de-DE" sz="2400" b="1" i="1" dirty="0" smtClean="0">
                <a:solidFill>
                  <a:schemeClr val="bg1"/>
                </a:solidFill>
                <a:latin typeface="Calibri" pitchFamily="34" charset="0"/>
              </a:rPr>
              <a:t> A</a:t>
            </a:r>
            <a:r>
              <a:rPr lang="de-DE" altLang="de-DE" sz="2600" b="1" i="1" dirty="0" smtClean="0">
                <a:solidFill>
                  <a:schemeClr val="bg1"/>
                </a:solidFill>
                <a:latin typeface="Calibri" pitchFamily="34" charset="0"/>
              </a:rPr>
              <a:t>ction </a:t>
            </a:r>
            <a:r>
              <a:rPr lang="de-DE" altLang="de-DE" sz="2400" b="1" dirty="0" smtClean="0">
                <a:solidFill>
                  <a:schemeClr val="bg1"/>
                </a:solidFill>
                <a:latin typeface="Calibri" pitchFamily="34" charset="0"/>
              </a:rPr>
              <a:t>!</a:t>
            </a:r>
            <a:endParaRPr lang="de-AT" altLang="de-DE" sz="2400" b="1" dirty="0">
              <a:solidFill>
                <a:schemeClr val="bg1"/>
              </a:solidFill>
              <a:latin typeface="Calibri" pitchFamily="34" charset="0"/>
            </a:endParaRPr>
          </a:p>
        </p:txBody>
      </p:sp>
      <p:sp>
        <p:nvSpPr>
          <p:cNvPr id="2" name="Text Box 5"/>
          <p:cNvSpPr txBox="1">
            <a:spLocks noChangeArrowheads="1"/>
          </p:cNvSpPr>
          <p:nvPr/>
        </p:nvSpPr>
        <p:spPr bwMode="auto">
          <a:xfrm>
            <a:off x="4572000" y="5851525"/>
            <a:ext cx="547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400" b="1" i="1">
                <a:solidFill>
                  <a:srgbClr val="0000CC"/>
                </a:solidFill>
                <a:latin typeface="Calibri" pitchFamily="34" charset="0"/>
              </a:rPr>
              <a:t>&gt;&gt; Cultural Evolution</a:t>
            </a:r>
            <a:endParaRPr lang="de-AT" altLang="de-DE" sz="2400" b="1" i="1">
              <a:solidFill>
                <a:srgbClr val="0000CC"/>
              </a:solidFill>
              <a:latin typeface="Calibri" pitchFamily="34" charset="0"/>
            </a:endParaRPr>
          </a:p>
        </p:txBody>
      </p:sp>
      <p:sp>
        <p:nvSpPr>
          <p:cNvPr id="3" name="Text Box 5"/>
          <p:cNvSpPr txBox="1">
            <a:spLocks noChangeArrowheads="1"/>
          </p:cNvSpPr>
          <p:nvPr/>
        </p:nvSpPr>
        <p:spPr bwMode="auto">
          <a:xfrm>
            <a:off x="539750" y="5876925"/>
            <a:ext cx="547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r>
              <a:rPr lang="de-DE" altLang="de-DE" sz="2000">
                <a:solidFill>
                  <a:schemeClr val="bg1"/>
                </a:solidFill>
                <a:latin typeface="Calibri" pitchFamily="34" charset="0"/>
              </a:rPr>
              <a:t>Collaborative intelligence</a:t>
            </a:r>
            <a:r>
              <a:rPr lang="de-DE" altLang="de-DE" sz="1800">
                <a:solidFill>
                  <a:srgbClr val="0000CC"/>
                </a:solidFill>
                <a:latin typeface="Calibri" pitchFamily="34" charset="0"/>
              </a:rPr>
              <a:t> &amp; intelligent collaboration</a:t>
            </a:r>
            <a:endParaRPr lang="de-AT" altLang="de-DE" sz="1800">
              <a:solidFill>
                <a:srgbClr val="0000CC"/>
              </a:solidFill>
              <a:latin typeface="Calibri" pitchFamily="34" charset="0"/>
            </a:endParaRPr>
          </a:p>
        </p:txBody>
      </p:sp>
      <p:pic>
        <p:nvPicPr>
          <p:cNvPr id="19470" name="Picture 13"/>
          <p:cNvPicPr>
            <a:picLocks noChangeAspect="1" noChangeArrowheads="1"/>
          </p:cNvPicPr>
          <p:nvPr/>
        </p:nvPicPr>
        <p:blipFill>
          <a:blip r:embed="rId8">
            <a:grayscl/>
            <a:extLst>
              <a:ext uri="{28A0092B-C50C-407E-A947-70E740481C1C}">
                <a14:useLocalDpi xmlns:a14="http://schemas.microsoft.com/office/drawing/2010/main" val="0"/>
              </a:ext>
            </a:extLst>
          </a:blip>
          <a:srcRect t="10394" b="45430"/>
          <a:stretch>
            <a:fillRect/>
          </a:stretch>
        </p:blipFill>
        <p:spPr bwMode="auto">
          <a:xfrm>
            <a:off x="0" y="6308725"/>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Rechteck 14"/>
          <p:cNvSpPr/>
          <p:nvPr/>
        </p:nvSpPr>
        <p:spPr>
          <a:xfrm rot="16200000">
            <a:off x="-1119244" y="4826478"/>
            <a:ext cx="2565574" cy="400110"/>
          </a:xfrm>
          <a:prstGeom prst="rect">
            <a:avLst/>
          </a:prstGeom>
        </p:spPr>
        <p:txBody>
          <a:bodyPr wrap="none">
            <a:spAutoFit/>
          </a:bodyPr>
          <a:lstStyle/>
          <a:p>
            <a:r>
              <a:rPr lang="en-US" altLang="de-DE" sz="2000" i="1" dirty="0" smtClean="0">
                <a:solidFill>
                  <a:srgbClr val="000066"/>
                </a:solidFill>
                <a:latin typeface="Calibri" pitchFamily="34" charset="0"/>
              </a:rPr>
              <a:t>1. Innovation </a:t>
            </a:r>
            <a:r>
              <a:rPr lang="en-US" altLang="de-DE" sz="2000" i="1" dirty="0">
                <a:solidFill>
                  <a:srgbClr val="000066"/>
                </a:solidFill>
                <a:latin typeface="Calibri" pitchFamily="34" charset="0"/>
              </a:rPr>
              <a:t>culture </a:t>
            </a:r>
            <a:r>
              <a:rPr lang="en-US" altLang="de-DE" sz="2000" i="1" dirty="0" smtClean="0">
                <a:solidFill>
                  <a:srgbClr val="000066"/>
                </a:solidFill>
                <a:latin typeface="Calibri" pitchFamily="34" charset="0"/>
              </a:rPr>
              <a:t>…</a:t>
            </a:r>
            <a:endParaRPr lang="de-DE" sz="20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strVal val="#ppt_w*0.70"/>
                                          </p:val>
                                        </p:tav>
                                        <p:tav tm="100000">
                                          <p:val>
                                            <p:strVal val="#ppt_w"/>
                                          </p:val>
                                        </p:tav>
                                      </p:tavLst>
                                    </p:anim>
                                    <p:anim calcmode="lin" valueType="num">
                                      <p:cBhvr>
                                        <p:cTn id="8" dur="1000" fill="hold"/>
                                        <p:tgtEl>
                                          <p:spTgt spid="7174"/>
                                        </p:tgtEl>
                                        <p:attrNameLst>
                                          <p:attrName>ppt_h</p:attrName>
                                        </p:attrNameLst>
                                      </p:cBhvr>
                                      <p:tavLst>
                                        <p:tav tm="0">
                                          <p:val>
                                            <p:strVal val="#ppt_h"/>
                                          </p:val>
                                        </p:tav>
                                        <p:tav tm="100000">
                                          <p:val>
                                            <p:strVal val="#ppt_h"/>
                                          </p:val>
                                        </p:tav>
                                      </p:tavLst>
                                    </p:anim>
                                    <p:animEffect transition="in" filter="fade">
                                      <p:cBhvr>
                                        <p:cTn id="9" dur="1000"/>
                                        <p:tgtEl>
                                          <p:spTgt spid="71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73415"/>
                                        </p:tgtEl>
                                        <p:attrNameLst>
                                          <p:attrName>style.visibility</p:attrName>
                                        </p:attrNameLst>
                                      </p:cBhvr>
                                      <p:to>
                                        <p:strVal val="visible"/>
                                      </p:to>
                                    </p:set>
                                    <p:animEffect transition="in" filter="blinds(horizontal)">
                                      <p:cBhvr>
                                        <p:cTn id="14" dur="500"/>
                                        <p:tgtEl>
                                          <p:spTgt spid="273415"/>
                                        </p:tgtEl>
                                      </p:cBhvr>
                                    </p:animEffect>
                                  </p:childTnLst>
                                </p:cTn>
                              </p:par>
                              <p:par>
                                <p:cTn id="15" presetID="3" presetClass="entr" presetSubtype="10" fill="hold" nodeType="withEffect">
                                  <p:stCondLst>
                                    <p:cond delay="0"/>
                                  </p:stCondLst>
                                  <p:childTnLst>
                                    <p:set>
                                      <p:cBhvr>
                                        <p:cTn id="16" dur="1" fill="hold">
                                          <p:stCondLst>
                                            <p:cond delay="0"/>
                                          </p:stCondLst>
                                        </p:cTn>
                                        <p:tgtEl>
                                          <p:spTgt spid="273425"/>
                                        </p:tgtEl>
                                        <p:attrNameLst>
                                          <p:attrName>style.visibility</p:attrName>
                                        </p:attrNameLst>
                                      </p:cBhvr>
                                      <p:to>
                                        <p:strVal val="visible"/>
                                      </p:to>
                                    </p:set>
                                    <p:animEffect transition="in" filter="blinds(horizontal)">
                                      <p:cBhvr>
                                        <p:cTn id="17" dur="500"/>
                                        <p:tgtEl>
                                          <p:spTgt spid="2734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73426"/>
                                        </p:tgtEl>
                                        <p:attrNameLst>
                                          <p:attrName>style.visibility</p:attrName>
                                        </p:attrNameLst>
                                      </p:cBhvr>
                                      <p:to>
                                        <p:strVal val="visible"/>
                                      </p:to>
                                    </p:set>
                                    <p:anim calcmode="lin" valueType="num">
                                      <p:cBhvr>
                                        <p:cTn id="22" dur="1000" fill="hold"/>
                                        <p:tgtEl>
                                          <p:spTgt spid="273426"/>
                                        </p:tgtEl>
                                        <p:attrNameLst>
                                          <p:attrName>ppt_w</p:attrName>
                                        </p:attrNameLst>
                                      </p:cBhvr>
                                      <p:tavLst>
                                        <p:tav tm="0">
                                          <p:val>
                                            <p:strVal val="#ppt_w*0.70"/>
                                          </p:val>
                                        </p:tav>
                                        <p:tav tm="100000">
                                          <p:val>
                                            <p:strVal val="#ppt_w"/>
                                          </p:val>
                                        </p:tav>
                                      </p:tavLst>
                                    </p:anim>
                                    <p:anim calcmode="lin" valueType="num">
                                      <p:cBhvr>
                                        <p:cTn id="23" dur="1000" fill="hold"/>
                                        <p:tgtEl>
                                          <p:spTgt spid="273426"/>
                                        </p:tgtEl>
                                        <p:attrNameLst>
                                          <p:attrName>ppt_h</p:attrName>
                                        </p:attrNameLst>
                                      </p:cBhvr>
                                      <p:tavLst>
                                        <p:tav tm="0">
                                          <p:val>
                                            <p:strVal val="#ppt_h"/>
                                          </p:val>
                                        </p:tav>
                                        <p:tav tm="100000">
                                          <p:val>
                                            <p:strVal val="#ppt_h"/>
                                          </p:val>
                                        </p:tav>
                                      </p:tavLst>
                                    </p:anim>
                                    <p:animEffect transition="in" filter="fade">
                                      <p:cBhvr>
                                        <p:cTn id="24" dur="1000"/>
                                        <p:tgtEl>
                                          <p:spTgt spid="2734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73416"/>
                                        </p:tgtEl>
                                        <p:attrNameLst>
                                          <p:attrName>style.visibility</p:attrName>
                                        </p:attrNameLst>
                                      </p:cBhvr>
                                      <p:to>
                                        <p:strVal val="visible"/>
                                      </p:to>
                                    </p:set>
                                    <p:animEffect transition="in" filter="blinds(horizontal)">
                                      <p:cBhvr>
                                        <p:cTn id="29" dur="500"/>
                                        <p:tgtEl>
                                          <p:spTgt spid="27341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73424"/>
                                        </p:tgtEl>
                                        <p:attrNameLst>
                                          <p:attrName>style.visibility</p:attrName>
                                        </p:attrNameLst>
                                      </p:cBhvr>
                                      <p:to>
                                        <p:strVal val="visible"/>
                                      </p:to>
                                    </p:set>
                                    <p:anim calcmode="lin" valueType="num">
                                      <p:cBhvr>
                                        <p:cTn id="32" dur="1000" fill="hold"/>
                                        <p:tgtEl>
                                          <p:spTgt spid="273424"/>
                                        </p:tgtEl>
                                        <p:attrNameLst>
                                          <p:attrName>ppt_w</p:attrName>
                                        </p:attrNameLst>
                                      </p:cBhvr>
                                      <p:tavLst>
                                        <p:tav tm="0">
                                          <p:val>
                                            <p:strVal val="#ppt_w*0.70"/>
                                          </p:val>
                                        </p:tav>
                                        <p:tav tm="100000">
                                          <p:val>
                                            <p:strVal val="#ppt_w"/>
                                          </p:val>
                                        </p:tav>
                                      </p:tavLst>
                                    </p:anim>
                                    <p:anim calcmode="lin" valueType="num">
                                      <p:cBhvr>
                                        <p:cTn id="33" dur="1000" fill="hold"/>
                                        <p:tgtEl>
                                          <p:spTgt spid="273424"/>
                                        </p:tgtEl>
                                        <p:attrNameLst>
                                          <p:attrName>ppt_h</p:attrName>
                                        </p:attrNameLst>
                                      </p:cBhvr>
                                      <p:tavLst>
                                        <p:tav tm="0">
                                          <p:val>
                                            <p:strVal val="#ppt_h"/>
                                          </p:val>
                                        </p:tav>
                                        <p:tav tm="100000">
                                          <p:val>
                                            <p:strVal val="#ppt_h"/>
                                          </p:val>
                                        </p:tav>
                                      </p:tavLst>
                                    </p:anim>
                                    <p:animEffect transition="in" filter="fade">
                                      <p:cBhvr>
                                        <p:cTn id="34" dur="1000"/>
                                        <p:tgtEl>
                                          <p:spTgt spid="2734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73412"/>
                                        </p:tgtEl>
                                        <p:attrNameLst>
                                          <p:attrName>style.visibility</p:attrName>
                                        </p:attrNameLst>
                                      </p:cBhvr>
                                      <p:to>
                                        <p:strVal val="visible"/>
                                      </p:to>
                                    </p:set>
                                    <p:animEffect transition="in" filter="blinds(horizontal)">
                                      <p:cBhvr>
                                        <p:cTn id="45" dur="500"/>
                                        <p:tgtEl>
                                          <p:spTgt spid="2734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2"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0-#ppt_w/2"/>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73413"/>
                                        </p:tgtEl>
                                        <p:attrNameLst>
                                          <p:attrName>style.visibility</p:attrName>
                                        </p:attrNameLst>
                                      </p:cBhvr>
                                      <p:to>
                                        <p:strVal val="visible"/>
                                      </p:to>
                                    </p:set>
                                    <p:anim calcmode="lin" valueType="num">
                                      <p:cBhvr>
                                        <p:cTn id="56" dur="1000" fill="hold"/>
                                        <p:tgtEl>
                                          <p:spTgt spid="273413"/>
                                        </p:tgtEl>
                                        <p:attrNameLst>
                                          <p:attrName>ppt_w</p:attrName>
                                        </p:attrNameLst>
                                      </p:cBhvr>
                                      <p:tavLst>
                                        <p:tav tm="0">
                                          <p:val>
                                            <p:strVal val="#ppt_w*0.70"/>
                                          </p:val>
                                        </p:tav>
                                        <p:tav tm="100000">
                                          <p:val>
                                            <p:strVal val="#ppt_w"/>
                                          </p:val>
                                        </p:tav>
                                      </p:tavLst>
                                    </p:anim>
                                    <p:anim calcmode="lin" valueType="num">
                                      <p:cBhvr>
                                        <p:cTn id="57" dur="1000" fill="hold"/>
                                        <p:tgtEl>
                                          <p:spTgt spid="273413"/>
                                        </p:tgtEl>
                                        <p:attrNameLst>
                                          <p:attrName>ppt_h</p:attrName>
                                        </p:attrNameLst>
                                      </p:cBhvr>
                                      <p:tavLst>
                                        <p:tav tm="0">
                                          <p:val>
                                            <p:strVal val="#ppt_h"/>
                                          </p:val>
                                        </p:tav>
                                        <p:tav tm="100000">
                                          <p:val>
                                            <p:strVal val="#ppt_h"/>
                                          </p:val>
                                        </p:tav>
                                      </p:tavLst>
                                    </p:anim>
                                    <p:animEffect transition="in" filter="fade">
                                      <p:cBhvr>
                                        <p:cTn id="58" dur="1000"/>
                                        <p:tgtEl>
                                          <p:spTgt spid="27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273424" grpId="0"/>
      <p:bldP spid="273426" grpId="0"/>
      <p:bldP spid="273413"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p:cNvPicPr>
            <a:picLocks noChangeAspect="1" noChangeArrowheads="1"/>
          </p:cNvPicPr>
          <p:nvPr/>
        </p:nvPicPr>
        <p:blipFill>
          <a:blip r:embed="rId2">
            <a:grayscl/>
            <a:extLst>
              <a:ext uri="{28A0092B-C50C-407E-A947-70E740481C1C}">
                <a14:useLocalDpi xmlns:a14="http://schemas.microsoft.com/office/drawing/2010/main" val="0"/>
              </a:ext>
            </a:extLst>
          </a:blip>
          <a:srcRect t="30244" b="35329"/>
          <a:stretch>
            <a:fillRect/>
          </a:stretch>
        </p:blipFill>
        <p:spPr bwMode="auto">
          <a:xfrm>
            <a:off x="0" y="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3"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t="10394" b="45430"/>
          <a:stretch>
            <a:fillRect/>
          </a:stretch>
        </p:blipFill>
        <p:spPr bwMode="auto">
          <a:xfrm>
            <a:off x="0" y="616585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Rectangle 4"/>
          <p:cNvSpPr txBox="1">
            <a:spLocks noChangeArrowheads="1"/>
          </p:cNvSpPr>
          <p:nvPr/>
        </p:nvSpPr>
        <p:spPr bwMode="auto">
          <a:xfrm>
            <a:off x="250825" y="2022475"/>
            <a:ext cx="82962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17463">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just">
              <a:spcBef>
                <a:spcPct val="20000"/>
              </a:spcBef>
            </a:pPr>
            <a:r>
              <a:rPr lang="en-US" altLang="de-DE" sz="2400" b="1" dirty="0">
                <a:solidFill>
                  <a:srgbClr val="0000CC"/>
                </a:solidFill>
              </a:rPr>
              <a:t>	</a:t>
            </a:r>
            <a:r>
              <a:rPr lang="en-US" altLang="de-DE" sz="2400" b="1" dirty="0">
                <a:solidFill>
                  <a:srgbClr val="0000CC"/>
                </a:solidFill>
                <a:latin typeface="Calibri" pitchFamily="34" charset="0"/>
              </a:rPr>
              <a:t>“</a:t>
            </a:r>
            <a:r>
              <a:rPr lang="en-GB" altLang="de-DE" sz="2400" b="1" dirty="0">
                <a:solidFill>
                  <a:srgbClr val="0000CC"/>
                </a:solidFill>
                <a:latin typeface="Calibri" pitchFamily="34" charset="0"/>
              </a:rPr>
              <a:t>The tracks of international research on innovation demonstrate that the technology-oriented paradigm – shaped by the industrial society – does not cover the broad range of innovations indispensable in the transition from an industrial to a knowledge and services-based society: Such fundamental societal changes require the inclusion of social innovations in a paradigm shift of the innovation system.” </a:t>
            </a:r>
            <a:endParaRPr lang="en-GB" altLang="de-DE" sz="1000" b="1" dirty="0">
              <a:solidFill>
                <a:srgbClr val="0000CC"/>
              </a:solidFill>
              <a:latin typeface="Calibri" pitchFamily="34" charset="0"/>
            </a:endParaRPr>
          </a:p>
          <a:p>
            <a:pPr>
              <a:spcBef>
                <a:spcPct val="20000"/>
              </a:spcBef>
            </a:pPr>
            <a:r>
              <a:rPr lang="en-GB" altLang="de-DE" sz="2400" i="1" dirty="0">
                <a:solidFill>
                  <a:srgbClr val="0000CC"/>
                </a:solidFill>
                <a:latin typeface="Calibri" pitchFamily="34" charset="0"/>
              </a:rPr>
              <a:t>Cf. the “</a:t>
            </a:r>
            <a:r>
              <a:rPr lang="en-GB" altLang="de-DE" sz="2400" b="1" i="1" dirty="0">
                <a:solidFill>
                  <a:srgbClr val="0000CC"/>
                </a:solidFill>
                <a:latin typeface="Calibri" pitchFamily="34" charset="0"/>
              </a:rPr>
              <a:t>Vienna Declaration: The most relevant topics in social innovation research</a:t>
            </a:r>
            <a:r>
              <a:rPr lang="en-GB" altLang="de-DE" sz="2400" i="1" dirty="0">
                <a:solidFill>
                  <a:srgbClr val="0000CC"/>
                </a:solidFill>
                <a:latin typeface="Calibri" pitchFamily="34" charset="0"/>
              </a:rPr>
              <a:t>”, 2011, adopted by the conference CSI.</a:t>
            </a:r>
          </a:p>
          <a:p>
            <a:pPr>
              <a:spcBef>
                <a:spcPct val="20000"/>
              </a:spcBef>
            </a:pPr>
            <a:r>
              <a:rPr lang="en-GB" altLang="de-DE" sz="2400" i="1" dirty="0">
                <a:solidFill>
                  <a:srgbClr val="0000CC"/>
                </a:solidFill>
                <a:latin typeface="Calibri" pitchFamily="34" charset="0"/>
              </a:rPr>
              <a:t>Information online: </a:t>
            </a:r>
            <a:r>
              <a:rPr lang="en-GB" altLang="de-DE" sz="2400" b="1" i="1" u="sng" dirty="0">
                <a:solidFill>
                  <a:srgbClr val="0000CC"/>
                </a:solidFill>
                <a:latin typeface="Calibri" pitchFamily="34" charset="0"/>
              </a:rPr>
              <a:t>www.socialinnovation2011.eu</a:t>
            </a:r>
            <a:r>
              <a:rPr lang="en-GB" altLang="de-DE" sz="2400" b="1" i="1" dirty="0">
                <a:solidFill>
                  <a:srgbClr val="0000CC"/>
                </a:solidFill>
                <a:latin typeface="Calibri" pitchFamily="34" charset="0"/>
              </a:rPr>
              <a:t> </a:t>
            </a:r>
            <a:endParaRPr lang="de-DE" altLang="de-DE" sz="2400" b="1" i="1" dirty="0">
              <a:solidFill>
                <a:srgbClr val="0000CC"/>
              </a:solidFill>
              <a:latin typeface="Calibri" pitchFamily="34" charset="0"/>
            </a:endParaRP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908050"/>
            <a:ext cx="3152775" cy="92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6" name="Textfeld 1"/>
          <p:cNvSpPr txBox="1">
            <a:spLocks noChangeArrowheads="1"/>
          </p:cNvSpPr>
          <p:nvPr/>
        </p:nvSpPr>
        <p:spPr bwMode="auto">
          <a:xfrm>
            <a:off x="3851275" y="1039813"/>
            <a:ext cx="4695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r>
              <a:rPr lang="de-DE" altLang="de-DE" sz="1600" b="1">
                <a:solidFill>
                  <a:srgbClr val="0000CC"/>
                </a:solidFill>
                <a:latin typeface="Calibri" pitchFamily="34" charset="0"/>
                <a:cs typeface="Calibri" pitchFamily="34" charset="0"/>
              </a:rPr>
              <a:t>The first world-wide conference on social innovation </a:t>
            </a:r>
          </a:p>
          <a:p>
            <a:r>
              <a:rPr lang="de-DE" altLang="de-DE" sz="1600" b="1">
                <a:solidFill>
                  <a:srgbClr val="0000CC"/>
                </a:solidFill>
                <a:latin typeface="Calibri" pitchFamily="34" charset="0"/>
                <a:cs typeface="Calibri" pitchFamily="34" charset="0"/>
              </a:rPr>
              <a:t>research with 370 participants from 54 countries </a:t>
            </a:r>
          </a:p>
          <a:p>
            <a:r>
              <a:rPr lang="de-DE" altLang="de-DE" sz="1600" b="1">
                <a:solidFill>
                  <a:srgbClr val="0000CC"/>
                </a:solidFill>
                <a:latin typeface="Calibri" pitchFamily="34" charset="0"/>
                <a:cs typeface="Calibri" pitchFamily="34" charset="0"/>
              </a:rPr>
              <a:t>around the globe. * Vienna, 19-21 Sep. 2011</a:t>
            </a:r>
          </a:p>
        </p:txBody>
      </p:sp>
      <p:sp>
        <p:nvSpPr>
          <p:cNvPr id="7" name="Rechteck 6"/>
          <p:cNvSpPr/>
          <p:nvPr/>
        </p:nvSpPr>
        <p:spPr>
          <a:xfrm rot="16200000">
            <a:off x="-1448918" y="4409358"/>
            <a:ext cx="3224922" cy="400110"/>
          </a:xfrm>
          <a:prstGeom prst="rect">
            <a:avLst/>
          </a:prstGeom>
        </p:spPr>
        <p:txBody>
          <a:bodyPr wrap="none">
            <a:spAutoFit/>
          </a:bodyPr>
          <a:lstStyle/>
          <a:p>
            <a:r>
              <a:rPr lang="en-US" altLang="de-DE" sz="2000" i="1" dirty="0" smtClean="0">
                <a:solidFill>
                  <a:srgbClr val="000066"/>
                </a:solidFill>
                <a:latin typeface="Calibri" pitchFamily="34" charset="0"/>
              </a:rPr>
              <a:t>2. </a:t>
            </a:r>
            <a:r>
              <a:rPr lang="en-US" altLang="de-DE" sz="2000" b="1" i="1" dirty="0">
                <a:solidFill>
                  <a:srgbClr val="000066"/>
                </a:solidFill>
                <a:latin typeface="Calibri" pitchFamily="34" charset="0"/>
              </a:rPr>
              <a:t>Extending the paradigm </a:t>
            </a:r>
            <a:r>
              <a:rPr lang="en-US" altLang="de-DE" sz="2000" i="1" dirty="0" smtClean="0">
                <a:solidFill>
                  <a:srgbClr val="000066"/>
                </a:solidFill>
                <a:latin typeface="Calibri" pitchFamily="34" charset="0"/>
              </a:rPr>
              <a:t>…</a:t>
            </a:r>
            <a:endParaRPr lang="de-DE" sz="2000" dirty="0">
              <a:solidFill>
                <a:srgbClr val="00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skau_Dec-04">
  <a:themeElements>
    <a:clrScheme name="Moskau_Dec-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skau_Dec-0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Moskau_Dec-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kau_Dec-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kau_Dec-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kau_Dec-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kau_Dec-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kau_Dec-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kau_Dec-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enutzerdefiniertes Design">
  <a:themeElements>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Einstellungen\zsiuser\Desktop\Jo\Moskau_Dec-04.ppt</Template>
  <TotalTime>0</TotalTime>
  <Words>2985</Words>
  <Application>Microsoft Office PowerPoint</Application>
  <PresentationFormat>Bildschirmpräsentation (4:3)</PresentationFormat>
  <Paragraphs>577</Paragraphs>
  <Slides>34</Slides>
  <Notes>0</Notes>
  <HiddenSlides>0</HiddenSlides>
  <MMClips>0</MMClips>
  <ScaleCrop>false</ScaleCrop>
  <HeadingPairs>
    <vt:vector size="4" baseType="variant">
      <vt:variant>
        <vt:lpstr>Design</vt:lpstr>
      </vt:variant>
      <vt:variant>
        <vt:i4>5</vt:i4>
      </vt:variant>
      <vt:variant>
        <vt:lpstr>Folientitel</vt:lpstr>
      </vt:variant>
      <vt:variant>
        <vt:i4>34</vt:i4>
      </vt:variant>
    </vt:vector>
  </HeadingPairs>
  <TitlesOfParts>
    <vt:vector size="39" baseType="lpstr">
      <vt:lpstr>Moskau_Dec-04</vt:lpstr>
      <vt:lpstr>1_Benutzerdefiniertes Design</vt:lpstr>
      <vt:lpstr>2_Benutzerdefiniertes Design</vt:lpstr>
      <vt:lpstr>3_Benutzerdefiniertes Design</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Social change, development, crisis and ‚Grand Challenges‘: Resources and solutions</vt:lpstr>
      <vt:lpstr>PowerPoint-Präsentation</vt:lpstr>
      <vt:lpstr>PowerPoint-Präsentation</vt:lpstr>
      <vt:lpstr>PowerPoint-Präsentation</vt:lpstr>
      <vt:lpstr>PowerPoint-Präsentation</vt:lpstr>
      <vt:lpstr>PowerPoint-Präsentation</vt:lpstr>
      <vt:lpstr>An analytical definition of „Social Innovation“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Tilburg Social Innovation Lab Netherlands</vt:lpstr>
      <vt:lpstr>Eutokia Social Innovation Center  Bilbao, Spain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zsi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zsiuser</dc:creator>
  <cp:lastModifiedBy>hochgerner</cp:lastModifiedBy>
  <cp:revision>635</cp:revision>
  <cp:lastPrinted>2013-11-20T19:03:09Z</cp:lastPrinted>
  <dcterms:created xsi:type="dcterms:W3CDTF">2005-02-25T09:07:33Z</dcterms:created>
  <dcterms:modified xsi:type="dcterms:W3CDTF">2014-11-25T16:58:59Z</dcterms:modified>
</cp:coreProperties>
</file>