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0" r:id="rId2"/>
    <p:sldMasterId id="2147483651" r:id="rId3"/>
    <p:sldMasterId id="2147483652" r:id="rId4"/>
    <p:sldMasterId id="2147483649" r:id="rId5"/>
  </p:sldMasterIdLst>
  <p:handoutMasterIdLst>
    <p:handoutMasterId r:id="rId44"/>
  </p:handoutMasterIdLst>
  <p:sldIdLst>
    <p:sldId id="256" r:id="rId6"/>
    <p:sldId id="597" r:id="rId7"/>
    <p:sldId id="580" r:id="rId8"/>
    <p:sldId id="646" r:id="rId9"/>
    <p:sldId id="600" r:id="rId10"/>
    <p:sldId id="435" r:id="rId11"/>
    <p:sldId id="540" r:id="rId12"/>
    <p:sldId id="625" r:id="rId13"/>
    <p:sldId id="626" r:id="rId14"/>
    <p:sldId id="648" r:id="rId15"/>
    <p:sldId id="627" r:id="rId16"/>
    <p:sldId id="560" r:id="rId17"/>
    <p:sldId id="585" r:id="rId18"/>
    <p:sldId id="614" r:id="rId19"/>
    <p:sldId id="496" r:id="rId20"/>
    <p:sldId id="622" r:id="rId21"/>
    <p:sldId id="599" r:id="rId22"/>
    <p:sldId id="602" r:id="rId23"/>
    <p:sldId id="604" r:id="rId24"/>
    <p:sldId id="629" r:id="rId25"/>
    <p:sldId id="618" r:id="rId26"/>
    <p:sldId id="638" r:id="rId27"/>
    <p:sldId id="633" r:id="rId28"/>
    <p:sldId id="608" r:id="rId29"/>
    <p:sldId id="620" r:id="rId30"/>
    <p:sldId id="578" r:id="rId31"/>
    <p:sldId id="589" r:id="rId32"/>
    <p:sldId id="647" r:id="rId33"/>
    <p:sldId id="630" r:id="rId34"/>
    <p:sldId id="645" r:id="rId35"/>
    <p:sldId id="635" r:id="rId36"/>
    <p:sldId id="631" r:id="rId37"/>
    <p:sldId id="642" r:id="rId38"/>
    <p:sldId id="644" r:id="rId39"/>
    <p:sldId id="640" r:id="rId40"/>
    <p:sldId id="641" r:id="rId41"/>
    <p:sldId id="643" r:id="rId42"/>
    <p:sldId id="308" r:id="rId43"/>
  </p:sldIdLst>
  <p:sldSz cx="9144000" cy="6858000" type="screen4x3"/>
  <p:notesSz cx="6797675" cy="9926638"/>
  <p:defaultTextStyle>
    <a:defPPr>
      <a:defRPr lang="de-DE"/>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FF00"/>
    <a:srgbClr val="FFFFCC"/>
    <a:srgbClr val="000066"/>
    <a:srgbClr val="990000"/>
    <a:srgbClr val="0000FF"/>
    <a:srgbClr val="FFFF99"/>
    <a:srgbClr val="333399"/>
    <a:srgbClr val="CCEC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23" autoAdjust="0"/>
    <p:restoredTop sz="94660"/>
  </p:normalViewPr>
  <p:slideViewPr>
    <p:cSldViewPr snapToObjects="1">
      <p:cViewPr>
        <p:scale>
          <a:sx n="57" d="100"/>
          <a:sy n="57" d="100"/>
        </p:scale>
        <p:origin x="-1638" y="-4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12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79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05" tIns="45654" rIns="91305" bIns="45654" numCol="1" anchor="t" anchorCtr="0" compatLnSpc="1">
            <a:prstTxWarp prst="textNoShape">
              <a:avLst/>
            </a:prstTxWarp>
          </a:bodyPr>
          <a:lstStyle>
            <a:lvl1pPr defTabSz="912772">
              <a:defRPr sz="1400">
                <a:latin typeface="Times" pitchFamily="18" charset="0"/>
              </a:defRPr>
            </a:lvl1pPr>
          </a:lstStyle>
          <a:p>
            <a:pPr>
              <a:defRPr/>
            </a:pPr>
            <a:endParaRPr lang="de-DE"/>
          </a:p>
        </p:txBody>
      </p:sp>
      <p:sp>
        <p:nvSpPr>
          <p:cNvPr id="9219" name="Rectangle 3"/>
          <p:cNvSpPr>
            <a:spLocks noGrp="1" noChangeArrowheads="1"/>
          </p:cNvSpPr>
          <p:nvPr>
            <p:ph type="dt" sz="quarter" idx="1"/>
          </p:nvPr>
        </p:nvSpPr>
        <p:spPr bwMode="auto">
          <a:xfrm>
            <a:off x="3849688" y="0"/>
            <a:ext cx="29479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05" tIns="45654" rIns="91305" bIns="45654" numCol="1" anchor="t" anchorCtr="0" compatLnSpc="1">
            <a:prstTxWarp prst="textNoShape">
              <a:avLst/>
            </a:prstTxWarp>
          </a:bodyPr>
          <a:lstStyle>
            <a:lvl1pPr algn="r" defTabSz="912772">
              <a:defRPr sz="1400">
                <a:latin typeface="Times" pitchFamily="18" charset="0"/>
              </a:defRPr>
            </a:lvl1pPr>
          </a:lstStyle>
          <a:p>
            <a:pPr>
              <a:defRPr/>
            </a:pPr>
            <a:endParaRPr lang="de-DE"/>
          </a:p>
        </p:txBody>
      </p:sp>
      <p:sp>
        <p:nvSpPr>
          <p:cNvPr id="9220" name="Rectangle 4"/>
          <p:cNvSpPr>
            <a:spLocks noGrp="1" noChangeArrowheads="1"/>
          </p:cNvSpPr>
          <p:nvPr>
            <p:ph type="ftr" sz="quarter" idx="2"/>
          </p:nvPr>
        </p:nvSpPr>
        <p:spPr bwMode="auto">
          <a:xfrm>
            <a:off x="0" y="9428163"/>
            <a:ext cx="29479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05" tIns="45654" rIns="91305" bIns="45654" numCol="1" anchor="b" anchorCtr="0" compatLnSpc="1">
            <a:prstTxWarp prst="textNoShape">
              <a:avLst/>
            </a:prstTxWarp>
          </a:bodyPr>
          <a:lstStyle>
            <a:lvl1pPr defTabSz="912772">
              <a:defRPr sz="1400">
                <a:latin typeface="Times" pitchFamily="18" charset="0"/>
              </a:defRPr>
            </a:lvl1pPr>
          </a:lstStyle>
          <a:p>
            <a:pPr>
              <a:defRPr/>
            </a:pPr>
            <a:endParaRPr lang="de-DE"/>
          </a:p>
        </p:txBody>
      </p:sp>
      <p:sp>
        <p:nvSpPr>
          <p:cNvPr id="9221" name="Rectangle 5"/>
          <p:cNvSpPr>
            <a:spLocks noGrp="1" noChangeArrowheads="1"/>
          </p:cNvSpPr>
          <p:nvPr>
            <p:ph type="sldNum" sz="quarter" idx="3"/>
          </p:nvPr>
        </p:nvSpPr>
        <p:spPr bwMode="auto">
          <a:xfrm>
            <a:off x="3849688" y="9428163"/>
            <a:ext cx="29479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05" tIns="45654" rIns="91305" bIns="45654" numCol="1" anchor="b" anchorCtr="0" compatLnSpc="1">
            <a:prstTxWarp prst="textNoShape">
              <a:avLst/>
            </a:prstTxWarp>
          </a:bodyPr>
          <a:lstStyle>
            <a:lvl1pPr algn="r" defTabSz="912772">
              <a:defRPr sz="1400">
                <a:latin typeface="Times" pitchFamily="18" charset="0"/>
              </a:defRPr>
            </a:lvl1pPr>
          </a:lstStyle>
          <a:p>
            <a:pPr>
              <a:defRPr/>
            </a:pPr>
            <a:fld id="{3169D957-449B-4028-8A1E-524535F4E65B}" type="slidenum">
              <a:rPr lang="de-DE"/>
              <a:pPr>
                <a:defRPr/>
              </a:pPr>
              <a:t>‹Nr.›</a:t>
            </a:fld>
            <a:endParaRPr lang="de-DE"/>
          </a:p>
        </p:txBody>
      </p:sp>
    </p:spTree>
    <p:extLst>
      <p:ext uri="{BB962C8B-B14F-4D97-AF65-F5344CB8AC3E}">
        <p14:creationId xmlns:p14="http://schemas.microsoft.com/office/powerpoint/2010/main" val="51599735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805E0CE5-6087-4BD2-B69A-414A43E79F35}" type="slidenum">
              <a:rPr lang="de-DE"/>
              <a:pPr>
                <a:defRPr/>
              </a:pPr>
              <a:t>‹Nr.›</a:t>
            </a:fld>
            <a:endParaRPr lang="de-DE"/>
          </a:p>
        </p:txBody>
      </p:sp>
    </p:spTree>
    <p:extLst>
      <p:ext uri="{BB962C8B-B14F-4D97-AF65-F5344CB8AC3E}">
        <p14:creationId xmlns:p14="http://schemas.microsoft.com/office/powerpoint/2010/main" val="339949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6C4A65E8-EEBC-43A1-8F55-04615864A43A}" type="slidenum">
              <a:rPr lang="de-DE"/>
              <a:pPr>
                <a:defRPr/>
              </a:pPr>
              <a:t>‹Nr.›</a:t>
            </a:fld>
            <a:endParaRPr lang="de-DE"/>
          </a:p>
        </p:txBody>
      </p:sp>
    </p:spTree>
    <p:extLst>
      <p:ext uri="{BB962C8B-B14F-4D97-AF65-F5344CB8AC3E}">
        <p14:creationId xmlns:p14="http://schemas.microsoft.com/office/powerpoint/2010/main" val="1996822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5995F8E7-BDC4-436F-8BDB-651207E0E07C}" type="slidenum">
              <a:rPr lang="de-DE"/>
              <a:pPr>
                <a:defRPr/>
              </a:pPr>
              <a:t>‹Nr.›</a:t>
            </a:fld>
            <a:endParaRPr lang="de-DE"/>
          </a:p>
        </p:txBody>
      </p:sp>
    </p:spTree>
    <p:extLst>
      <p:ext uri="{BB962C8B-B14F-4D97-AF65-F5344CB8AC3E}">
        <p14:creationId xmlns:p14="http://schemas.microsoft.com/office/powerpoint/2010/main" val="1262098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85800" y="609600"/>
            <a:ext cx="7772400" cy="54864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DEB3E6DF-CE38-42F1-9762-11C04A589710}" type="slidenum">
              <a:rPr lang="de-DE"/>
              <a:pPr>
                <a:defRPr/>
              </a:pPr>
              <a:t>‹Nr.›</a:t>
            </a:fld>
            <a:endParaRPr lang="de-DE"/>
          </a:p>
        </p:txBody>
      </p:sp>
    </p:spTree>
    <p:extLst>
      <p:ext uri="{BB962C8B-B14F-4D97-AF65-F5344CB8AC3E}">
        <p14:creationId xmlns:p14="http://schemas.microsoft.com/office/powerpoint/2010/main" val="2097614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AT"/>
          </a:p>
        </p:txBody>
      </p:sp>
      <p:sp>
        <p:nvSpPr>
          <p:cNvPr id="5" name="Rectangle 5"/>
          <p:cNvSpPr>
            <a:spLocks noGrp="1" noChangeArrowheads="1"/>
          </p:cNvSpPr>
          <p:nvPr>
            <p:ph type="ftr" sz="quarter" idx="11"/>
          </p:nvPr>
        </p:nvSpPr>
        <p:spPr>
          <a:ln/>
        </p:spPr>
        <p:txBody>
          <a:bodyPr/>
          <a:lstStyle>
            <a:lvl1pPr>
              <a:defRPr/>
            </a:lvl1pPr>
          </a:lstStyle>
          <a:p>
            <a:pPr>
              <a:defRPr/>
            </a:pPr>
            <a:endParaRPr lang="de-AT"/>
          </a:p>
        </p:txBody>
      </p:sp>
      <p:sp>
        <p:nvSpPr>
          <p:cNvPr id="6" name="Rectangle 6"/>
          <p:cNvSpPr>
            <a:spLocks noGrp="1" noChangeArrowheads="1"/>
          </p:cNvSpPr>
          <p:nvPr>
            <p:ph type="sldNum" sz="quarter" idx="12"/>
          </p:nvPr>
        </p:nvSpPr>
        <p:spPr>
          <a:ln/>
        </p:spPr>
        <p:txBody>
          <a:bodyPr/>
          <a:lstStyle>
            <a:lvl1pPr>
              <a:defRPr/>
            </a:lvl1pPr>
          </a:lstStyle>
          <a:p>
            <a:pPr>
              <a:defRPr/>
            </a:pPr>
            <a:fld id="{903864CB-B663-4308-974C-BBB7C7AE68AB}" type="slidenum">
              <a:rPr lang="de-AT"/>
              <a:pPr>
                <a:defRPr/>
              </a:pPr>
              <a:t>‹Nr.›</a:t>
            </a:fld>
            <a:endParaRPr lang="de-AT"/>
          </a:p>
        </p:txBody>
      </p:sp>
    </p:spTree>
    <p:extLst>
      <p:ext uri="{BB962C8B-B14F-4D97-AF65-F5344CB8AC3E}">
        <p14:creationId xmlns:p14="http://schemas.microsoft.com/office/powerpoint/2010/main" val="251765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AT"/>
          </a:p>
        </p:txBody>
      </p:sp>
      <p:sp>
        <p:nvSpPr>
          <p:cNvPr id="5" name="Rectangle 5"/>
          <p:cNvSpPr>
            <a:spLocks noGrp="1" noChangeArrowheads="1"/>
          </p:cNvSpPr>
          <p:nvPr>
            <p:ph type="ftr" sz="quarter" idx="11"/>
          </p:nvPr>
        </p:nvSpPr>
        <p:spPr>
          <a:ln/>
        </p:spPr>
        <p:txBody>
          <a:bodyPr/>
          <a:lstStyle>
            <a:lvl1pPr>
              <a:defRPr/>
            </a:lvl1pPr>
          </a:lstStyle>
          <a:p>
            <a:pPr>
              <a:defRPr/>
            </a:pPr>
            <a:endParaRPr lang="de-AT"/>
          </a:p>
        </p:txBody>
      </p:sp>
      <p:sp>
        <p:nvSpPr>
          <p:cNvPr id="6" name="Rectangle 6"/>
          <p:cNvSpPr>
            <a:spLocks noGrp="1" noChangeArrowheads="1"/>
          </p:cNvSpPr>
          <p:nvPr>
            <p:ph type="sldNum" sz="quarter" idx="12"/>
          </p:nvPr>
        </p:nvSpPr>
        <p:spPr>
          <a:ln/>
        </p:spPr>
        <p:txBody>
          <a:bodyPr/>
          <a:lstStyle>
            <a:lvl1pPr>
              <a:defRPr/>
            </a:lvl1pPr>
          </a:lstStyle>
          <a:p>
            <a:pPr>
              <a:defRPr/>
            </a:pPr>
            <a:fld id="{020316FC-0226-41BE-A996-679A332D8902}" type="slidenum">
              <a:rPr lang="de-AT"/>
              <a:pPr>
                <a:defRPr/>
              </a:pPr>
              <a:t>‹Nr.›</a:t>
            </a:fld>
            <a:endParaRPr lang="de-AT"/>
          </a:p>
        </p:txBody>
      </p:sp>
    </p:spTree>
    <p:extLst>
      <p:ext uri="{BB962C8B-B14F-4D97-AF65-F5344CB8AC3E}">
        <p14:creationId xmlns:p14="http://schemas.microsoft.com/office/powerpoint/2010/main" val="1776698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AT"/>
          </a:p>
        </p:txBody>
      </p:sp>
      <p:sp>
        <p:nvSpPr>
          <p:cNvPr id="5" name="Rectangle 5"/>
          <p:cNvSpPr>
            <a:spLocks noGrp="1" noChangeArrowheads="1"/>
          </p:cNvSpPr>
          <p:nvPr>
            <p:ph type="ftr" sz="quarter" idx="11"/>
          </p:nvPr>
        </p:nvSpPr>
        <p:spPr>
          <a:ln/>
        </p:spPr>
        <p:txBody>
          <a:bodyPr/>
          <a:lstStyle>
            <a:lvl1pPr>
              <a:defRPr/>
            </a:lvl1pPr>
          </a:lstStyle>
          <a:p>
            <a:pPr>
              <a:defRPr/>
            </a:pPr>
            <a:endParaRPr lang="de-AT"/>
          </a:p>
        </p:txBody>
      </p:sp>
      <p:sp>
        <p:nvSpPr>
          <p:cNvPr id="6" name="Rectangle 6"/>
          <p:cNvSpPr>
            <a:spLocks noGrp="1" noChangeArrowheads="1"/>
          </p:cNvSpPr>
          <p:nvPr>
            <p:ph type="sldNum" sz="quarter" idx="12"/>
          </p:nvPr>
        </p:nvSpPr>
        <p:spPr>
          <a:ln/>
        </p:spPr>
        <p:txBody>
          <a:bodyPr/>
          <a:lstStyle>
            <a:lvl1pPr>
              <a:defRPr/>
            </a:lvl1pPr>
          </a:lstStyle>
          <a:p>
            <a:pPr>
              <a:defRPr/>
            </a:pPr>
            <a:fld id="{060A54B7-25E3-4D81-8B56-2FBA2877A2E4}" type="slidenum">
              <a:rPr lang="de-AT"/>
              <a:pPr>
                <a:defRPr/>
              </a:pPr>
              <a:t>‹Nr.›</a:t>
            </a:fld>
            <a:endParaRPr lang="de-AT"/>
          </a:p>
        </p:txBody>
      </p:sp>
    </p:spTree>
    <p:extLst>
      <p:ext uri="{BB962C8B-B14F-4D97-AF65-F5344CB8AC3E}">
        <p14:creationId xmlns:p14="http://schemas.microsoft.com/office/powerpoint/2010/main" val="2513730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Rectangle 4"/>
          <p:cNvSpPr>
            <a:spLocks noGrp="1" noChangeArrowheads="1"/>
          </p:cNvSpPr>
          <p:nvPr>
            <p:ph type="dt" sz="half" idx="10"/>
          </p:nvPr>
        </p:nvSpPr>
        <p:spPr>
          <a:ln/>
        </p:spPr>
        <p:txBody>
          <a:bodyPr/>
          <a:lstStyle>
            <a:lvl1pPr>
              <a:defRPr/>
            </a:lvl1pPr>
          </a:lstStyle>
          <a:p>
            <a:pPr>
              <a:defRPr/>
            </a:pPr>
            <a:endParaRPr lang="de-AT"/>
          </a:p>
        </p:txBody>
      </p:sp>
      <p:sp>
        <p:nvSpPr>
          <p:cNvPr id="6" name="Rectangle 5"/>
          <p:cNvSpPr>
            <a:spLocks noGrp="1" noChangeArrowheads="1"/>
          </p:cNvSpPr>
          <p:nvPr>
            <p:ph type="ftr" sz="quarter" idx="11"/>
          </p:nvPr>
        </p:nvSpPr>
        <p:spPr>
          <a:ln/>
        </p:spPr>
        <p:txBody>
          <a:bodyPr/>
          <a:lstStyle>
            <a:lvl1pPr>
              <a:defRPr/>
            </a:lvl1pPr>
          </a:lstStyle>
          <a:p>
            <a:pPr>
              <a:defRPr/>
            </a:pPr>
            <a:endParaRPr lang="de-AT"/>
          </a:p>
        </p:txBody>
      </p:sp>
      <p:sp>
        <p:nvSpPr>
          <p:cNvPr id="7" name="Rectangle 6"/>
          <p:cNvSpPr>
            <a:spLocks noGrp="1" noChangeArrowheads="1"/>
          </p:cNvSpPr>
          <p:nvPr>
            <p:ph type="sldNum" sz="quarter" idx="12"/>
          </p:nvPr>
        </p:nvSpPr>
        <p:spPr>
          <a:ln/>
        </p:spPr>
        <p:txBody>
          <a:bodyPr/>
          <a:lstStyle>
            <a:lvl1pPr>
              <a:defRPr/>
            </a:lvl1pPr>
          </a:lstStyle>
          <a:p>
            <a:pPr>
              <a:defRPr/>
            </a:pPr>
            <a:fld id="{6BBCD67A-79D5-4E8E-9607-13F1EB02FFA6}" type="slidenum">
              <a:rPr lang="de-AT"/>
              <a:pPr>
                <a:defRPr/>
              </a:pPr>
              <a:t>‹Nr.›</a:t>
            </a:fld>
            <a:endParaRPr lang="de-AT"/>
          </a:p>
        </p:txBody>
      </p:sp>
    </p:spTree>
    <p:extLst>
      <p:ext uri="{BB962C8B-B14F-4D97-AF65-F5344CB8AC3E}">
        <p14:creationId xmlns:p14="http://schemas.microsoft.com/office/powerpoint/2010/main" val="1048931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Rectangle 4"/>
          <p:cNvSpPr>
            <a:spLocks noGrp="1" noChangeArrowheads="1"/>
          </p:cNvSpPr>
          <p:nvPr>
            <p:ph type="dt" sz="half" idx="10"/>
          </p:nvPr>
        </p:nvSpPr>
        <p:spPr>
          <a:ln/>
        </p:spPr>
        <p:txBody>
          <a:bodyPr/>
          <a:lstStyle>
            <a:lvl1pPr>
              <a:defRPr/>
            </a:lvl1pPr>
          </a:lstStyle>
          <a:p>
            <a:pPr>
              <a:defRPr/>
            </a:pPr>
            <a:endParaRPr lang="de-AT"/>
          </a:p>
        </p:txBody>
      </p:sp>
      <p:sp>
        <p:nvSpPr>
          <p:cNvPr id="8" name="Rectangle 5"/>
          <p:cNvSpPr>
            <a:spLocks noGrp="1" noChangeArrowheads="1"/>
          </p:cNvSpPr>
          <p:nvPr>
            <p:ph type="ftr" sz="quarter" idx="11"/>
          </p:nvPr>
        </p:nvSpPr>
        <p:spPr>
          <a:ln/>
        </p:spPr>
        <p:txBody>
          <a:bodyPr/>
          <a:lstStyle>
            <a:lvl1pPr>
              <a:defRPr/>
            </a:lvl1pPr>
          </a:lstStyle>
          <a:p>
            <a:pPr>
              <a:defRPr/>
            </a:pPr>
            <a:endParaRPr lang="de-AT"/>
          </a:p>
        </p:txBody>
      </p:sp>
      <p:sp>
        <p:nvSpPr>
          <p:cNvPr id="9" name="Rectangle 6"/>
          <p:cNvSpPr>
            <a:spLocks noGrp="1" noChangeArrowheads="1"/>
          </p:cNvSpPr>
          <p:nvPr>
            <p:ph type="sldNum" sz="quarter" idx="12"/>
          </p:nvPr>
        </p:nvSpPr>
        <p:spPr>
          <a:ln/>
        </p:spPr>
        <p:txBody>
          <a:bodyPr/>
          <a:lstStyle>
            <a:lvl1pPr>
              <a:defRPr/>
            </a:lvl1pPr>
          </a:lstStyle>
          <a:p>
            <a:pPr>
              <a:defRPr/>
            </a:pPr>
            <a:fld id="{79A8F0BE-EE43-452F-B79D-2E0944B1796B}" type="slidenum">
              <a:rPr lang="de-AT"/>
              <a:pPr>
                <a:defRPr/>
              </a:pPr>
              <a:t>‹Nr.›</a:t>
            </a:fld>
            <a:endParaRPr lang="de-AT"/>
          </a:p>
        </p:txBody>
      </p:sp>
    </p:spTree>
    <p:extLst>
      <p:ext uri="{BB962C8B-B14F-4D97-AF65-F5344CB8AC3E}">
        <p14:creationId xmlns:p14="http://schemas.microsoft.com/office/powerpoint/2010/main" val="2986837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Rectangle 4"/>
          <p:cNvSpPr>
            <a:spLocks noGrp="1" noChangeArrowheads="1"/>
          </p:cNvSpPr>
          <p:nvPr>
            <p:ph type="dt" sz="half" idx="10"/>
          </p:nvPr>
        </p:nvSpPr>
        <p:spPr>
          <a:ln/>
        </p:spPr>
        <p:txBody>
          <a:bodyPr/>
          <a:lstStyle>
            <a:lvl1pPr>
              <a:defRPr/>
            </a:lvl1pPr>
          </a:lstStyle>
          <a:p>
            <a:pPr>
              <a:defRPr/>
            </a:pPr>
            <a:endParaRPr lang="de-AT"/>
          </a:p>
        </p:txBody>
      </p:sp>
      <p:sp>
        <p:nvSpPr>
          <p:cNvPr id="4" name="Rectangle 5"/>
          <p:cNvSpPr>
            <a:spLocks noGrp="1" noChangeArrowheads="1"/>
          </p:cNvSpPr>
          <p:nvPr>
            <p:ph type="ftr" sz="quarter" idx="11"/>
          </p:nvPr>
        </p:nvSpPr>
        <p:spPr>
          <a:ln/>
        </p:spPr>
        <p:txBody>
          <a:bodyPr/>
          <a:lstStyle>
            <a:lvl1pPr>
              <a:defRPr/>
            </a:lvl1pPr>
          </a:lstStyle>
          <a:p>
            <a:pPr>
              <a:defRPr/>
            </a:pPr>
            <a:endParaRPr lang="de-AT"/>
          </a:p>
        </p:txBody>
      </p:sp>
      <p:sp>
        <p:nvSpPr>
          <p:cNvPr id="5" name="Rectangle 6"/>
          <p:cNvSpPr>
            <a:spLocks noGrp="1" noChangeArrowheads="1"/>
          </p:cNvSpPr>
          <p:nvPr>
            <p:ph type="sldNum" sz="quarter" idx="12"/>
          </p:nvPr>
        </p:nvSpPr>
        <p:spPr>
          <a:ln/>
        </p:spPr>
        <p:txBody>
          <a:bodyPr/>
          <a:lstStyle>
            <a:lvl1pPr>
              <a:defRPr/>
            </a:lvl1pPr>
          </a:lstStyle>
          <a:p>
            <a:pPr>
              <a:defRPr/>
            </a:pPr>
            <a:fld id="{61630F3F-6547-432B-8E2C-3B76B97292AB}" type="slidenum">
              <a:rPr lang="de-AT"/>
              <a:pPr>
                <a:defRPr/>
              </a:pPr>
              <a:t>‹Nr.›</a:t>
            </a:fld>
            <a:endParaRPr lang="de-AT"/>
          </a:p>
        </p:txBody>
      </p:sp>
    </p:spTree>
    <p:extLst>
      <p:ext uri="{BB962C8B-B14F-4D97-AF65-F5344CB8AC3E}">
        <p14:creationId xmlns:p14="http://schemas.microsoft.com/office/powerpoint/2010/main" val="3989586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AT"/>
          </a:p>
        </p:txBody>
      </p:sp>
      <p:sp>
        <p:nvSpPr>
          <p:cNvPr id="3" name="Rectangle 5"/>
          <p:cNvSpPr>
            <a:spLocks noGrp="1" noChangeArrowheads="1"/>
          </p:cNvSpPr>
          <p:nvPr>
            <p:ph type="ftr" sz="quarter" idx="11"/>
          </p:nvPr>
        </p:nvSpPr>
        <p:spPr>
          <a:ln/>
        </p:spPr>
        <p:txBody>
          <a:bodyPr/>
          <a:lstStyle>
            <a:lvl1pPr>
              <a:defRPr/>
            </a:lvl1pPr>
          </a:lstStyle>
          <a:p>
            <a:pPr>
              <a:defRPr/>
            </a:pPr>
            <a:endParaRPr lang="de-AT"/>
          </a:p>
        </p:txBody>
      </p:sp>
      <p:sp>
        <p:nvSpPr>
          <p:cNvPr id="4" name="Rectangle 6"/>
          <p:cNvSpPr>
            <a:spLocks noGrp="1" noChangeArrowheads="1"/>
          </p:cNvSpPr>
          <p:nvPr>
            <p:ph type="sldNum" sz="quarter" idx="12"/>
          </p:nvPr>
        </p:nvSpPr>
        <p:spPr>
          <a:ln/>
        </p:spPr>
        <p:txBody>
          <a:bodyPr/>
          <a:lstStyle>
            <a:lvl1pPr>
              <a:defRPr/>
            </a:lvl1pPr>
          </a:lstStyle>
          <a:p>
            <a:pPr>
              <a:defRPr/>
            </a:pPr>
            <a:fld id="{0A7ED942-4ED1-49EB-BE03-C0CF8AC338FF}" type="slidenum">
              <a:rPr lang="de-AT"/>
              <a:pPr>
                <a:defRPr/>
              </a:pPr>
              <a:t>‹Nr.›</a:t>
            </a:fld>
            <a:endParaRPr lang="de-AT"/>
          </a:p>
        </p:txBody>
      </p:sp>
    </p:spTree>
    <p:extLst>
      <p:ext uri="{BB962C8B-B14F-4D97-AF65-F5344CB8AC3E}">
        <p14:creationId xmlns:p14="http://schemas.microsoft.com/office/powerpoint/2010/main" val="3381664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57E3764D-FA93-45EF-8552-CD3A86E675DD}" type="slidenum">
              <a:rPr lang="de-DE"/>
              <a:pPr>
                <a:defRPr/>
              </a:pPr>
              <a:t>‹Nr.›</a:t>
            </a:fld>
            <a:endParaRPr lang="de-DE"/>
          </a:p>
        </p:txBody>
      </p:sp>
    </p:spTree>
    <p:extLst>
      <p:ext uri="{BB962C8B-B14F-4D97-AF65-F5344CB8AC3E}">
        <p14:creationId xmlns:p14="http://schemas.microsoft.com/office/powerpoint/2010/main" val="2838457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AT"/>
          </a:p>
        </p:txBody>
      </p:sp>
      <p:sp>
        <p:nvSpPr>
          <p:cNvPr id="6" name="Rectangle 5"/>
          <p:cNvSpPr>
            <a:spLocks noGrp="1" noChangeArrowheads="1"/>
          </p:cNvSpPr>
          <p:nvPr>
            <p:ph type="ftr" sz="quarter" idx="11"/>
          </p:nvPr>
        </p:nvSpPr>
        <p:spPr>
          <a:ln/>
        </p:spPr>
        <p:txBody>
          <a:bodyPr/>
          <a:lstStyle>
            <a:lvl1pPr>
              <a:defRPr/>
            </a:lvl1pPr>
          </a:lstStyle>
          <a:p>
            <a:pPr>
              <a:defRPr/>
            </a:pPr>
            <a:endParaRPr lang="de-AT"/>
          </a:p>
        </p:txBody>
      </p:sp>
      <p:sp>
        <p:nvSpPr>
          <p:cNvPr id="7" name="Rectangle 6"/>
          <p:cNvSpPr>
            <a:spLocks noGrp="1" noChangeArrowheads="1"/>
          </p:cNvSpPr>
          <p:nvPr>
            <p:ph type="sldNum" sz="quarter" idx="12"/>
          </p:nvPr>
        </p:nvSpPr>
        <p:spPr>
          <a:ln/>
        </p:spPr>
        <p:txBody>
          <a:bodyPr/>
          <a:lstStyle>
            <a:lvl1pPr>
              <a:defRPr/>
            </a:lvl1pPr>
          </a:lstStyle>
          <a:p>
            <a:pPr>
              <a:defRPr/>
            </a:pPr>
            <a:fld id="{3FFFDFDC-54DB-4533-AE01-7FB5003C12C3}" type="slidenum">
              <a:rPr lang="de-AT"/>
              <a:pPr>
                <a:defRPr/>
              </a:pPr>
              <a:t>‹Nr.›</a:t>
            </a:fld>
            <a:endParaRPr lang="de-AT"/>
          </a:p>
        </p:txBody>
      </p:sp>
    </p:spTree>
    <p:extLst>
      <p:ext uri="{BB962C8B-B14F-4D97-AF65-F5344CB8AC3E}">
        <p14:creationId xmlns:p14="http://schemas.microsoft.com/office/powerpoint/2010/main" val="2546770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AT"/>
          </a:p>
        </p:txBody>
      </p:sp>
      <p:sp>
        <p:nvSpPr>
          <p:cNvPr id="6" name="Rectangle 5"/>
          <p:cNvSpPr>
            <a:spLocks noGrp="1" noChangeArrowheads="1"/>
          </p:cNvSpPr>
          <p:nvPr>
            <p:ph type="ftr" sz="quarter" idx="11"/>
          </p:nvPr>
        </p:nvSpPr>
        <p:spPr>
          <a:ln/>
        </p:spPr>
        <p:txBody>
          <a:bodyPr/>
          <a:lstStyle>
            <a:lvl1pPr>
              <a:defRPr/>
            </a:lvl1pPr>
          </a:lstStyle>
          <a:p>
            <a:pPr>
              <a:defRPr/>
            </a:pPr>
            <a:endParaRPr lang="de-AT"/>
          </a:p>
        </p:txBody>
      </p:sp>
      <p:sp>
        <p:nvSpPr>
          <p:cNvPr id="7" name="Rectangle 6"/>
          <p:cNvSpPr>
            <a:spLocks noGrp="1" noChangeArrowheads="1"/>
          </p:cNvSpPr>
          <p:nvPr>
            <p:ph type="sldNum" sz="quarter" idx="12"/>
          </p:nvPr>
        </p:nvSpPr>
        <p:spPr>
          <a:ln/>
        </p:spPr>
        <p:txBody>
          <a:bodyPr/>
          <a:lstStyle>
            <a:lvl1pPr>
              <a:defRPr/>
            </a:lvl1pPr>
          </a:lstStyle>
          <a:p>
            <a:pPr>
              <a:defRPr/>
            </a:pPr>
            <a:fld id="{BD48C139-0795-423B-A155-32FF7A8FCBEC}" type="slidenum">
              <a:rPr lang="de-AT"/>
              <a:pPr>
                <a:defRPr/>
              </a:pPr>
              <a:t>‹Nr.›</a:t>
            </a:fld>
            <a:endParaRPr lang="de-AT"/>
          </a:p>
        </p:txBody>
      </p:sp>
    </p:spTree>
    <p:extLst>
      <p:ext uri="{BB962C8B-B14F-4D97-AF65-F5344CB8AC3E}">
        <p14:creationId xmlns:p14="http://schemas.microsoft.com/office/powerpoint/2010/main" val="259766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AT"/>
          </a:p>
        </p:txBody>
      </p:sp>
      <p:sp>
        <p:nvSpPr>
          <p:cNvPr id="5" name="Rectangle 5"/>
          <p:cNvSpPr>
            <a:spLocks noGrp="1" noChangeArrowheads="1"/>
          </p:cNvSpPr>
          <p:nvPr>
            <p:ph type="ftr" sz="quarter" idx="11"/>
          </p:nvPr>
        </p:nvSpPr>
        <p:spPr>
          <a:ln/>
        </p:spPr>
        <p:txBody>
          <a:bodyPr/>
          <a:lstStyle>
            <a:lvl1pPr>
              <a:defRPr/>
            </a:lvl1pPr>
          </a:lstStyle>
          <a:p>
            <a:pPr>
              <a:defRPr/>
            </a:pPr>
            <a:endParaRPr lang="de-AT"/>
          </a:p>
        </p:txBody>
      </p:sp>
      <p:sp>
        <p:nvSpPr>
          <p:cNvPr id="6" name="Rectangle 6"/>
          <p:cNvSpPr>
            <a:spLocks noGrp="1" noChangeArrowheads="1"/>
          </p:cNvSpPr>
          <p:nvPr>
            <p:ph type="sldNum" sz="quarter" idx="12"/>
          </p:nvPr>
        </p:nvSpPr>
        <p:spPr>
          <a:ln/>
        </p:spPr>
        <p:txBody>
          <a:bodyPr/>
          <a:lstStyle>
            <a:lvl1pPr>
              <a:defRPr/>
            </a:lvl1pPr>
          </a:lstStyle>
          <a:p>
            <a:pPr>
              <a:defRPr/>
            </a:pPr>
            <a:fld id="{500AE61D-EA6F-42CA-859B-028AD29B2ABA}" type="slidenum">
              <a:rPr lang="de-AT"/>
              <a:pPr>
                <a:defRPr/>
              </a:pPr>
              <a:t>‹Nr.›</a:t>
            </a:fld>
            <a:endParaRPr lang="de-AT"/>
          </a:p>
        </p:txBody>
      </p:sp>
    </p:spTree>
    <p:extLst>
      <p:ext uri="{BB962C8B-B14F-4D97-AF65-F5344CB8AC3E}">
        <p14:creationId xmlns:p14="http://schemas.microsoft.com/office/powerpoint/2010/main" val="36760984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AT"/>
          </a:p>
        </p:txBody>
      </p:sp>
      <p:sp>
        <p:nvSpPr>
          <p:cNvPr id="5" name="Rectangle 5"/>
          <p:cNvSpPr>
            <a:spLocks noGrp="1" noChangeArrowheads="1"/>
          </p:cNvSpPr>
          <p:nvPr>
            <p:ph type="ftr" sz="quarter" idx="11"/>
          </p:nvPr>
        </p:nvSpPr>
        <p:spPr>
          <a:ln/>
        </p:spPr>
        <p:txBody>
          <a:bodyPr/>
          <a:lstStyle>
            <a:lvl1pPr>
              <a:defRPr/>
            </a:lvl1pPr>
          </a:lstStyle>
          <a:p>
            <a:pPr>
              <a:defRPr/>
            </a:pPr>
            <a:endParaRPr lang="de-AT"/>
          </a:p>
        </p:txBody>
      </p:sp>
      <p:sp>
        <p:nvSpPr>
          <p:cNvPr id="6" name="Rectangle 6"/>
          <p:cNvSpPr>
            <a:spLocks noGrp="1" noChangeArrowheads="1"/>
          </p:cNvSpPr>
          <p:nvPr>
            <p:ph type="sldNum" sz="quarter" idx="12"/>
          </p:nvPr>
        </p:nvSpPr>
        <p:spPr>
          <a:ln/>
        </p:spPr>
        <p:txBody>
          <a:bodyPr/>
          <a:lstStyle>
            <a:lvl1pPr>
              <a:defRPr/>
            </a:lvl1pPr>
          </a:lstStyle>
          <a:p>
            <a:pPr>
              <a:defRPr/>
            </a:pPr>
            <a:fld id="{A421AA95-4029-4E5B-BA4B-6858D8117649}" type="slidenum">
              <a:rPr lang="de-AT"/>
              <a:pPr>
                <a:defRPr/>
              </a:pPr>
              <a:t>‹Nr.›</a:t>
            </a:fld>
            <a:endParaRPr lang="de-AT"/>
          </a:p>
        </p:txBody>
      </p:sp>
    </p:spTree>
    <p:extLst>
      <p:ext uri="{BB962C8B-B14F-4D97-AF65-F5344CB8AC3E}">
        <p14:creationId xmlns:p14="http://schemas.microsoft.com/office/powerpoint/2010/main" val="40664891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AT"/>
          </a:p>
        </p:txBody>
      </p:sp>
      <p:sp>
        <p:nvSpPr>
          <p:cNvPr id="5" name="Rectangle 5"/>
          <p:cNvSpPr>
            <a:spLocks noGrp="1" noChangeArrowheads="1"/>
          </p:cNvSpPr>
          <p:nvPr>
            <p:ph type="ftr" sz="quarter" idx="11"/>
          </p:nvPr>
        </p:nvSpPr>
        <p:spPr>
          <a:ln/>
        </p:spPr>
        <p:txBody>
          <a:bodyPr/>
          <a:lstStyle>
            <a:lvl1pPr>
              <a:defRPr/>
            </a:lvl1pPr>
          </a:lstStyle>
          <a:p>
            <a:pPr>
              <a:defRPr/>
            </a:pPr>
            <a:endParaRPr lang="de-AT"/>
          </a:p>
        </p:txBody>
      </p:sp>
      <p:sp>
        <p:nvSpPr>
          <p:cNvPr id="6" name="Rectangle 6"/>
          <p:cNvSpPr>
            <a:spLocks noGrp="1" noChangeArrowheads="1"/>
          </p:cNvSpPr>
          <p:nvPr>
            <p:ph type="sldNum" sz="quarter" idx="12"/>
          </p:nvPr>
        </p:nvSpPr>
        <p:spPr>
          <a:ln/>
        </p:spPr>
        <p:txBody>
          <a:bodyPr/>
          <a:lstStyle>
            <a:lvl1pPr>
              <a:defRPr/>
            </a:lvl1pPr>
          </a:lstStyle>
          <a:p>
            <a:pPr>
              <a:defRPr/>
            </a:pPr>
            <a:fld id="{D5E00357-F43D-43FD-8643-AD64E706D41E}" type="slidenum">
              <a:rPr lang="de-AT"/>
              <a:pPr>
                <a:defRPr/>
              </a:pPr>
              <a:t>‹Nr.›</a:t>
            </a:fld>
            <a:endParaRPr lang="de-AT"/>
          </a:p>
        </p:txBody>
      </p:sp>
    </p:spTree>
    <p:extLst>
      <p:ext uri="{BB962C8B-B14F-4D97-AF65-F5344CB8AC3E}">
        <p14:creationId xmlns:p14="http://schemas.microsoft.com/office/powerpoint/2010/main" val="41909656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AT"/>
          </a:p>
        </p:txBody>
      </p:sp>
      <p:sp>
        <p:nvSpPr>
          <p:cNvPr id="5" name="Rectangle 5"/>
          <p:cNvSpPr>
            <a:spLocks noGrp="1" noChangeArrowheads="1"/>
          </p:cNvSpPr>
          <p:nvPr>
            <p:ph type="ftr" sz="quarter" idx="11"/>
          </p:nvPr>
        </p:nvSpPr>
        <p:spPr>
          <a:ln/>
        </p:spPr>
        <p:txBody>
          <a:bodyPr/>
          <a:lstStyle>
            <a:lvl1pPr>
              <a:defRPr/>
            </a:lvl1pPr>
          </a:lstStyle>
          <a:p>
            <a:pPr>
              <a:defRPr/>
            </a:pPr>
            <a:endParaRPr lang="de-AT"/>
          </a:p>
        </p:txBody>
      </p:sp>
      <p:sp>
        <p:nvSpPr>
          <p:cNvPr id="6" name="Rectangle 6"/>
          <p:cNvSpPr>
            <a:spLocks noGrp="1" noChangeArrowheads="1"/>
          </p:cNvSpPr>
          <p:nvPr>
            <p:ph type="sldNum" sz="quarter" idx="12"/>
          </p:nvPr>
        </p:nvSpPr>
        <p:spPr>
          <a:ln/>
        </p:spPr>
        <p:txBody>
          <a:bodyPr/>
          <a:lstStyle>
            <a:lvl1pPr>
              <a:defRPr/>
            </a:lvl1pPr>
          </a:lstStyle>
          <a:p>
            <a:pPr>
              <a:defRPr/>
            </a:pPr>
            <a:fld id="{C2DFAC0D-5F4D-4498-9E0A-8E80318007DD}" type="slidenum">
              <a:rPr lang="de-AT"/>
              <a:pPr>
                <a:defRPr/>
              </a:pPr>
              <a:t>‹Nr.›</a:t>
            </a:fld>
            <a:endParaRPr lang="de-AT"/>
          </a:p>
        </p:txBody>
      </p:sp>
    </p:spTree>
    <p:extLst>
      <p:ext uri="{BB962C8B-B14F-4D97-AF65-F5344CB8AC3E}">
        <p14:creationId xmlns:p14="http://schemas.microsoft.com/office/powerpoint/2010/main" val="3917687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AT"/>
          </a:p>
        </p:txBody>
      </p:sp>
      <p:sp>
        <p:nvSpPr>
          <p:cNvPr id="5" name="Rectangle 5"/>
          <p:cNvSpPr>
            <a:spLocks noGrp="1" noChangeArrowheads="1"/>
          </p:cNvSpPr>
          <p:nvPr>
            <p:ph type="ftr" sz="quarter" idx="11"/>
          </p:nvPr>
        </p:nvSpPr>
        <p:spPr>
          <a:ln/>
        </p:spPr>
        <p:txBody>
          <a:bodyPr/>
          <a:lstStyle>
            <a:lvl1pPr>
              <a:defRPr/>
            </a:lvl1pPr>
          </a:lstStyle>
          <a:p>
            <a:pPr>
              <a:defRPr/>
            </a:pPr>
            <a:endParaRPr lang="de-AT"/>
          </a:p>
        </p:txBody>
      </p:sp>
      <p:sp>
        <p:nvSpPr>
          <p:cNvPr id="6" name="Rectangle 6"/>
          <p:cNvSpPr>
            <a:spLocks noGrp="1" noChangeArrowheads="1"/>
          </p:cNvSpPr>
          <p:nvPr>
            <p:ph type="sldNum" sz="quarter" idx="12"/>
          </p:nvPr>
        </p:nvSpPr>
        <p:spPr>
          <a:ln/>
        </p:spPr>
        <p:txBody>
          <a:bodyPr/>
          <a:lstStyle>
            <a:lvl1pPr>
              <a:defRPr/>
            </a:lvl1pPr>
          </a:lstStyle>
          <a:p>
            <a:pPr>
              <a:defRPr/>
            </a:pPr>
            <a:fld id="{007D1890-F7C9-4BED-987A-B1F79B1EF2FC}" type="slidenum">
              <a:rPr lang="de-AT"/>
              <a:pPr>
                <a:defRPr/>
              </a:pPr>
              <a:t>‹Nr.›</a:t>
            </a:fld>
            <a:endParaRPr lang="de-AT"/>
          </a:p>
        </p:txBody>
      </p:sp>
    </p:spTree>
    <p:extLst>
      <p:ext uri="{BB962C8B-B14F-4D97-AF65-F5344CB8AC3E}">
        <p14:creationId xmlns:p14="http://schemas.microsoft.com/office/powerpoint/2010/main" val="24479072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Rectangle 4"/>
          <p:cNvSpPr>
            <a:spLocks noGrp="1" noChangeArrowheads="1"/>
          </p:cNvSpPr>
          <p:nvPr>
            <p:ph type="dt" sz="half" idx="10"/>
          </p:nvPr>
        </p:nvSpPr>
        <p:spPr>
          <a:ln/>
        </p:spPr>
        <p:txBody>
          <a:bodyPr/>
          <a:lstStyle>
            <a:lvl1pPr>
              <a:defRPr/>
            </a:lvl1pPr>
          </a:lstStyle>
          <a:p>
            <a:pPr>
              <a:defRPr/>
            </a:pPr>
            <a:endParaRPr lang="de-AT"/>
          </a:p>
        </p:txBody>
      </p:sp>
      <p:sp>
        <p:nvSpPr>
          <p:cNvPr id="6" name="Rectangle 5"/>
          <p:cNvSpPr>
            <a:spLocks noGrp="1" noChangeArrowheads="1"/>
          </p:cNvSpPr>
          <p:nvPr>
            <p:ph type="ftr" sz="quarter" idx="11"/>
          </p:nvPr>
        </p:nvSpPr>
        <p:spPr>
          <a:ln/>
        </p:spPr>
        <p:txBody>
          <a:bodyPr/>
          <a:lstStyle>
            <a:lvl1pPr>
              <a:defRPr/>
            </a:lvl1pPr>
          </a:lstStyle>
          <a:p>
            <a:pPr>
              <a:defRPr/>
            </a:pPr>
            <a:endParaRPr lang="de-AT"/>
          </a:p>
        </p:txBody>
      </p:sp>
      <p:sp>
        <p:nvSpPr>
          <p:cNvPr id="7" name="Rectangle 6"/>
          <p:cNvSpPr>
            <a:spLocks noGrp="1" noChangeArrowheads="1"/>
          </p:cNvSpPr>
          <p:nvPr>
            <p:ph type="sldNum" sz="quarter" idx="12"/>
          </p:nvPr>
        </p:nvSpPr>
        <p:spPr>
          <a:ln/>
        </p:spPr>
        <p:txBody>
          <a:bodyPr/>
          <a:lstStyle>
            <a:lvl1pPr>
              <a:defRPr/>
            </a:lvl1pPr>
          </a:lstStyle>
          <a:p>
            <a:pPr>
              <a:defRPr/>
            </a:pPr>
            <a:fld id="{3411D141-53E5-4C25-84F8-FC606962790E}" type="slidenum">
              <a:rPr lang="de-AT"/>
              <a:pPr>
                <a:defRPr/>
              </a:pPr>
              <a:t>‹Nr.›</a:t>
            </a:fld>
            <a:endParaRPr lang="de-AT"/>
          </a:p>
        </p:txBody>
      </p:sp>
    </p:spTree>
    <p:extLst>
      <p:ext uri="{BB962C8B-B14F-4D97-AF65-F5344CB8AC3E}">
        <p14:creationId xmlns:p14="http://schemas.microsoft.com/office/powerpoint/2010/main" val="27563947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Rectangle 4"/>
          <p:cNvSpPr>
            <a:spLocks noGrp="1" noChangeArrowheads="1"/>
          </p:cNvSpPr>
          <p:nvPr>
            <p:ph type="dt" sz="half" idx="10"/>
          </p:nvPr>
        </p:nvSpPr>
        <p:spPr>
          <a:ln/>
        </p:spPr>
        <p:txBody>
          <a:bodyPr/>
          <a:lstStyle>
            <a:lvl1pPr>
              <a:defRPr/>
            </a:lvl1pPr>
          </a:lstStyle>
          <a:p>
            <a:pPr>
              <a:defRPr/>
            </a:pPr>
            <a:endParaRPr lang="de-AT"/>
          </a:p>
        </p:txBody>
      </p:sp>
      <p:sp>
        <p:nvSpPr>
          <p:cNvPr id="8" name="Rectangle 5"/>
          <p:cNvSpPr>
            <a:spLocks noGrp="1" noChangeArrowheads="1"/>
          </p:cNvSpPr>
          <p:nvPr>
            <p:ph type="ftr" sz="quarter" idx="11"/>
          </p:nvPr>
        </p:nvSpPr>
        <p:spPr>
          <a:ln/>
        </p:spPr>
        <p:txBody>
          <a:bodyPr/>
          <a:lstStyle>
            <a:lvl1pPr>
              <a:defRPr/>
            </a:lvl1pPr>
          </a:lstStyle>
          <a:p>
            <a:pPr>
              <a:defRPr/>
            </a:pPr>
            <a:endParaRPr lang="de-AT"/>
          </a:p>
        </p:txBody>
      </p:sp>
      <p:sp>
        <p:nvSpPr>
          <p:cNvPr id="9" name="Rectangle 6"/>
          <p:cNvSpPr>
            <a:spLocks noGrp="1" noChangeArrowheads="1"/>
          </p:cNvSpPr>
          <p:nvPr>
            <p:ph type="sldNum" sz="quarter" idx="12"/>
          </p:nvPr>
        </p:nvSpPr>
        <p:spPr>
          <a:ln/>
        </p:spPr>
        <p:txBody>
          <a:bodyPr/>
          <a:lstStyle>
            <a:lvl1pPr>
              <a:defRPr/>
            </a:lvl1pPr>
          </a:lstStyle>
          <a:p>
            <a:pPr>
              <a:defRPr/>
            </a:pPr>
            <a:fld id="{894B65C4-3883-407D-809A-C434A794E2AC}" type="slidenum">
              <a:rPr lang="de-AT"/>
              <a:pPr>
                <a:defRPr/>
              </a:pPr>
              <a:t>‹Nr.›</a:t>
            </a:fld>
            <a:endParaRPr lang="de-AT"/>
          </a:p>
        </p:txBody>
      </p:sp>
    </p:spTree>
    <p:extLst>
      <p:ext uri="{BB962C8B-B14F-4D97-AF65-F5344CB8AC3E}">
        <p14:creationId xmlns:p14="http://schemas.microsoft.com/office/powerpoint/2010/main" val="39904322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Rectangle 4"/>
          <p:cNvSpPr>
            <a:spLocks noGrp="1" noChangeArrowheads="1"/>
          </p:cNvSpPr>
          <p:nvPr>
            <p:ph type="dt" sz="half" idx="10"/>
          </p:nvPr>
        </p:nvSpPr>
        <p:spPr>
          <a:ln/>
        </p:spPr>
        <p:txBody>
          <a:bodyPr/>
          <a:lstStyle>
            <a:lvl1pPr>
              <a:defRPr/>
            </a:lvl1pPr>
          </a:lstStyle>
          <a:p>
            <a:pPr>
              <a:defRPr/>
            </a:pPr>
            <a:endParaRPr lang="de-AT"/>
          </a:p>
        </p:txBody>
      </p:sp>
      <p:sp>
        <p:nvSpPr>
          <p:cNvPr id="4" name="Rectangle 5"/>
          <p:cNvSpPr>
            <a:spLocks noGrp="1" noChangeArrowheads="1"/>
          </p:cNvSpPr>
          <p:nvPr>
            <p:ph type="ftr" sz="quarter" idx="11"/>
          </p:nvPr>
        </p:nvSpPr>
        <p:spPr>
          <a:ln/>
        </p:spPr>
        <p:txBody>
          <a:bodyPr/>
          <a:lstStyle>
            <a:lvl1pPr>
              <a:defRPr/>
            </a:lvl1pPr>
          </a:lstStyle>
          <a:p>
            <a:pPr>
              <a:defRPr/>
            </a:pPr>
            <a:endParaRPr lang="de-AT"/>
          </a:p>
        </p:txBody>
      </p:sp>
      <p:sp>
        <p:nvSpPr>
          <p:cNvPr id="5" name="Rectangle 6"/>
          <p:cNvSpPr>
            <a:spLocks noGrp="1" noChangeArrowheads="1"/>
          </p:cNvSpPr>
          <p:nvPr>
            <p:ph type="sldNum" sz="quarter" idx="12"/>
          </p:nvPr>
        </p:nvSpPr>
        <p:spPr>
          <a:ln/>
        </p:spPr>
        <p:txBody>
          <a:bodyPr/>
          <a:lstStyle>
            <a:lvl1pPr>
              <a:defRPr/>
            </a:lvl1pPr>
          </a:lstStyle>
          <a:p>
            <a:pPr>
              <a:defRPr/>
            </a:pPr>
            <a:fld id="{DE4F4779-7F51-4C7C-9517-532774676971}" type="slidenum">
              <a:rPr lang="de-AT"/>
              <a:pPr>
                <a:defRPr/>
              </a:pPr>
              <a:t>‹Nr.›</a:t>
            </a:fld>
            <a:endParaRPr lang="de-AT"/>
          </a:p>
        </p:txBody>
      </p:sp>
    </p:spTree>
    <p:extLst>
      <p:ext uri="{BB962C8B-B14F-4D97-AF65-F5344CB8AC3E}">
        <p14:creationId xmlns:p14="http://schemas.microsoft.com/office/powerpoint/2010/main" val="342458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FC239C8A-A0B6-471E-93D0-B647461EED93}" type="slidenum">
              <a:rPr lang="de-DE"/>
              <a:pPr>
                <a:defRPr/>
              </a:pPr>
              <a:t>‹Nr.›</a:t>
            </a:fld>
            <a:endParaRPr lang="de-DE"/>
          </a:p>
        </p:txBody>
      </p:sp>
    </p:spTree>
    <p:extLst>
      <p:ext uri="{BB962C8B-B14F-4D97-AF65-F5344CB8AC3E}">
        <p14:creationId xmlns:p14="http://schemas.microsoft.com/office/powerpoint/2010/main" val="22979715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AT"/>
          </a:p>
        </p:txBody>
      </p:sp>
      <p:sp>
        <p:nvSpPr>
          <p:cNvPr id="3" name="Rectangle 5"/>
          <p:cNvSpPr>
            <a:spLocks noGrp="1" noChangeArrowheads="1"/>
          </p:cNvSpPr>
          <p:nvPr>
            <p:ph type="ftr" sz="quarter" idx="11"/>
          </p:nvPr>
        </p:nvSpPr>
        <p:spPr>
          <a:ln/>
        </p:spPr>
        <p:txBody>
          <a:bodyPr/>
          <a:lstStyle>
            <a:lvl1pPr>
              <a:defRPr/>
            </a:lvl1pPr>
          </a:lstStyle>
          <a:p>
            <a:pPr>
              <a:defRPr/>
            </a:pPr>
            <a:endParaRPr lang="de-AT"/>
          </a:p>
        </p:txBody>
      </p:sp>
      <p:sp>
        <p:nvSpPr>
          <p:cNvPr id="4" name="Rectangle 6"/>
          <p:cNvSpPr>
            <a:spLocks noGrp="1" noChangeArrowheads="1"/>
          </p:cNvSpPr>
          <p:nvPr>
            <p:ph type="sldNum" sz="quarter" idx="12"/>
          </p:nvPr>
        </p:nvSpPr>
        <p:spPr>
          <a:ln/>
        </p:spPr>
        <p:txBody>
          <a:bodyPr/>
          <a:lstStyle>
            <a:lvl1pPr>
              <a:defRPr/>
            </a:lvl1pPr>
          </a:lstStyle>
          <a:p>
            <a:pPr>
              <a:defRPr/>
            </a:pPr>
            <a:fld id="{944EE88E-A294-4891-8C9D-D49658BE984D}" type="slidenum">
              <a:rPr lang="de-AT"/>
              <a:pPr>
                <a:defRPr/>
              </a:pPr>
              <a:t>‹Nr.›</a:t>
            </a:fld>
            <a:endParaRPr lang="de-AT"/>
          </a:p>
        </p:txBody>
      </p:sp>
    </p:spTree>
    <p:extLst>
      <p:ext uri="{BB962C8B-B14F-4D97-AF65-F5344CB8AC3E}">
        <p14:creationId xmlns:p14="http://schemas.microsoft.com/office/powerpoint/2010/main" val="34148566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AT"/>
          </a:p>
        </p:txBody>
      </p:sp>
      <p:sp>
        <p:nvSpPr>
          <p:cNvPr id="6" name="Rectangle 5"/>
          <p:cNvSpPr>
            <a:spLocks noGrp="1" noChangeArrowheads="1"/>
          </p:cNvSpPr>
          <p:nvPr>
            <p:ph type="ftr" sz="quarter" idx="11"/>
          </p:nvPr>
        </p:nvSpPr>
        <p:spPr>
          <a:ln/>
        </p:spPr>
        <p:txBody>
          <a:bodyPr/>
          <a:lstStyle>
            <a:lvl1pPr>
              <a:defRPr/>
            </a:lvl1pPr>
          </a:lstStyle>
          <a:p>
            <a:pPr>
              <a:defRPr/>
            </a:pPr>
            <a:endParaRPr lang="de-AT"/>
          </a:p>
        </p:txBody>
      </p:sp>
      <p:sp>
        <p:nvSpPr>
          <p:cNvPr id="7" name="Rectangle 6"/>
          <p:cNvSpPr>
            <a:spLocks noGrp="1" noChangeArrowheads="1"/>
          </p:cNvSpPr>
          <p:nvPr>
            <p:ph type="sldNum" sz="quarter" idx="12"/>
          </p:nvPr>
        </p:nvSpPr>
        <p:spPr>
          <a:ln/>
        </p:spPr>
        <p:txBody>
          <a:bodyPr/>
          <a:lstStyle>
            <a:lvl1pPr>
              <a:defRPr/>
            </a:lvl1pPr>
          </a:lstStyle>
          <a:p>
            <a:pPr>
              <a:defRPr/>
            </a:pPr>
            <a:fld id="{37316458-8228-4492-AC79-F51867954CD3}" type="slidenum">
              <a:rPr lang="de-AT"/>
              <a:pPr>
                <a:defRPr/>
              </a:pPr>
              <a:t>‹Nr.›</a:t>
            </a:fld>
            <a:endParaRPr lang="de-AT"/>
          </a:p>
        </p:txBody>
      </p:sp>
    </p:spTree>
    <p:extLst>
      <p:ext uri="{BB962C8B-B14F-4D97-AF65-F5344CB8AC3E}">
        <p14:creationId xmlns:p14="http://schemas.microsoft.com/office/powerpoint/2010/main" val="11359865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AT"/>
          </a:p>
        </p:txBody>
      </p:sp>
      <p:sp>
        <p:nvSpPr>
          <p:cNvPr id="6" name="Rectangle 5"/>
          <p:cNvSpPr>
            <a:spLocks noGrp="1" noChangeArrowheads="1"/>
          </p:cNvSpPr>
          <p:nvPr>
            <p:ph type="ftr" sz="quarter" idx="11"/>
          </p:nvPr>
        </p:nvSpPr>
        <p:spPr>
          <a:ln/>
        </p:spPr>
        <p:txBody>
          <a:bodyPr/>
          <a:lstStyle>
            <a:lvl1pPr>
              <a:defRPr/>
            </a:lvl1pPr>
          </a:lstStyle>
          <a:p>
            <a:pPr>
              <a:defRPr/>
            </a:pPr>
            <a:endParaRPr lang="de-AT"/>
          </a:p>
        </p:txBody>
      </p:sp>
      <p:sp>
        <p:nvSpPr>
          <p:cNvPr id="7" name="Rectangle 6"/>
          <p:cNvSpPr>
            <a:spLocks noGrp="1" noChangeArrowheads="1"/>
          </p:cNvSpPr>
          <p:nvPr>
            <p:ph type="sldNum" sz="quarter" idx="12"/>
          </p:nvPr>
        </p:nvSpPr>
        <p:spPr>
          <a:ln/>
        </p:spPr>
        <p:txBody>
          <a:bodyPr/>
          <a:lstStyle>
            <a:lvl1pPr>
              <a:defRPr/>
            </a:lvl1pPr>
          </a:lstStyle>
          <a:p>
            <a:pPr>
              <a:defRPr/>
            </a:pPr>
            <a:fld id="{450E47F7-AE5F-4A47-826C-F57B7FE9C0B9}" type="slidenum">
              <a:rPr lang="de-AT"/>
              <a:pPr>
                <a:defRPr/>
              </a:pPr>
              <a:t>‹Nr.›</a:t>
            </a:fld>
            <a:endParaRPr lang="de-AT"/>
          </a:p>
        </p:txBody>
      </p:sp>
    </p:spTree>
    <p:extLst>
      <p:ext uri="{BB962C8B-B14F-4D97-AF65-F5344CB8AC3E}">
        <p14:creationId xmlns:p14="http://schemas.microsoft.com/office/powerpoint/2010/main" val="40685128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AT"/>
          </a:p>
        </p:txBody>
      </p:sp>
      <p:sp>
        <p:nvSpPr>
          <p:cNvPr id="5" name="Rectangle 5"/>
          <p:cNvSpPr>
            <a:spLocks noGrp="1" noChangeArrowheads="1"/>
          </p:cNvSpPr>
          <p:nvPr>
            <p:ph type="ftr" sz="quarter" idx="11"/>
          </p:nvPr>
        </p:nvSpPr>
        <p:spPr>
          <a:ln/>
        </p:spPr>
        <p:txBody>
          <a:bodyPr/>
          <a:lstStyle>
            <a:lvl1pPr>
              <a:defRPr/>
            </a:lvl1pPr>
          </a:lstStyle>
          <a:p>
            <a:pPr>
              <a:defRPr/>
            </a:pPr>
            <a:endParaRPr lang="de-AT"/>
          </a:p>
        </p:txBody>
      </p:sp>
      <p:sp>
        <p:nvSpPr>
          <p:cNvPr id="6" name="Rectangle 6"/>
          <p:cNvSpPr>
            <a:spLocks noGrp="1" noChangeArrowheads="1"/>
          </p:cNvSpPr>
          <p:nvPr>
            <p:ph type="sldNum" sz="quarter" idx="12"/>
          </p:nvPr>
        </p:nvSpPr>
        <p:spPr>
          <a:ln/>
        </p:spPr>
        <p:txBody>
          <a:bodyPr/>
          <a:lstStyle>
            <a:lvl1pPr>
              <a:defRPr/>
            </a:lvl1pPr>
          </a:lstStyle>
          <a:p>
            <a:pPr>
              <a:defRPr/>
            </a:pPr>
            <a:fld id="{9BAE30C4-3BF7-4AC7-A38D-A29CF0D61876}" type="slidenum">
              <a:rPr lang="de-AT"/>
              <a:pPr>
                <a:defRPr/>
              </a:pPr>
              <a:t>‹Nr.›</a:t>
            </a:fld>
            <a:endParaRPr lang="de-AT"/>
          </a:p>
        </p:txBody>
      </p:sp>
    </p:spTree>
    <p:extLst>
      <p:ext uri="{BB962C8B-B14F-4D97-AF65-F5344CB8AC3E}">
        <p14:creationId xmlns:p14="http://schemas.microsoft.com/office/powerpoint/2010/main" val="34524144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AT"/>
          </a:p>
        </p:txBody>
      </p:sp>
      <p:sp>
        <p:nvSpPr>
          <p:cNvPr id="5" name="Rectangle 5"/>
          <p:cNvSpPr>
            <a:spLocks noGrp="1" noChangeArrowheads="1"/>
          </p:cNvSpPr>
          <p:nvPr>
            <p:ph type="ftr" sz="quarter" idx="11"/>
          </p:nvPr>
        </p:nvSpPr>
        <p:spPr>
          <a:ln/>
        </p:spPr>
        <p:txBody>
          <a:bodyPr/>
          <a:lstStyle>
            <a:lvl1pPr>
              <a:defRPr/>
            </a:lvl1pPr>
          </a:lstStyle>
          <a:p>
            <a:pPr>
              <a:defRPr/>
            </a:pPr>
            <a:endParaRPr lang="de-AT"/>
          </a:p>
        </p:txBody>
      </p:sp>
      <p:sp>
        <p:nvSpPr>
          <p:cNvPr id="6" name="Rectangle 6"/>
          <p:cNvSpPr>
            <a:spLocks noGrp="1" noChangeArrowheads="1"/>
          </p:cNvSpPr>
          <p:nvPr>
            <p:ph type="sldNum" sz="quarter" idx="12"/>
          </p:nvPr>
        </p:nvSpPr>
        <p:spPr>
          <a:ln/>
        </p:spPr>
        <p:txBody>
          <a:bodyPr/>
          <a:lstStyle>
            <a:lvl1pPr>
              <a:defRPr/>
            </a:lvl1pPr>
          </a:lstStyle>
          <a:p>
            <a:pPr>
              <a:defRPr/>
            </a:pPr>
            <a:fld id="{BE754894-EDBA-4E3C-9B59-8B2214513709}" type="slidenum">
              <a:rPr lang="de-AT"/>
              <a:pPr>
                <a:defRPr/>
              </a:pPr>
              <a:t>‹Nr.›</a:t>
            </a:fld>
            <a:endParaRPr lang="de-AT"/>
          </a:p>
        </p:txBody>
      </p:sp>
    </p:spTree>
    <p:extLst>
      <p:ext uri="{BB962C8B-B14F-4D97-AF65-F5344CB8AC3E}">
        <p14:creationId xmlns:p14="http://schemas.microsoft.com/office/powerpoint/2010/main" val="37180753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AT"/>
          </a:p>
        </p:txBody>
      </p:sp>
    </p:spTree>
    <p:extLst>
      <p:ext uri="{BB962C8B-B14F-4D97-AF65-F5344CB8AC3E}">
        <p14:creationId xmlns:p14="http://schemas.microsoft.com/office/powerpoint/2010/main" val="3688148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885553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27165723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6376122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47715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5075DF51-AA4F-4D01-BDE6-357E5D2FB8EB}" type="slidenum">
              <a:rPr lang="de-DE"/>
              <a:pPr>
                <a:defRPr/>
              </a:pPr>
              <a:t>‹Nr.›</a:t>
            </a:fld>
            <a:endParaRPr lang="de-DE"/>
          </a:p>
        </p:txBody>
      </p:sp>
    </p:spTree>
    <p:extLst>
      <p:ext uri="{BB962C8B-B14F-4D97-AF65-F5344CB8AC3E}">
        <p14:creationId xmlns:p14="http://schemas.microsoft.com/office/powerpoint/2010/main" val="13540280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Tree>
    <p:extLst>
      <p:ext uri="{BB962C8B-B14F-4D97-AF65-F5344CB8AC3E}">
        <p14:creationId xmlns:p14="http://schemas.microsoft.com/office/powerpoint/2010/main" val="16155423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18315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36125920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14778444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215551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4620746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AT"/>
          </a:p>
        </p:txBody>
      </p:sp>
      <p:sp>
        <p:nvSpPr>
          <p:cNvPr id="5" name="Rectangle 5"/>
          <p:cNvSpPr>
            <a:spLocks noGrp="1" noChangeArrowheads="1"/>
          </p:cNvSpPr>
          <p:nvPr>
            <p:ph type="ftr" sz="quarter" idx="11"/>
          </p:nvPr>
        </p:nvSpPr>
        <p:spPr>
          <a:ln/>
        </p:spPr>
        <p:txBody>
          <a:bodyPr/>
          <a:lstStyle>
            <a:lvl1pPr>
              <a:defRPr/>
            </a:lvl1pPr>
          </a:lstStyle>
          <a:p>
            <a:pPr>
              <a:defRPr/>
            </a:pPr>
            <a:endParaRPr lang="de-AT"/>
          </a:p>
        </p:txBody>
      </p:sp>
      <p:sp>
        <p:nvSpPr>
          <p:cNvPr id="6" name="Rectangle 6"/>
          <p:cNvSpPr>
            <a:spLocks noGrp="1" noChangeArrowheads="1"/>
          </p:cNvSpPr>
          <p:nvPr>
            <p:ph type="sldNum" sz="quarter" idx="12"/>
          </p:nvPr>
        </p:nvSpPr>
        <p:spPr>
          <a:ln/>
        </p:spPr>
        <p:txBody>
          <a:bodyPr/>
          <a:lstStyle>
            <a:lvl1pPr>
              <a:defRPr/>
            </a:lvl1pPr>
          </a:lstStyle>
          <a:p>
            <a:pPr>
              <a:defRPr/>
            </a:pPr>
            <a:fld id="{2A4D5A47-BE7D-4710-8D9D-A997DDCE6018}" type="slidenum">
              <a:rPr lang="de-AT"/>
              <a:pPr>
                <a:defRPr/>
              </a:pPr>
              <a:t>‹Nr.›</a:t>
            </a:fld>
            <a:endParaRPr lang="de-AT"/>
          </a:p>
        </p:txBody>
      </p:sp>
    </p:spTree>
    <p:extLst>
      <p:ext uri="{BB962C8B-B14F-4D97-AF65-F5344CB8AC3E}">
        <p14:creationId xmlns:p14="http://schemas.microsoft.com/office/powerpoint/2010/main" val="8561368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AT"/>
          </a:p>
        </p:txBody>
      </p:sp>
      <p:sp>
        <p:nvSpPr>
          <p:cNvPr id="5" name="Rectangle 5"/>
          <p:cNvSpPr>
            <a:spLocks noGrp="1" noChangeArrowheads="1"/>
          </p:cNvSpPr>
          <p:nvPr>
            <p:ph type="ftr" sz="quarter" idx="11"/>
          </p:nvPr>
        </p:nvSpPr>
        <p:spPr>
          <a:ln/>
        </p:spPr>
        <p:txBody>
          <a:bodyPr/>
          <a:lstStyle>
            <a:lvl1pPr>
              <a:defRPr/>
            </a:lvl1pPr>
          </a:lstStyle>
          <a:p>
            <a:pPr>
              <a:defRPr/>
            </a:pPr>
            <a:endParaRPr lang="de-AT"/>
          </a:p>
        </p:txBody>
      </p:sp>
      <p:sp>
        <p:nvSpPr>
          <p:cNvPr id="6" name="Rectangle 6"/>
          <p:cNvSpPr>
            <a:spLocks noGrp="1" noChangeArrowheads="1"/>
          </p:cNvSpPr>
          <p:nvPr>
            <p:ph type="sldNum" sz="quarter" idx="12"/>
          </p:nvPr>
        </p:nvSpPr>
        <p:spPr>
          <a:ln/>
        </p:spPr>
        <p:txBody>
          <a:bodyPr/>
          <a:lstStyle>
            <a:lvl1pPr>
              <a:defRPr/>
            </a:lvl1pPr>
          </a:lstStyle>
          <a:p>
            <a:pPr>
              <a:defRPr/>
            </a:pPr>
            <a:fld id="{06B337CF-651A-4FB4-A6CD-CAC2D4DACAB6}" type="slidenum">
              <a:rPr lang="de-AT"/>
              <a:pPr>
                <a:defRPr/>
              </a:pPr>
              <a:t>‹Nr.›</a:t>
            </a:fld>
            <a:endParaRPr lang="de-AT"/>
          </a:p>
        </p:txBody>
      </p:sp>
    </p:spTree>
    <p:extLst>
      <p:ext uri="{BB962C8B-B14F-4D97-AF65-F5344CB8AC3E}">
        <p14:creationId xmlns:p14="http://schemas.microsoft.com/office/powerpoint/2010/main" val="934345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AT"/>
          </a:p>
        </p:txBody>
      </p:sp>
      <p:sp>
        <p:nvSpPr>
          <p:cNvPr id="5" name="Rectangle 5"/>
          <p:cNvSpPr>
            <a:spLocks noGrp="1" noChangeArrowheads="1"/>
          </p:cNvSpPr>
          <p:nvPr>
            <p:ph type="ftr" sz="quarter" idx="11"/>
          </p:nvPr>
        </p:nvSpPr>
        <p:spPr>
          <a:ln/>
        </p:spPr>
        <p:txBody>
          <a:bodyPr/>
          <a:lstStyle>
            <a:lvl1pPr>
              <a:defRPr/>
            </a:lvl1pPr>
          </a:lstStyle>
          <a:p>
            <a:pPr>
              <a:defRPr/>
            </a:pPr>
            <a:endParaRPr lang="de-AT"/>
          </a:p>
        </p:txBody>
      </p:sp>
      <p:sp>
        <p:nvSpPr>
          <p:cNvPr id="6" name="Rectangle 6"/>
          <p:cNvSpPr>
            <a:spLocks noGrp="1" noChangeArrowheads="1"/>
          </p:cNvSpPr>
          <p:nvPr>
            <p:ph type="sldNum" sz="quarter" idx="12"/>
          </p:nvPr>
        </p:nvSpPr>
        <p:spPr>
          <a:ln/>
        </p:spPr>
        <p:txBody>
          <a:bodyPr/>
          <a:lstStyle>
            <a:lvl1pPr>
              <a:defRPr/>
            </a:lvl1pPr>
          </a:lstStyle>
          <a:p>
            <a:pPr>
              <a:defRPr/>
            </a:pPr>
            <a:fld id="{08E2F33C-0B51-4A68-AADE-06596A567A85}" type="slidenum">
              <a:rPr lang="de-AT"/>
              <a:pPr>
                <a:defRPr/>
              </a:pPr>
              <a:t>‹Nr.›</a:t>
            </a:fld>
            <a:endParaRPr lang="de-AT"/>
          </a:p>
        </p:txBody>
      </p:sp>
    </p:spTree>
    <p:extLst>
      <p:ext uri="{BB962C8B-B14F-4D97-AF65-F5344CB8AC3E}">
        <p14:creationId xmlns:p14="http://schemas.microsoft.com/office/powerpoint/2010/main" val="42884741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3582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3582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Rectangle 4"/>
          <p:cNvSpPr>
            <a:spLocks noGrp="1" noChangeArrowheads="1"/>
          </p:cNvSpPr>
          <p:nvPr>
            <p:ph type="dt" sz="half" idx="10"/>
          </p:nvPr>
        </p:nvSpPr>
        <p:spPr>
          <a:ln/>
        </p:spPr>
        <p:txBody>
          <a:bodyPr/>
          <a:lstStyle>
            <a:lvl1pPr>
              <a:defRPr/>
            </a:lvl1pPr>
          </a:lstStyle>
          <a:p>
            <a:pPr>
              <a:defRPr/>
            </a:pPr>
            <a:endParaRPr lang="de-AT"/>
          </a:p>
        </p:txBody>
      </p:sp>
      <p:sp>
        <p:nvSpPr>
          <p:cNvPr id="6" name="Rectangle 5"/>
          <p:cNvSpPr>
            <a:spLocks noGrp="1" noChangeArrowheads="1"/>
          </p:cNvSpPr>
          <p:nvPr>
            <p:ph type="ftr" sz="quarter" idx="11"/>
          </p:nvPr>
        </p:nvSpPr>
        <p:spPr>
          <a:ln/>
        </p:spPr>
        <p:txBody>
          <a:bodyPr/>
          <a:lstStyle>
            <a:lvl1pPr>
              <a:defRPr/>
            </a:lvl1pPr>
          </a:lstStyle>
          <a:p>
            <a:pPr>
              <a:defRPr/>
            </a:pPr>
            <a:endParaRPr lang="de-AT"/>
          </a:p>
        </p:txBody>
      </p:sp>
      <p:sp>
        <p:nvSpPr>
          <p:cNvPr id="7" name="Rectangle 6"/>
          <p:cNvSpPr>
            <a:spLocks noGrp="1" noChangeArrowheads="1"/>
          </p:cNvSpPr>
          <p:nvPr>
            <p:ph type="sldNum" sz="quarter" idx="12"/>
          </p:nvPr>
        </p:nvSpPr>
        <p:spPr>
          <a:ln/>
        </p:spPr>
        <p:txBody>
          <a:bodyPr/>
          <a:lstStyle>
            <a:lvl1pPr>
              <a:defRPr/>
            </a:lvl1pPr>
          </a:lstStyle>
          <a:p>
            <a:pPr>
              <a:defRPr/>
            </a:pPr>
            <a:fld id="{2B4B6393-F2F3-40D2-BB18-A3321D6F7DC0}" type="slidenum">
              <a:rPr lang="de-AT"/>
              <a:pPr>
                <a:defRPr/>
              </a:pPr>
              <a:t>‹Nr.›</a:t>
            </a:fld>
            <a:endParaRPr lang="de-AT"/>
          </a:p>
        </p:txBody>
      </p:sp>
    </p:spTree>
    <p:extLst>
      <p:ext uri="{BB962C8B-B14F-4D97-AF65-F5344CB8AC3E}">
        <p14:creationId xmlns:p14="http://schemas.microsoft.com/office/powerpoint/2010/main" val="124454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6D8C848A-C0BE-4665-A97B-C891F3074868}" type="slidenum">
              <a:rPr lang="de-DE"/>
              <a:pPr>
                <a:defRPr/>
              </a:pPr>
              <a:t>‹Nr.›</a:t>
            </a:fld>
            <a:endParaRPr lang="de-DE"/>
          </a:p>
        </p:txBody>
      </p:sp>
    </p:spTree>
    <p:extLst>
      <p:ext uri="{BB962C8B-B14F-4D97-AF65-F5344CB8AC3E}">
        <p14:creationId xmlns:p14="http://schemas.microsoft.com/office/powerpoint/2010/main" val="34414638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Rectangle 4"/>
          <p:cNvSpPr>
            <a:spLocks noGrp="1" noChangeArrowheads="1"/>
          </p:cNvSpPr>
          <p:nvPr>
            <p:ph type="dt" sz="half" idx="10"/>
          </p:nvPr>
        </p:nvSpPr>
        <p:spPr>
          <a:ln/>
        </p:spPr>
        <p:txBody>
          <a:bodyPr/>
          <a:lstStyle>
            <a:lvl1pPr>
              <a:defRPr/>
            </a:lvl1pPr>
          </a:lstStyle>
          <a:p>
            <a:pPr>
              <a:defRPr/>
            </a:pPr>
            <a:endParaRPr lang="de-AT"/>
          </a:p>
        </p:txBody>
      </p:sp>
      <p:sp>
        <p:nvSpPr>
          <p:cNvPr id="8" name="Rectangle 5"/>
          <p:cNvSpPr>
            <a:spLocks noGrp="1" noChangeArrowheads="1"/>
          </p:cNvSpPr>
          <p:nvPr>
            <p:ph type="ftr" sz="quarter" idx="11"/>
          </p:nvPr>
        </p:nvSpPr>
        <p:spPr>
          <a:ln/>
        </p:spPr>
        <p:txBody>
          <a:bodyPr/>
          <a:lstStyle>
            <a:lvl1pPr>
              <a:defRPr/>
            </a:lvl1pPr>
          </a:lstStyle>
          <a:p>
            <a:pPr>
              <a:defRPr/>
            </a:pPr>
            <a:endParaRPr lang="de-AT"/>
          </a:p>
        </p:txBody>
      </p:sp>
      <p:sp>
        <p:nvSpPr>
          <p:cNvPr id="9" name="Rectangle 6"/>
          <p:cNvSpPr>
            <a:spLocks noGrp="1" noChangeArrowheads="1"/>
          </p:cNvSpPr>
          <p:nvPr>
            <p:ph type="sldNum" sz="quarter" idx="12"/>
          </p:nvPr>
        </p:nvSpPr>
        <p:spPr>
          <a:ln/>
        </p:spPr>
        <p:txBody>
          <a:bodyPr/>
          <a:lstStyle>
            <a:lvl1pPr>
              <a:defRPr/>
            </a:lvl1pPr>
          </a:lstStyle>
          <a:p>
            <a:pPr>
              <a:defRPr/>
            </a:pPr>
            <a:fld id="{E9F1B2DA-7230-4831-9492-BA0E16EA9B20}" type="slidenum">
              <a:rPr lang="de-AT"/>
              <a:pPr>
                <a:defRPr/>
              </a:pPr>
              <a:t>‹Nr.›</a:t>
            </a:fld>
            <a:endParaRPr lang="de-AT"/>
          </a:p>
        </p:txBody>
      </p:sp>
    </p:spTree>
    <p:extLst>
      <p:ext uri="{BB962C8B-B14F-4D97-AF65-F5344CB8AC3E}">
        <p14:creationId xmlns:p14="http://schemas.microsoft.com/office/powerpoint/2010/main" val="26738035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Rectangle 4"/>
          <p:cNvSpPr>
            <a:spLocks noGrp="1" noChangeArrowheads="1"/>
          </p:cNvSpPr>
          <p:nvPr>
            <p:ph type="dt" sz="half" idx="10"/>
          </p:nvPr>
        </p:nvSpPr>
        <p:spPr>
          <a:ln/>
        </p:spPr>
        <p:txBody>
          <a:bodyPr/>
          <a:lstStyle>
            <a:lvl1pPr>
              <a:defRPr/>
            </a:lvl1pPr>
          </a:lstStyle>
          <a:p>
            <a:pPr>
              <a:defRPr/>
            </a:pPr>
            <a:endParaRPr lang="de-AT"/>
          </a:p>
        </p:txBody>
      </p:sp>
      <p:sp>
        <p:nvSpPr>
          <p:cNvPr id="4" name="Rectangle 5"/>
          <p:cNvSpPr>
            <a:spLocks noGrp="1" noChangeArrowheads="1"/>
          </p:cNvSpPr>
          <p:nvPr>
            <p:ph type="ftr" sz="quarter" idx="11"/>
          </p:nvPr>
        </p:nvSpPr>
        <p:spPr>
          <a:ln/>
        </p:spPr>
        <p:txBody>
          <a:bodyPr/>
          <a:lstStyle>
            <a:lvl1pPr>
              <a:defRPr/>
            </a:lvl1pPr>
          </a:lstStyle>
          <a:p>
            <a:pPr>
              <a:defRPr/>
            </a:pPr>
            <a:endParaRPr lang="de-AT"/>
          </a:p>
        </p:txBody>
      </p:sp>
      <p:sp>
        <p:nvSpPr>
          <p:cNvPr id="5" name="Rectangle 6"/>
          <p:cNvSpPr>
            <a:spLocks noGrp="1" noChangeArrowheads="1"/>
          </p:cNvSpPr>
          <p:nvPr>
            <p:ph type="sldNum" sz="quarter" idx="12"/>
          </p:nvPr>
        </p:nvSpPr>
        <p:spPr>
          <a:ln/>
        </p:spPr>
        <p:txBody>
          <a:bodyPr/>
          <a:lstStyle>
            <a:lvl1pPr>
              <a:defRPr/>
            </a:lvl1pPr>
          </a:lstStyle>
          <a:p>
            <a:pPr>
              <a:defRPr/>
            </a:pPr>
            <a:fld id="{728B4A25-012D-4F18-9A89-90774120EFEF}" type="slidenum">
              <a:rPr lang="de-AT"/>
              <a:pPr>
                <a:defRPr/>
              </a:pPr>
              <a:t>‹Nr.›</a:t>
            </a:fld>
            <a:endParaRPr lang="de-AT"/>
          </a:p>
        </p:txBody>
      </p:sp>
    </p:spTree>
    <p:extLst>
      <p:ext uri="{BB962C8B-B14F-4D97-AF65-F5344CB8AC3E}">
        <p14:creationId xmlns:p14="http://schemas.microsoft.com/office/powerpoint/2010/main" val="19265647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AT"/>
          </a:p>
        </p:txBody>
      </p:sp>
      <p:sp>
        <p:nvSpPr>
          <p:cNvPr id="3" name="Rectangle 5"/>
          <p:cNvSpPr>
            <a:spLocks noGrp="1" noChangeArrowheads="1"/>
          </p:cNvSpPr>
          <p:nvPr>
            <p:ph type="ftr" sz="quarter" idx="11"/>
          </p:nvPr>
        </p:nvSpPr>
        <p:spPr>
          <a:ln/>
        </p:spPr>
        <p:txBody>
          <a:bodyPr/>
          <a:lstStyle>
            <a:lvl1pPr>
              <a:defRPr/>
            </a:lvl1pPr>
          </a:lstStyle>
          <a:p>
            <a:pPr>
              <a:defRPr/>
            </a:pPr>
            <a:endParaRPr lang="de-AT"/>
          </a:p>
        </p:txBody>
      </p:sp>
      <p:sp>
        <p:nvSpPr>
          <p:cNvPr id="4" name="Rectangle 6"/>
          <p:cNvSpPr>
            <a:spLocks noGrp="1" noChangeArrowheads="1"/>
          </p:cNvSpPr>
          <p:nvPr>
            <p:ph type="sldNum" sz="quarter" idx="12"/>
          </p:nvPr>
        </p:nvSpPr>
        <p:spPr>
          <a:ln/>
        </p:spPr>
        <p:txBody>
          <a:bodyPr/>
          <a:lstStyle>
            <a:lvl1pPr>
              <a:defRPr/>
            </a:lvl1pPr>
          </a:lstStyle>
          <a:p>
            <a:pPr>
              <a:defRPr/>
            </a:pPr>
            <a:fld id="{1087A439-E762-4AD0-8BC7-48051EEF7E36}" type="slidenum">
              <a:rPr lang="de-AT"/>
              <a:pPr>
                <a:defRPr/>
              </a:pPr>
              <a:t>‹Nr.›</a:t>
            </a:fld>
            <a:endParaRPr lang="de-AT"/>
          </a:p>
        </p:txBody>
      </p:sp>
    </p:spTree>
    <p:extLst>
      <p:ext uri="{BB962C8B-B14F-4D97-AF65-F5344CB8AC3E}">
        <p14:creationId xmlns:p14="http://schemas.microsoft.com/office/powerpoint/2010/main" val="1648342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AT"/>
          </a:p>
        </p:txBody>
      </p:sp>
      <p:sp>
        <p:nvSpPr>
          <p:cNvPr id="6" name="Rectangle 5"/>
          <p:cNvSpPr>
            <a:spLocks noGrp="1" noChangeArrowheads="1"/>
          </p:cNvSpPr>
          <p:nvPr>
            <p:ph type="ftr" sz="quarter" idx="11"/>
          </p:nvPr>
        </p:nvSpPr>
        <p:spPr>
          <a:ln/>
        </p:spPr>
        <p:txBody>
          <a:bodyPr/>
          <a:lstStyle>
            <a:lvl1pPr>
              <a:defRPr/>
            </a:lvl1pPr>
          </a:lstStyle>
          <a:p>
            <a:pPr>
              <a:defRPr/>
            </a:pPr>
            <a:endParaRPr lang="de-AT"/>
          </a:p>
        </p:txBody>
      </p:sp>
      <p:sp>
        <p:nvSpPr>
          <p:cNvPr id="7" name="Rectangle 6"/>
          <p:cNvSpPr>
            <a:spLocks noGrp="1" noChangeArrowheads="1"/>
          </p:cNvSpPr>
          <p:nvPr>
            <p:ph type="sldNum" sz="quarter" idx="12"/>
          </p:nvPr>
        </p:nvSpPr>
        <p:spPr>
          <a:ln/>
        </p:spPr>
        <p:txBody>
          <a:bodyPr/>
          <a:lstStyle>
            <a:lvl1pPr>
              <a:defRPr/>
            </a:lvl1pPr>
          </a:lstStyle>
          <a:p>
            <a:pPr>
              <a:defRPr/>
            </a:pPr>
            <a:fld id="{7AB0DFB8-09D8-4369-BB68-153F888DE783}" type="slidenum">
              <a:rPr lang="de-AT"/>
              <a:pPr>
                <a:defRPr/>
              </a:pPr>
              <a:t>‹Nr.›</a:t>
            </a:fld>
            <a:endParaRPr lang="de-AT"/>
          </a:p>
        </p:txBody>
      </p:sp>
    </p:spTree>
    <p:extLst>
      <p:ext uri="{BB962C8B-B14F-4D97-AF65-F5344CB8AC3E}">
        <p14:creationId xmlns:p14="http://schemas.microsoft.com/office/powerpoint/2010/main" val="26891338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AT"/>
          </a:p>
        </p:txBody>
      </p:sp>
      <p:sp>
        <p:nvSpPr>
          <p:cNvPr id="6" name="Rectangle 5"/>
          <p:cNvSpPr>
            <a:spLocks noGrp="1" noChangeArrowheads="1"/>
          </p:cNvSpPr>
          <p:nvPr>
            <p:ph type="ftr" sz="quarter" idx="11"/>
          </p:nvPr>
        </p:nvSpPr>
        <p:spPr>
          <a:ln/>
        </p:spPr>
        <p:txBody>
          <a:bodyPr/>
          <a:lstStyle>
            <a:lvl1pPr>
              <a:defRPr/>
            </a:lvl1pPr>
          </a:lstStyle>
          <a:p>
            <a:pPr>
              <a:defRPr/>
            </a:pPr>
            <a:endParaRPr lang="de-AT"/>
          </a:p>
        </p:txBody>
      </p:sp>
      <p:sp>
        <p:nvSpPr>
          <p:cNvPr id="7" name="Rectangle 6"/>
          <p:cNvSpPr>
            <a:spLocks noGrp="1" noChangeArrowheads="1"/>
          </p:cNvSpPr>
          <p:nvPr>
            <p:ph type="sldNum" sz="quarter" idx="12"/>
          </p:nvPr>
        </p:nvSpPr>
        <p:spPr>
          <a:ln/>
        </p:spPr>
        <p:txBody>
          <a:bodyPr/>
          <a:lstStyle>
            <a:lvl1pPr>
              <a:defRPr/>
            </a:lvl1pPr>
          </a:lstStyle>
          <a:p>
            <a:pPr>
              <a:defRPr/>
            </a:pPr>
            <a:fld id="{8830D970-7305-42A6-B205-96B8C1A886B0}" type="slidenum">
              <a:rPr lang="de-AT"/>
              <a:pPr>
                <a:defRPr/>
              </a:pPr>
              <a:t>‹Nr.›</a:t>
            </a:fld>
            <a:endParaRPr lang="de-AT"/>
          </a:p>
        </p:txBody>
      </p:sp>
    </p:spTree>
    <p:extLst>
      <p:ext uri="{BB962C8B-B14F-4D97-AF65-F5344CB8AC3E}">
        <p14:creationId xmlns:p14="http://schemas.microsoft.com/office/powerpoint/2010/main" val="23684299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AT"/>
          </a:p>
        </p:txBody>
      </p:sp>
      <p:sp>
        <p:nvSpPr>
          <p:cNvPr id="5" name="Rectangle 5"/>
          <p:cNvSpPr>
            <a:spLocks noGrp="1" noChangeArrowheads="1"/>
          </p:cNvSpPr>
          <p:nvPr>
            <p:ph type="ftr" sz="quarter" idx="11"/>
          </p:nvPr>
        </p:nvSpPr>
        <p:spPr>
          <a:ln/>
        </p:spPr>
        <p:txBody>
          <a:bodyPr/>
          <a:lstStyle>
            <a:lvl1pPr>
              <a:defRPr/>
            </a:lvl1pPr>
          </a:lstStyle>
          <a:p>
            <a:pPr>
              <a:defRPr/>
            </a:pPr>
            <a:endParaRPr lang="de-AT"/>
          </a:p>
        </p:txBody>
      </p:sp>
      <p:sp>
        <p:nvSpPr>
          <p:cNvPr id="6" name="Rectangle 6"/>
          <p:cNvSpPr>
            <a:spLocks noGrp="1" noChangeArrowheads="1"/>
          </p:cNvSpPr>
          <p:nvPr>
            <p:ph type="sldNum" sz="quarter" idx="12"/>
          </p:nvPr>
        </p:nvSpPr>
        <p:spPr>
          <a:ln/>
        </p:spPr>
        <p:txBody>
          <a:bodyPr/>
          <a:lstStyle>
            <a:lvl1pPr>
              <a:defRPr/>
            </a:lvl1pPr>
          </a:lstStyle>
          <a:p>
            <a:pPr>
              <a:defRPr/>
            </a:pPr>
            <a:fld id="{99C13A0B-FBF4-4CE0-86D5-14B506AA998F}" type="slidenum">
              <a:rPr lang="de-AT"/>
              <a:pPr>
                <a:defRPr/>
              </a:pPr>
              <a:t>‹Nr.›</a:t>
            </a:fld>
            <a:endParaRPr lang="de-AT"/>
          </a:p>
        </p:txBody>
      </p:sp>
    </p:spTree>
    <p:extLst>
      <p:ext uri="{BB962C8B-B14F-4D97-AF65-F5344CB8AC3E}">
        <p14:creationId xmlns:p14="http://schemas.microsoft.com/office/powerpoint/2010/main" val="3595352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811213"/>
            <a:ext cx="2057400" cy="437197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811213"/>
            <a:ext cx="6019800" cy="437197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AT"/>
          </a:p>
        </p:txBody>
      </p:sp>
      <p:sp>
        <p:nvSpPr>
          <p:cNvPr id="5" name="Rectangle 5"/>
          <p:cNvSpPr>
            <a:spLocks noGrp="1" noChangeArrowheads="1"/>
          </p:cNvSpPr>
          <p:nvPr>
            <p:ph type="ftr" sz="quarter" idx="11"/>
          </p:nvPr>
        </p:nvSpPr>
        <p:spPr>
          <a:ln/>
        </p:spPr>
        <p:txBody>
          <a:bodyPr/>
          <a:lstStyle>
            <a:lvl1pPr>
              <a:defRPr/>
            </a:lvl1pPr>
          </a:lstStyle>
          <a:p>
            <a:pPr>
              <a:defRPr/>
            </a:pPr>
            <a:endParaRPr lang="de-AT"/>
          </a:p>
        </p:txBody>
      </p:sp>
      <p:sp>
        <p:nvSpPr>
          <p:cNvPr id="6" name="Rectangle 6"/>
          <p:cNvSpPr>
            <a:spLocks noGrp="1" noChangeArrowheads="1"/>
          </p:cNvSpPr>
          <p:nvPr>
            <p:ph type="sldNum" sz="quarter" idx="12"/>
          </p:nvPr>
        </p:nvSpPr>
        <p:spPr>
          <a:ln/>
        </p:spPr>
        <p:txBody>
          <a:bodyPr/>
          <a:lstStyle>
            <a:lvl1pPr>
              <a:defRPr/>
            </a:lvl1pPr>
          </a:lstStyle>
          <a:p>
            <a:pPr>
              <a:defRPr/>
            </a:pPr>
            <a:fld id="{F6FC663D-C44F-4A53-92D2-4973E3D0D60D}" type="slidenum">
              <a:rPr lang="de-AT"/>
              <a:pPr>
                <a:defRPr/>
              </a:pPr>
              <a:t>‹Nr.›</a:t>
            </a:fld>
            <a:endParaRPr lang="de-AT"/>
          </a:p>
        </p:txBody>
      </p:sp>
    </p:spTree>
    <p:extLst>
      <p:ext uri="{BB962C8B-B14F-4D97-AF65-F5344CB8AC3E}">
        <p14:creationId xmlns:p14="http://schemas.microsoft.com/office/powerpoint/2010/main" val="1512883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05C91311-74D2-44BC-9AE8-FA974C3F69EC}" type="slidenum">
              <a:rPr lang="de-DE"/>
              <a:pPr>
                <a:defRPr/>
              </a:pPr>
              <a:t>‹Nr.›</a:t>
            </a:fld>
            <a:endParaRPr lang="de-DE"/>
          </a:p>
        </p:txBody>
      </p:sp>
    </p:spTree>
    <p:extLst>
      <p:ext uri="{BB962C8B-B14F-4D97-AF65-F5344CB8AC3E}">
        <p14:creationId xmlns:p14="http://schemas.microsoft.com/office/powerpoint/2010/main" val="1179095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158A3F77-7425-4A82-A115-1C84D5CB763E}" type="slidenum">
              <a:rPr lang="de-DE"/>
              <a:pPr>
                <a:defRPr/>
              </a:pPr>
              <a:t>‹Nr.›</a:t>
            </a:fld>
            <a:endParaRPr lang="de-DE"/>
          </a:p>
        </p:txBody>
      </p:sp>
    </p:spTree>
    <p:extLst>
      <p:ext uri="{BB962C8B-B14F-4D97-AF65-F5344CB8AC3E}">
        <p14:creationId xmlns:p14="http://schemas.microsoft.com/office/powerpoint/2010/main" val="3946247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958909A8-7936-4DBC-8F8F-AF28D8308911}" type="slidenum">
              <a:rPr lang="de-DE"/>
              <a:pPr>
                <a:defRPr/>
              </a:pPr>
              <a:t>‹Nr.›</a:t>
            </a:fld>
            <a:endParaRPr lang="de-DE"/>
          </a:p>
        </p:txBody>
      </p:sp>
    </p:spTree>
    <p:extLst>
      <p:ext uri="{BB962C8B-B14F-4D97-AF65-F5344CB8AC3E}">
        <p14:creationId xmlns:p14="http://schemas.microsoft.com/office/powerpoint/2010/main" val="3542172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F8B21E05-8E3F-4C3B-9B47-3D756342E77F}" type="slidenum">
              <a:rPr lang="de-DE"/>
              <a:pPr>
                <a:defRPr/>
              </a:pPr>
              <a:t>‹Nr.›</a:t>
            </a:fld>
            <a:endParaRPr lang="de-DE"/>
          </a:p>
        </p:txBody>
      </p:sp>
    </p:spTree>
    <p:extLst>
      <p:ext uri="{BB962C8B-B14F-4D97-AF65-F5344CB8AC3E}">
        <p14:creationId xmlns:p14="http://schemas.microsoft.com/office/powerpoint/2010/main" val="1175974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2.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Mastertitelformat bearbeiten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Mastertextformat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de-D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A45827F2-5483-443F-9FCD-2E496ABAC739}"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Lst>
  <p:txStyles>
    <p:titleStyle>
      <a:lvl1pPr algn="ctr" rtl="0" eaLnBrk="0" fontAlgn="base" hangingPunct="0">
        <a:spcBef>
          <a:spcPct val="0"/>
        </a:spcBef>
        <a:spcAft>
          <a:spcPct val="0"/>
        </a:spcAft>
        <a:defRPr sz="4400" b="1">
          <a:solidFill>
            <a:srgbClr val="333399"/>
          </a:solidFill>
          <a:latin typeface="+mj-lt"/>
          <a:ea typeface="+mj-ea"/>
          <a:cs typeface="+mj-cs"/>
        </a:defRPr>
      </a:lvl1pPr>
      <a:lvl2pPr algn="ctr" rtl="0" eaLnBrk="0" fontAlgn="base" hangingPunct="0">
        <a:spcBef>
          <a:spcPct val="0"/>
        </a:spcBef>
        <a:spcAft>
          <a:spcPct val="0"/>
        </a:spcAft>
        <a:defRPr sz="4400" b="1">
          <a:solidFill>
            <a:srgbClr val="333399"/>
          </a:solidFill>
          <a:latin typeface="Arial" charset="0"/>
        </a:defRPr>
      </a:lvl2pPr>
      <a:lvl3pPr algn="ctr" rtl="0" eaLnBrk="0" fontAlgn="base" hangingPunct="0">
        <a:spcBef>
          <a:spcPct val="0"/>
        </a:spcBef>
        <a:spcAft>
          <a:spcPct val="0"/>
        </a:spcAft>
        <a:defRPr sz="4400" b="1">
          <a:solidFill>
            <a:srgbClr val="333399"/>
          </a:solidFill>
          <a:latin typeface="Arial" charset="0"/>
        </a:defRPr>
      </a:lvl3pPr>
      <a:lvl4pPr algn="ctr" rtl="0" eaLnBrk="0" fontAlgn="base" hangingPunct="0">
        <a:spcBef>
          <a:spcPct val="0"/>
        </a:spcBef>
        <a:spcAft>
          <a:spcPct val="0"/>
        </a:spcAft>
        <a:defRPr sz="4400" b="1">
          <a:solidFill>
            <a:srgbClr val="333399"/>
          </a:solidFill>
          <a:latin typeface="Arial" charset="0"/>
        </a:defRPr>
      </a:lvl4pPr>
      <a:lvl5pPr algn="ctr" rtl="0" eaLnBrk="0" fontAlgn="base" hangingPunct="0">
        <a:spcBef>
          <a:spcPct val="0"/>
        </a:spcBef>
        <a:spcAft>
          <a:spcPct val="0"/>
        </a:spcAft>
        <a:defRPr sz="4400" b="1">
          <a:solidFill>
            <a:srgbClr val="333399"/>
          </a:solidFill>
          <a:latin typeface="Arial" charset="0"/>
        </a:defRPr>
      </a:lvl5pPr>
      <a:lvl6pPr marL="457200" algn="ctr" rtl="0" eaLnBrk="0" fontAlgn="base" hangingPunct="0">
        <a:spcBef>
          <a:spcPct val="0"/>
        </a:spcBef>
        <a:spcAft>
          <a:spcPct val="0"/>
        </a:spcAft>
        <a:defRPr sz="4400" b="1">
          <a:solidFill>
            <a:srgbClr val="333399"/>
          </a:solidFill>
          <a:latin typeface="Arial" charset="0"/>
        </a:defRPr>
      </a:lvl6pPr>
      <a:lvl7pPr marL="914400" algn="ctr" rtl="0" eaLnBrk="0" fontAlgn="base" hangingPunct="0">
        <a:spcBef>
          <a:spcPct val="0"/>
        </a:spcBef>
        <a:spcAft>
          <a:spcPct val="0"/>
        </a:spcAft>
        <a:defRPr sz="4400" b="1">
          <a:solidFill>
            <a:srgbClr val="333399"/>
          </a:solidFill>
          <a:latin typeface="Arial" charset="0"/>
        </a:defRPr>
      </a:lvl7pPr>
      <a:lvl8pPr marL="1371600" algn="ctr" rtl="0" eaLnBrk="0" fontAlgn="base" hangingPunct="0">
        <a:spcBef>
          <a:spcPct val="0"/>
        </a:spcBef>
        <a:spcAft>
          <a:spcPct val="0"/>
        </a:spcAft>
        <a:defRPr sz="4400" b="1">
          <a:solidFill>
            <a:srgbClr val="333399"/>
          </a:solidFill>
          <a:latin typeface="Arial" charset="0"/>
        </a:defRPr>
      </a:lvl8pPr>
      <a:lvl9pPr marL="1828800" algn="ctr" rtl="0" eaLnBrk="0" fontAlgn="base" hangingPunct="0">
        <a:spcBef>
          <a:spcPct val="0"/>
        </a:spcBef>
        <a:spcAft>
          <a:spcPct val="0"/>
        </a:spcAft>
        <a:defRPr sz="4400" b="1">
          <a:solidFill>
            <a:srgbClr val="333399"/>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AT" altLang="de-DE" smtClean="0"/>
              <a:t>Titelmasterformat durch Klicken bearbeiten</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AT" altLang="de-DE" smtClean="0"/>
              <a:t>Textmasterformate durch Klicken bearbeiten</a:t>
            </a:r>
          </a:p>
          <a:p>
            <a:pPr lvl="1"/>
            <a:r>
              <a:rPr lang="de-AT" altLang="de-DE" smtClean="0"/>
              <a:t>Zweite Ebene</a:t>
            </a:r>
          </a:p>
          <a:p>
            <a:pPr lvl="2"/>
            <a:r>
              <a:rPr lang="de-AT" altLang="de-DE" smtClean="0"/>
              <a:t>Dritte Ebene</a:t>
            </a:r>
          </a:p>
          <a:p>
            <a:pPr lvl="3"/>
            <a:r>
              <a:rPr lang="de-AT" altLang="de-DE" smtClean="0"/>
              <a:t>Vierte Ebene</a:t>
            </a:r>
          </a:p>
          <a:p>
            <a:pPr lvl="4"/>
            <a:r>
              <a:rPr lang="de-AT" altLang="de-DE" smtClean="0"/>
              <a:t>Fünfte Ebene</a:t>
            </a:r>
          </a:p>
        </p:txBody>
      </p:sp>
      <p:sp>
        <p:nvSpPr>
          <p:cNvPr id="2857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de-AT"/>
          </a:p>
        </p:txBody>
      </p:sp>
      <p:sp>
        <p:nvSpPr>
          <p:cNvPr id="2857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de-AT"/>
          </a:p>
        </p:txBody>
      </p:sp>
      <p:sp>
        <p:nvSpPr>
          <p:cNvPr id="2857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A8C5D69F-118D-41DF-B49A-F694AE7A8338}" type="slidenum">
              <a:rPr lang="de-AT"/>
              <a:pPr>
                <a:defRPr/>
              </a:pPr>
              <a:t>‹Nr.›</a:t>
            </a:fld>
            <a:endParaRPr lang="de-AT"/>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AT" altLang="de-DE" smtClean="0"/>
              <a:t>Titelmasterformat durch Klicken bearbeiten</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AT" altLang="de-DE" smtClean="0"/>
              <a:t>Textmasterformate durch Klicken bearbeiten</a:t>
            </a:r>
          </a:p>
          <a:p>
            <a:pPr lvl="1"/>
            <a:r>
              <a:rPr lang="de-AT" altLang="de-DE" smtClean="0"/>
              <a:t>Zweite Ebene</a:t>
            </a:r>
          </a:p>
          <a:p>
            <a:pPr lvl="2"/>
            <a:r>
              <a:rPr lang="de-AT" altLang="de-DE" smtClean="0"/>
              <a:t>Dritte Ebene</a:t>
            </a:r>
          </a:p>
          <a:p>
            <a:pPr lvl="3"/>
            <a:r>
              <a:rPr lang="de-AT" altLang="de-DE" smtClean="0"/>
              <a:t>Vierte Ebene</a:t>
            </a:r>
          </a:p>
          <a:p>
            <a:pPr lvl="4"/>
            <a:r>
              <a:rPr lang="de-AT" altLang="de-DE" smtClean="0"/>
              <a:t>Fünfte Ebene</a:t>
            </a:r>
          </a:p>
        </p:txBody>
      </p:sp>
      <p:sp>
        <p:nvSpPr>
          <p:cNvPr id="2867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de-AT"/>
          </a:p>
        </p:txBody>
      </p:sp>
      <p:sp>
        <p:nvSpPr>
          <p:cNvPr id="2867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de-AT"/>
          </a:p>
        </p:txBody>
      </p:sp>
      <p:sp>
        <p:nvSpPr>
          <p:cNvPr id="2867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DD41454C-7C54-478D-BBB2-ADEB2448ACD9}" type="slidenum">
              <a:rPr lang="de-AT"/>
              <a:pPr>
                <a:defRPr/>
              </a:pPr>
              <a:t>‹Nr.›</a:t>
            </a:fld>
            <a:endParaRPr lang="de-AT"/>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9"/>
          <p:cNvPicPr>
            <a:picLocks noChangeAspect="1" noChangeArrowheads="1"/>
          </p:cNvPicPr>
          <p:nvPr userDrawn="1"/>
        </p:nvPicPr>
        <p:blipFill>
          <a:blip r:embed="rId13">
            <a:grayscl/>
            <a:extLst>
              <a:ext uri="{28A0092B-C50C-407E-A947-70E740481C1C}">
                <a14:useLocalDpi xmlns:a14="http://schemas.microsoft.com/office/drawing/2010/main" val="0"/>
              </a:ext>
            </a:extLst>
          </a:blip>
          <a:srcRect t="10394" b="45430"/>
          <a:stretch>
            <a:fillRect/>
          </a:stretch>
        </p:blipFill>
        <p:spPr bwMode="auto">
          <a:xfrm>
            <a:off x="0" y="6035675"/>
            <a:ext cx="9144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099" name="Picture 10"/>
          <p:cNvPicPr>
            <a:picLocks noChangeAspect="1" noChangeArrowheads="1"/>
          </p:cNvPicPr>
          <p:nvPr userDrawn="1"/>
        </p:nvPicPr>
        <p:blipFill>
          <a:blip r:embed="rId14">
            <a:grayscl/>
            <a:extLst>
              <a:ext uri="{28A0092B-C50C-407E-A947-70E740481C1C}">
                <a14:useLocalDpi xmlns:a14="http://schemas.microsoft.com/office/drawing/2010/main" val="0"/>
              </a:ext>
            </a:extLst>
          </a:blip>
          <a:srcRect t="30244" b="35329"/>
          <a:stretch>
            <a:fillRect/>
          </a:stretch>
        </p:blipFill>
        <p:spPr bwMode="auto">
          <a:xfrm>
            <a:off x="0" y="0"/>
            <a:ext cx="91440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46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de-AT"/>
          </a:p>
        </p:txBody>
      </p:sp>
      <p:sp>
        <p:nvSpPr>
          <p:cNvPr id="2846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de-AT"/>
          </a:p>
        </p:txBody>
      </p:sp>
      <p:sp>
        <p:nvSpPr>
          <p:cNvPr id="2846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0C5610D8-0C91-4733-9BED-7A7D5D4B5D04}" type="slidenum">
              <a:rPr lang="de-AT"/>
              <a:pPr>
                <a:defRPr/>
              </a:pPr>
              <a:t>‹Nr.›</a:t>
            </a:fld>
            <a:endParaRPr lang="de-AT"/>
          </a:p>
        </p:txBody>
      </p:sp>
      <p:sp>
        <p:nvSpPr>
          <p:cNvPr id="5125" name="Rectangle 7"/>
          <p:cNvSpPr>
            <a:spLocks noGrp="1" noChangeArrowheads="1"/>
          </p:cNvSpPr>
          <p:nvPr>
            <p:ph type="title"/>
          </p:nvPr>
        </p:nvSpPr>
        <p:spPr bwMode="auto">
          <a:xfrm>
            <a:off x="457200" y="811213"/>
            <a:ext cx="8229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de-AT" altLang="de-DE" smtClean="0"/>
          </a:p>
        </p:txBody>
      </p:sp>
      <p:sp>
        <p:nvSpPr>
          <p:cNvPr id="5126" name="Rectangle 8"/>
          <p:cNvSpPr>
            <a:spLocks noGrp="1" noChangeAspect="1" noChangeArrowheads="1"/>
          </p:cNvSpPr>
          <p:nvPr>
            <p:ph type="body" idx="1"/>
          </p:nvPr>
        </p:nvSpPr>
        <p:spPr bwMode="auto">
          <a:xfrm>
            <a:off x="457200" y="1600200"/>
            <a:ext cx="8229600" cy="358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de-AT" altLang="de-DE" smtClean="0"/>
          </a:p>
        </p:txBody>
      </p:sp>
      <p:pic>
        <p:nvPicPr>
          <p:cNvPr id="5127" name="Picture 9"/>
          <p:cNvPicPr>
            <a:picLocks noChangeAspect="1" noChangeArrowheads="1"/>
          </p:cNvPicPr>
          <p:nvPr userDrawn="1"/>
        </p:nvPicPr>
        <p:blipFill>
          <a:blip r:embed="rId13">
            <a:grayscl/>
            <a:extLst>
              <a:ext uri="{28A0092B-C50C-407E-A947-70E740481C1C}">
                <a14:useLocalDpi xmlns:a14="http://schemas.microsoft.com/office/drawing/2010/main" val="0"/>
              </a:ext>
            </a:extLst>
          </a:blip>
          <a:srcRect t="10394" b="45430"/>
          <a:stretch>
            <a:fillRect/>
          </a:stretch>
        </p:blipFill>
        <p:spPr bwMode="auto">
          <a:xfrm>
            <a:off x="0" y="6035675"/>
            <a:ext cx="9144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128" name="Picture 10"/>
          <p:cNvPicPr>
            <a:picLocks noChangeAspect="1" noChangeArrowheads="1"/>
          </p:cNvPicPr>
          <p:nvPr userDrawn="1"/>
        </p:nvPicPr>
        <p:blipFill>
          <a:blip r:embed="rId14">
            <a:grayscl/>
            <a:extLst>
              <a:ext uri="{28A0092B-C50C-407E-A947-70E740481C1C}">
                <a14:useLocalDpi xmlns:a14="http://schemas.microsoft.com/office/drawing/2010/main" val="0"/>
              </a:ext>
            </a:extLst>
          </a:blip>
          <a:srcRect t="30244" b="35329"/>
          <a:stretch>
            <a:fillRect/>
          </a:stretch>
        </p:blipFill>
        <p:spPr bwMode="auto">
          <a:xfrm>
            <a:off x="0" y="0"/>
            <a:ext cx="91440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osti.gov.my/nice2014"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3.png"/><Relationship Id="rId21" Type="http://schemas.openxmlformats.org/officeDocument/2006/relationships/image" Target="../media/image36.jpe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image" Target="../media/image2.png"/><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jpe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w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wmf"/></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hyperlink" Target="https://www.facebook.com/socinnovationlab?fref=phot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image" Target="../media/image11.wmf"/><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3.jpeg"/><Relationship Id="rId4" Type="http://schemas.openxmlformats.org/officeDocument/2006/relationships/hyperlink" Target="http://images.google.at/imgres?imgurl=http://blogoscoped.com/files/was-wir-wissen.jpg&amp;imgrefurl=http://blogoscoped.com/archive/2005-10-04-n19.html&amp;h=264&amp;w=469&amp;sz=23&amp;hl=de&amp;start=9&amp;usg=__qeN15IKUdq9tzOn1XHKjHQeFc80=&amp;tbnid=GMXDEHDdf-3V5M:&amp;tbnh=72&amp;tbnw=128&amp;prev=/images?q=wissen&amp;gbv=2&amp;hl=d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wmf"/><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0"/>
          <p:cNvSpPr>
            <a:spLocks noChangeArrowheads="1"/>
          </p:cNvSpPr>
          <p:nvPr/>
        </p:nvSpPr>
        <p:spPr bwMode="auto">
          <a:xfrm>
            <a:off x="690563" y="838200"/>
            <a:ext cx="800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de-DE" altLang="de-DE" sz="2800" b="1">
                <a:solidFill>
                  <a:srgbClr val="0000CC"/>
                </a:solidFill>
              </a:rPr>
              <a:t/>
            </a:r>
            <a:br>
              <a:rPr lang="de-DE" altLang="de-DE" sz="2800" b="1">
                <a:solidFill>
                  <a:srgbClr val="0000CC"/>
                </a:solidFill>
              </a:rPr>
            </a:br>
            <a:r>
              <a:rPr lang="de-DE" altLang="de-DE" sz="2000">
                <a:solidFill>
                  <a:srgbClr val="0000CC"/>
                </a:solidFill>
              </a:rPr>
              <a:t/>
            </a:r>
            <a:br>
              <a:rPr lang="de-DE" altLang="de-DE" sz="2000">
                <a:solidFill>
                  <a:srgbClr val="0000CC"/>
                </a:solidFill>
              </a:rPr>
            </a:br>
            <a:r>
              <a:rPr lang="de-DE" altLang="de-DE" sz="2800">
                <a:solidFill>
                  <a:srgbClr val="0000CC"/>
                </a:solidFill>
              </a:rPr>
              <a:t/>
            </a:r>
            <a:br>
              <a:rPr lang="de-DE" altLang="de-DE" sz="2800">
                <a:solidFill>
                  <a:srgbClr val="0000CC"/>
                </a:solidFill>
              </a:rPr>
            </a:br>
            <a:endParaRPr lang="en-GB" altLang="de-DE" sz="2800">
              <a:solidFill>
                <a:srgbClr val="0000CC"/>
              </a:solidFill>
            </a:endParaRPr>
          </a:p>
        </p:txBody>
      </p:sp>
      <p:sp>
        <p:nvSpPr>
          <p:cNvPr id="6147" name="Text Box 41"/>
          <p:cNvSpPr txBox="1">
            <a:spLocks noChangeArrowheads="1"/>
          </p:cNvSpPr>
          <p:nvPr/>
        </p:nvSpPr>
        <p:spPr bwMode="auto">
          <a:xfrm>
            <a:off x="3494088" y="20986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endParaRPr lang="en-GB" altLang="de-DE" sz="2400">
              <a:latin typeface="Times New Roman" pitchFamily="18" charset="0"/>
            </a:endParaRPr>
          </a:p>
        </p:txBody>
      </p:sp>
      <p:pic>
        <p:nvPicPr>
          <p:cNvPr id="11" name="Picture 42" descr="pfeile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486400"/>
            <a:ext cx="12192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43"/>
          <p:cNvSpPr txBox="1">
            <a:spLocks noChangeArrowheads="1"/>
          </p:cNvSpPr>
          <p:nvPr/>
        </p:nvSpPr>
        <p:spPr bwMode="auto">
          <a:xfrm>
            <a:off x="360684" y="404664"/>
            <a:ext cx="8387780" cy="607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defRPr/>
            </a:pPr>
            <a:endParaRPr lang="de-DE" altLang="de-DE" sz="900" b="1" dirty="0" smtClean="0">
              <a:solidFill>
                <a:srgbClr val="000099"/>
              </a:solidFill>
              <a:latin typeface="Calibri" pitchFamily="34" charset="0"/>
            </a:endParaRPr>
          </a:p>
          <a:p>
            <a:pPr algn="ctr">
              <a:defRPr/>
            </a:pPr>
            <a:r>
              <a:rPr lang="de-DE" altLang="de-DE" sz="3200" b="1" cap="small" dirty="0" smtClean="0">
                <a:solidFill>
                  <a:srgbClr val="000066"/>
                </a:solidFill>
                <a:latin typeface="Calibri" pitchFamily="34" charset="0"/>
              </a:rPr>
              <a:t>National Innovation Conference </a:t>
            </a:r>
            <a:r>
              <a:rPr lang="de-DE" altLang="de-DE" sz="3200" b="1" cap="small" dirty="0" err="1" smtClean="0">
                <a:solidFill>
                  <a:srgbClr val="000066"/>
                </a:solidFill>
                <a:latin typeface="Calibri" pitchFamily="34" charset="0"/>
              </a:rPr>
              <a:t>and</a:t>
            </a:r>
            <a:r>
              <a:rPr lang="de-DE" altLang="de-DE" sz="3200" b="1" cap="small" dirty="0" smtClean="0">
                <a:solidFill>
                  <a:srgbClr val="000066"/>
                </a:solidFill>
                <a:latin typeface="Calibri" pitchFamily="34" charset="0"/>
              </a:rPr>
              <a:t> Exhibition</a:t>
            </a:r>
            <a:endParaRPr lang="de-DE" sz="3200" b="1" cap="small" dirty="0" smtClean="0">
              <a:solidFill>
                <a:srgbClr val="000066"/>
              </a:solidFill>
              <a:latin typeface="Calibri" panose="020F0502020204030204" pitchFamily="34" charset="0"/>
              <a:cs typeface="Calibri" panose="020F0502020204030204" pitchFamily="34" charset="0"/>
            </a:endParaRPr>
          </a:p>
          <a:p>
            <a:pPr algn="ctr"/>
            <a:r>
              <a:rPr lang="de-DE" sz="2800" b="1" cap="all" dirty="0" smtClean="0">
                <a:solidFill>
                  <a:srgbClr val="000066"/>
                </a:solidFill>
                <a:latin typeface="Calibri" panose="020F0502020204030204" pitchFamily="34" charset="0"/>
                <a:cs typeface="Calibri" panose="020F0502020204030204" pitchFamily="34" charset="0"/>
              </a:rPr>
              <a:t>Nice 2014</a:t>
            </a:r>
            <a:endParaRPr lang="de-DE" sz="2800" cap="all" dirty="0">
              <a:solidFill>
                <a:srgbClr val="000066"/>
              </a:solidFill>
              <a:latin typeface="Calibri" panose="020F0502020204030204" pitchFamily="34" charset="0"/>
              <a:cs typeface="Calibri" panose="020F0502020204030204" pitchFamily="34" charset="0"/>
            </a:endParaRPr>
          </a:p>
          <a:p>
            <a:pPr algn="ctr">
              <a:defRPr/>
            </a:pPr>
            <a:endParaRPr lang="es-ES" altLang="de-DE" sz="1600" b="1" dirty="0" smtClean="0">
              <a:solidFill>
                <a:srgbClr val="000066"/>
              </a:solidFill>
              <a:latin typeface="Calibri" pitchFamily="34" charset="0"/>
            </a:endParaRPr>
          </a:p>
          <a:p>
            <a:pPr algn="ctr">
              <a:defRPr/>
            </a:pPr>
            <a:r>
              <a:rPr lang="en-US" sz="2600" b="1" dirty="0">
                <a:solidFill>
                  <a:srgbClr val="000066"/>
                </a:solidFill>
                <a:latin typeface="Calibri" panose="020F0502020204030204" pitchFamily="34" charset="0"/>
              </a:rPr>
              <a:t>Putra World Trade </a:t>
            </a:r>
            <a:r>
              <a:rPr lang="en-US" sz="2600" b="1" dirty="0" smtClean="0">
                <a:solidFill>
                  <a:srgbClr val="000066"/>
                </a:solidFill>
                <a:latin typeface="Calibri" panose="020F0502020204030204" pitchFamily="34" charset="0"/>
              </a:rPr>
              <a:t>Centre – PWTC</a:t>
            </a:r>
          </a:p>
          <a:p>
            <a:pPr algn="ctr">
              <a:defRPr/>
            </a:pPr>
            <a:r>
              <a:rPr lang="de-DE" altLang="de-DE" sz="2200" b="1" dirty="0" smtClean="0">
                <a:solidFill>
                  <a:srgbClr val="000066"/>
                </a:solidFill>
                <a:latin typeface="Calibri" pitchFamily="34" charset="0"/>
              </a:rPr>
              <a:t>Kuala Lumpur: </a:t>
            </a:r>
            <a:r>
              <a:rPr lang="de-DE" altLang="de-DE" sz="2200" b="1" dirty="0" err="1" smtClean="0">
                <a:solidFill>
                  <a:srgbClr val="000066"/>
                </a:solidFill>
                <a:latin typeface="Calibri" pitchFamily="34" charset="0"/>
              </a:rPr>
              <a:t>Oct</a:t>
            </a:r>
            <a:r>
              <a:rPr lang="de-DE" altLang="de-DE" sz="2200" b="1" dirty="0" smtClean="0">
                <a:solidFill>
                  <a:srgbClr val="000066"/>
                </a:solidFill>
                <a:latin typeface="Calibri" pitchFamily="34" charset="0"/>
              </a:rPr>
              <a:t>. 31</a:t>
            </a:r>
            <a:r>
              <a:rPr lang="de-DE" altLang="de-DE" sz="2200" b="1" baseline="30000" dirty="0" smtClean="0">
                <a:solidFill>
                  <a:srgbClr val="000066"/>
                </a:solidFill>
                <a:latin typeface="Calibri" pitchFamily="34" charset="0"/>
              </a:rPr>
              <a:t>st</a:t>
            </a:r>
            <a:r>
              <a:rPr lang="de-DE" altLang="de-DE" sz="2200" b="1" dirty="0" smtClean="0">
                <a:solidFill>
                  <a:srgbClr val="000066"/>
                </a:solidFill>
                <a:latin typeface="Calibri" pitchFamily="34" charset="0"/>
              </a:rPr>
              <a:t> – Nov. 2</a:t>
            </a:r>
            <a:r>
              <a:rPr lang="de-DE" altLang="de-DE" sz="2200" b="1" baseline="30000" dirty="0" smtClean="0">
                <a:solidFill>
                  <a:srgbClr val="000066"/>
                </a:solidFill>
                <a:latin typeface="Calibri" pitchFamily="34" charset="0"/>
              </a:rPr>
              <a:t>nd</a:t>
            </a:r>
            <a:r>
              <a:rPr lang="de-DE" altLang="de-DE" sz="2200" b="1" dirty="0" smtClean="0">
                <a:solidFill>
                  <a:srgbClr val="000066"/>
                </a:solidFill>
                <a:latin typeface="Calibri" pitchFamily="34" charset="0"/>
              </a:rPr>
              <a:t>, 2014</a:t>
            </a:r>
          </a:p>
          <a:p>
            <a:pPr algn="ctr">
              <a:defRPr/>
            </a:pPr>
            <a:endParaRPr lang="de-DE" dirty="0" smtClean="0"/>
          </a:p>
          <a:p>
            <a:pPr algn="ctr">
              <a:defRPr/>
            </a:pPr>
            <a:endParaRPr lang="de-DE" sz="800" dirty="0" smtClean="0"/>
          </a:p>
          <a:p>
            <a:pPr algn="ctr">
              <a:defRPr/>
            </a:pPr>
            <a:endParaRPr lang="de-DE" sz="800" dirty="0"/>
          </a:p>
          <a:p>
            <a:pPr algn="ctr">
              <a:defRPr/>
            </a:pPr>
            <a:endParaRPr lang="de-DE" sz="800" dirty="0" smtClean="0"/>
          </a:p>
          <a:p>
            <a:pPr algn="ctr">
              <a:defRPr/>
            </a:pPr>
            <a:endParaRPr lang="de-DE" sz="800" dirty="0" smtClean="0"/>
          </a:p>
          <a:p>
            <a:pPr algn="ctr">
              <a:defRPr/>
            </a:pPr>
            <a:endParaRPr lang="de-DE" sz="800" dirty="0"/>
          </a:p>
          <a:p>
            <a:pPr algn="ctr">
              <a:defRPr/>
            </a:pPr>
            <a:endParaRPr lang="de-DE" sz="800" dirty="0" smtClean="0"/>
          </a:p>
          <a:p>
            <a:pPr algn="ctr">
              <a:defRPr/>
            </a:pPr>
            <a:endParaRPr lang="de-DE" sz="800" dirty="0"/>
          </a:p>
          <a:p>
            <a:pPr algn="ctr">
              <a:defRPr/>
            </a:pPr>
            <a:r>
              <a:rPr lang="en-GB" sz="3600" dirty="0" smtClean="0">
                <a:solidFill>
                  <a:srgbClr val="0000FF"/>
                </a:solidFill>
                <a:latin typeface="Bauhaus 93" panose="04030905020B02020C02" pitchFamily="82" charset="0"/>
                <a:cs typeface="Calibri" panose="020F0502020204030204" pitchFamily="34" charset="0"/>
              </a:rPr>
              <a:t>“SOCIAL INNOVATION ROCKS”</a:t>
            </a:r>
          </a:p>
          <a:p>
            <a:pPr algn="ctr">
              <a:defRPr/>
            </a:pPr>
            <a:endParaRPr lang="en-GB" sz="400" dirty="0" smtClean="0">
              <a:solidFill>
                <a:srgbClr val="0000FF"/>
              </a:solidFill>
              <a:latin typeface="Bauhaus 93" panose="04030905020B02020C02" pitchFamily="82" charset="0"/>
              <a:cs typeface="Calibri" panose="020F0502020204030204" pitchFamily="34" charset="0"/>
            </a:endParaRPr>
          </a:p>
          <a:p>
            <a:pPr algn="ctr">
              <a:defRPr/>
            </a:pPr>
            <a:r>
              <a:rPr lang="en-GB" sz="2800" b="1" dirty="0" smtClean="0">
                <a:solidFill>
                  <a:srgbClr val="0000FF"/>
                </a:solidFill>
                <a:latin typeface="Calibri" panose="020F0502020204030204" pitchFamily="34" charset="0"/>
                <a:cs typeface="Calibri" panose="020F0502020204030204" pitchFamily="34" charset="0"/>
              </a:rPr>
              <a:t>The concept of </a:t>
            </a:r>
            <a:r>
              <a:rPr lang="en-GB" sz="2800" b="1" dirty="0">
                <a:solidFill>
                  <a:srgbClr val="0000FF"/>
                </a:solidFill>
                <a:latin typeface="Calibri" panose="020F0502020204030204" pitchFamily="34" charset="0"/>
                <a:cs typeface="Calibri" panose="020F0502020204030204" pitchFamily="34" charset="0"/>
              </a:rPr>
              <a:t>social </a:t>
            </a:r>
            <a:r>
              <a:rPr lang="en-GB" sz="2800" b="1" dirty="0" smtClean="0">
                <a:solidFill>
                  <a:srgbClr val="0000FF"/>
                </a:solidFill>
                <a:latin typeface="Calibri" panose="020F0502020204030204" pitchFamily="34" charset="0"/>
                <a:cs typeface="Calibri" panose="020F0502020204030204" pitchFamily="34" charset="0"/>
              </a:rPr>
              <a:t>innovation and </a:t>
            </a:r>
          </a:p>
          <a:p>
            <a:pPr algn="ctr">
              <a:defRPr/>
            </a:pPr>
            <a:r>
              <a:rPr lang="en-GB" sz="2800" b="1" dirty="0">
                <a:solidFill>
                  <a:srgbClr val="0000FF"/>
                </a:solidFill>
                <a:latin typeface="Calibri" panose="020F0502020204030204" pitchFamily="34" charset="0"/>
                <a:cs typeface="Calibri" panose="020F0502020204030204" pitchFamily="34" charset="0"/>
              </a:rPr>
              <a:t>e</a:t>
            </a:r>
            <a:r>
              <a:rPr lang="en-GB" sz="2800" b="1" dirty="0" smtClean="0">
                <a:solidFill>
                  <a:srgbClr val="0000FF"/>
                </a:solidFill>
                <a:latin typeface="Calibri" panose="020F0502020204030204" pitchFamily="34" charset="0"/>
                <a:cs typeface="Calibri" panose="020F0502020204030204" pitchFamily="34" charset="0"/>
              </a:rPr>
              <a:t>ntry points to establish a Malaysian</a:t>
            </a:r>
          </a:p>
          <a:p>
            <a:pPr algn="ctr">
              <a:defRPr/>
            </a:pPr>
            <a:r>
              <a:rPr lang="en-GB" sz="2800" b="1" dirty="0" smtClean="0">
                <a:solidFill>
                  <a:srgbClr val="0000FF"/>
                </a:solidFill>
                <a:latin typeface="Calibri" panose="020F0502020204030204" pitchFamily="34" charset="0"/>
                <a:cs typeface="Calibri" panose="020F0502020204030204" pitchFamily="34" charset="0"/>
              </a:rPr>
              <a:t>social innovation policy</a:t>
            </a:r>
          </a:p>
          <a:p>
            <a:pPr algn="ctr">
              <a:defRPr/>
            </a:pPr>
            <a:endParaRPr lang="de-DE" altLang="de-DE" sz="800" b="1" dirty="0" smtClean="0">
              <a:solidFill>
                <a:srgbClr val="0000FF"/>
              </a:solidFill>
              <a:latin typeface="Calibri" pitchFamily="34" charset="0"/>
            </a:endParaRPr>
          </a:p>
          <a:p>
            <a:pPr algn="ctr">
              <a:defRPr/>
            </a:pPr>
            <a:r>
              <a:rPr lang="de-DE" altLang="de-DE" sz="2000" b="1" dirty="0" smtClean="0">
                <a:solidFill>
                  <a:srgbClr val="0000FF"/>
                </a:solidFill>
                <a:latin typeface="Calibri" pitchFamily="34" charset="0"/>
              </a:rPr>
              <a:t>Josef </a:t>
            </a:r>
            <a:r>
              <a:rPr lang="de-DE" altLang="de-DE" sz="2000" b="1" dirty="0" err="1" smtClean="0">
                <a:solidFill>
                  <a:srgbClr val="0000FF"/>
                </a:solidFill>
                <a:latin typeface="Calibri" pitchFamily="34" charset="0"/>
              </a:rPr>
              <a:t>Hochgerner</a:t>
            </a:r>
            <a:endParaRPr lang="de-DE" altLang="de-DE" sz="2000" b="1" dirty="0" smtClean="0">
              <a:solidFill>
                <a:srgbClr val="0000FF"/>
              </a:solidFill>
              <a:latin typeface="Calibri" pitchFamily="34" charset="0"/>
            </a:endParaRPr>
          </a:p>
          <a:p>
            <a:pPr algn="ctr">
              <a:defRPr/>
            </a:pPr>
            <a:r>
              <a:rPr lang="de-DE" altLang="de-DE" sz="2000" b="1" dirty="0" smtClean="0">
                <a:solidFill>
                  <a:srgbClr val="0000FF"/>
                </a:solidFill>
                <a:latin typeface="Calibri" pitchFamily="34" charset="0"/>
              </a:rPr>
              <a:t>Zentrum für Soziale Innovation</a:t>
            </a:r>
            <a:endParaRPr lang="de-DE" altLang="de-DE" sz="4000" b="1" dirty="0" smtClean="0">
              <a:solidFill>
                <a:srgbClr val="0000FF"/>
              </a:solidFill>
              <a:latin typeface="Calibri" pitchFamily="34" charset="0"/>
            </a:endParaRPr>
          </a:p>
          <a:p>
            <a:pPr algn="ctr">
              <a:defRPr/>
            </a:pPr>
            <a:endParaRPr lang="de-DE" altLang="de-DE" b="1" dirty="0" smtClean="0">
              <a:solidFill>
                <a:srgbClr val="0000FF"/>
              </a:solidFill>
              <a:latin typeface="Calibri" pitchFamily="34" charset="0"/>
            </a:endParaRPr>
          </a:p>
        </p:txBody>
      </p:sp>
      <p:pic>
        <p:nvPicPr>
          <p:cNvPr id="8" name="Picture 3" descr="http://www.mosti.gov.my/images/stories/headers/bannernic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076" y="548680"/>
            <a:ext cx="8408388" cy="23585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4*#ppt_w"/>
                                          </p:val>
                                        </p:tav>
                                        <p:tav tm="100000">
                                          <p:val>
                                            <p:strVal val="#ppt_w"/>
                                          </p:val>
                                        </p:tav>
                                      </p:tavLst>
                                    </p:anim>
                                    <p:anim calcmode="lin" valueType="num">
                                      <p:cBhvr>
                                        <p:cTn id="8" dur="500" fill="hold"/>
                                        <p:tgtEl>
                                          <p:spTgt spid="1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692150" y="2351088"/>
            <a:ext cx="7993063"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AT" altLang="de-DE" sz="2000">
                <a:solidFill>
                  <a:srgbClr val="0000FF"/>
                </a:solidFill>
                <a:latin typeface="Calibri" pitchFamily="34" charset="0"/>
              </a:rPr>
              <a:t>„Financialization“ is defined as a „pattern of accumulation in which profit making occurs increasingly through financial channels rather than through trade and commodity production“</a:t>
            </a:r>
          </a:p>
          <a:p>
            <a:pPr algn="ctr"/>
            <a:endParaRPr lang="de-AT" altLang="de-DE" sz="800">
              <a:solidFill>
                <a:srgbClr val="0000FF"/>
              </a:solidFill>
              <a:latin typeface="Calibri" pitchFamily="34" charset="0"/>
            </a:endParaRPr>
          </a:p>
          <a:p>
            <a:pPr algn="ctr"/>
            <a:r>
              <a:rPr lang="de-AT" altLang="de-DE" sz="1400">
                <a:solidFill>
                  <a:srgbClr val="0000FF"/>
                </a:solidFill>
                <a:latin typeface="Calibri" pitchFamily="34" charset="0"/>
              </a:rPr>
              <a:t>Krippner, Greta R., 2004: ‘What is Financialization?’; mimeo, UCLA Department of Sociology, p. 14.</a:t>
            </a:r>
          </a:p>
          <a:p>
            <a:pPr algn="ctr"/>
            <a:r>
              <a:rPr lang="fr-FR" altLang="de-DE" sz="1400">
                <a:solidFill>
                  <a:srgbClr val="0000CC"/>
                </a:solidFill>
                <a:latin typeface="Calibri" pitchFamily="34" charset="0"/>
              </a:rPr>
              <a:t>Cf. T. I. Palley, 2007: Financialisation. </a:t>
            </a:r>
            <a:r>
              <a:rPr lang="en-GB" altLang="de-DE" sz="1400">
                <a:solidFill>
                  <a:srgbClr val="0000CC"/>
                </a:solidFill>
                <a:latin typeface="Calibri" pitchFamily="34" charset="0"/>
              </a:rPr>
              <a:t>What it is and why it matters. </a:t>
            </a:r>
            <a:r>
              <a:rPr lang="en-GB" altLang="de-DE" sz="1400" u="sng">
                <a:solidFill>
                  <a:srgbClr val="0000CC"/>
                </a:solidFill>
                <a:latin typeface="Calibri" pitchFamily="34" charset="0"/>
              </a:rPr>
              <a:t>www.levyinstitute.org/pubs/wp_525.pdf</a:t>
            </a:r>
            <a:endParaRPr lang="de-AT" altLang="de-DE" sz="1400">
              <a:solidFill>
                <a:srgbClr val="0000FF"/>
              </a:solidFill>
              <a:latin typeface="Calibri" pitchFamily="34" charset="0"/>
            </a:endParaRPr>
          </a:p>
        </p:txBody>
      </p:sp>
      <p:sp>
        <p:nvSpPr>
          <p:cNvPr id="3" name="Rectangle 5"/>
          <p:cNvSpPr txBox="1">
            <a:spLocks noChangeArrowheads="1"/>
          </p:cNvSpPr>
          <p:nvPr/>
        </p:nvSpPr>
        <p:spPr>
          <a:xfrm>
            <a:off x="6300788" y="692150"/>
            <a:ext cx="3095625" cy="4318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eaLnBrk="0" fontAlgn="base" hangingPunct="0">
              <a:spcBef>
                <a:spcPct val="0"/>
              </a:spcBef>
              <a:spcAft>
                <a:spcPct val="0"/>
              </a:spcAft>
              <a:defRPr sz="4400" b="1">
                <a:solidFill>
                  <a:srgbClr val="333399"/>
                </a:solidFill>
                <a:latin typeface="+mj-lt"/>
                <a:ea typeface="+mj-ea"/>
                <a:cs typeface="+mj-cs"/>
              </a:defRPr>
            </a:lvl1pPr>
            <a:lvl2pPr algn="ctr" rtl="0" eaLnBrk="0" fontAlgn="base" hangingPunct="0">
              <a:spcBef>
                <a:spcPct val="0"/>
              </a:spcBef>
              <a:spcAft>
                <a:spcPct val="0"/>
              </a:spcAft>
              <a:defRPr sz="4400" b="1">
                <a:solidFill>
                  <a:srgbClr val="333399"/>
                </a:solidFill>
                <a:latin typeface="Arial" charset="0"/>
              </a:defRPr>
            </a:lvl2pPr>
            <a:lvl3pPr algn="ctr" rtl="0" eaLnBrk="0" fontAlgn="base" hangingPunct="0">
              <a:spcBef>
                <a:spcPct val="0"/>
              </a:spcBef>
              <a:spcAft>
                <a:spcPct val="0"/>
              </a:spcAft>
              <a:defRPr sz="4400" b="1">
                <a:solidFill>
                  <a:srgbClr val="333399"/>
                </a:solidFill>
                <a:latin typeface="Arial" charset="0"/>
              </a:defRPr>
            </a:lvl3pPr>
            <a:lvl4pPr algn="ctr" rtl="0" eaLnBrk="0" fontAlgn="base" hangingPunct="0">
              <a:spcBef>
                <a:spcPct val="0"/>
              </a:spcBef>
              <a:spcAft>
                <a:spcPct val="0"/>
              </a:spcAft>
              <a:defRPr sz="4400" b="1">
                <a:solidFill>
                  <a:srgbClr val="333399"/>
                </a:solidFill>
                <a:latin typeface="Arial" charset="0"/>
              </a:defRPr>
            </a:lvl4pPr>
            <a:lvl5pPr algn="ctr" rtl="0" eaLnBrk="0" fontAlgn="base" hangingPunct="0">
              <a:spcBef>
                <a:spcPct val="0"/>
              </a:spcBef>
              <a:spcAft>
                <a:spcPct val="0"/>
              </a:spcAft>
              <a:defRPr sz="4400" b="1">
                <a:solidFill>
                  <a:srgbClr val="333399"/>
                </a:solidFill>
                <a:latin typeface="Arial" charset="0"/>
              </a:defRPr>
            </a:lvl5pPr>
            <a:lvl6pPr marL="457200" algn="ctr" rtl="0" eaLnBrk="0" fontAlgn="base" hangingPunct="0">
              <a:spcBef>
                <a:spcPct val="0"/>
              </a:spcBef>
              <a:spcAft>
                <a:spcPct val="0"/>
              </a:spcAft>
              <a:defRPr sz="4400" b="1">
                <a:solidFill>
                  <a:srgbClr val="333399"/>
                </a:solidFill>
                <a:latin typeface="Arial" charset="0"/>
              </a:defRPr>
            </a:lvl6pPr>
            <a:lvl7pPr marL="914400" algn="ctr" rtl="0" eaLnBrk="0" fontAlgn="base" hangingPunct="0">
              <a:spcBef>
                <a:spcPct val="0"/>
              </a:spcBef>
              <a:spcAft>
                <a:spcPct val="0"/>
              </a:spcAft>
              <a:defRPr sz="4400" b="1">
                <a:solidFill>
                  <a:srgbClr val="333399"/>
                </a:solidFill>
                <a:latin typeface="Arial" charset="0"/>
              </a:defRPr>
            </a:lvl7pPr>
            <a:lvl8pPr marL="1371600" algn="ctr" rtl="0" eaLnBrk="0" fontAlgn="base" hangingPunct="0">
              <a:spcBef>
                <a:spcPct val="0"/>
              </a:spcBef>
              <a:spcAft>
                <a:spcPct val="0"/>
              </a:spcAft>
              <a:defRPr sz="4400" b="1">
                <a:solidFill>
                  <a:srgbClr val="333399"/>
                </a:solidFill>
                <a:latin typeface="Arial" charset="0"/>
              </a:defRPr>
            </a:lvl8pPr>
            <a:lvl9pPr marL="1828800" algn="ctr" rtl="0" eaLnBrk="0" fontAlgn="base" hangingPunct="0">
              <a:spcBef>
                <a:spcPct val="0"/>
              </a:spcBef>
              <a:spcAft>
                <a:spcPct val="0"/>
              </a:spcAft>
              <a:defRPr sz="4400" b="1">
                <a:solidFill>
                  <a:srgbClr val="333399"/>
                </a:solidFill>
                <a:latin typeface="Arial" charset="0"/>
              </a:defRPr>
            </a:lvl9pPr>
          </a:lstStyle>
          <a:p>
            <a:r>
              <a:rPr lang="de-DE" altLang="de-DE" sz="1600" b="0" smtClean="0">
                <a:latin typeface="Calibri" pitchFamily="34" charset="0"/>
              </a:rPr>
              <a:t>*) F.-J. Radermacher</a:t>
            </a:r>
            <a:endParaRPr lang="de-AT" altLang="de-DE" sz="1600" b="0" smtClean="0">
              <a:latin typeface="Calibri" pitchFamily="34" charset="0"/>
            </a:endParaRPr>
          </a:p>
        </p:txBody>
      </p:sp>
      <p:pic>
        <p:nvPicPr>
          <p:cNvPr id="4" name="Picture 6"/>
          <p:cNvPicPr>
            <a:picLocks noChangeAspect="1" noChangeArrowheads="1"/>
          </p:cNvPicPr>
          <p:nvPr/>
        </p:nvPicPr>
        <p:blipFill>
          <a:blip r:embed="rId2">
            <a:grayscl/>
            <a:extLst>
              <a:ext uri="{28A0092B-C50C-407E-A947-70E740481C1C}">
                <a14:useLocalDpi xmlns:a14="http://schemas.microsoft.com/office/drawing/2010/main" val="0"/>
              </a:ext>
            </a:extLst>
          </a:blip>
          <a:srcRect t="10394" b="45430"/>
          <a:stretch>
            <a:fillRect/>
          </a:stretch>
        </p:blipFill>
        <p:spPr bwMode="auto">
          <a:xfrm>
            <a:off x="0" y="6035675"/>
            <a:ext cx="9144000" cy="836613"/>
          </a:xfrm>
          <a:prstGeom prst="rect">
            <a:avLst/>
          </a:prstGeom>
          <a:noFill/>
          <a:ln>
            <a:noFill/>
          </a:ln>
          <a:effectLst/>
          <a:extLst>
            <a:ext uri="{909E8E84-426E-40DD-AFC4-6F175D3DCCD1}">
              <a14:hiddenFill xmlns:a14="http://schemas.microsoft.com/office/drawing/2010/main">
                <a:solidFill>
                  <a:srgbClr val="FF3300">
                    <a:alpha val="16078"/>
                  </a:srgbClr>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p:cNvPicPr>
            <a:picLocks noChangeAspect="1" noChangeArrowheads="1"/>
          </p:cNvPicPr>
          <p:nvPr/>
        </p:nvPicPr>
        <p:blipFill>
          <a:blip r:embed="rId3">
            <a:grayscl/>
            <a:extLst>
              <a:ext uri="{28A0092B-C50C-407E-A947-70E740481C1C}">
                <a14:useLocalDpi xmlns:a14="http://schemas.microsoft.com/office/drawing/2010/main" val="0"/>
              </a:ext>
            </a:extLst>
          </a:blip>
          <a:srcRect t="30244" b="35329"/>
          <a:stretch>
            <a:fillRect/>
          </a:stretch>
        </p:blipFill>
        <p:spPr bwMode="auto">
          <a:xfrm>
            <a:off x="-36513" y="0"/>
            <a:ext cx="9180513" cy="658813"/>
          </a:xfrm>
          <a:prstGeom prst="rect">
            <a:avLst/>
          </a:prstGeom>
          <a:noFill/>
          <a:ln>
            <a:noFill/>
          </a:ln>
          <a:effectLst/>
          <a:extLst>
            <a:ext uri="{909E8E84-426E-40DD-AFC4-6F175D3DCCD1}">
              <a14:hiddenFill xmlns:a14="http://schemas.microsoft.com/office/drawing/2010/main">
                <a:solidFill>
                  <a:srgbClr val="FF3300">
                    <a:alpha val="16078"/>
                  </a:srgbClr>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8"/>
          <p:cNvSpPr txBox="1">
            <a:spLocks noChangeArrowheads="1"/>
          </p:cNvSpPr>
          <p:nvPr/>
        </p:nvSpPr>
        <p:spPr bwMode="auto">
          <a:xfrm>
            <a:off x="395288" y="1414463"/>
            <a:ext cx="833755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r>
              <a:rPr lang="en-GB" altLang="de-DE" sz="2400" b="1">
                <a:solidFill>
                  <a:schemeClr val="accent2"/>
                </a:solidFill>
                <a:latin typeface="Calibri" pitchFamily="34" charset="0"/>
              </a:rPr>
              <a:t>“</a:t>
            </a:r>
            <a:r>
              <a:rPr lang="de-DE" altLang="de-DE" sz="2400" b="1">
                <a:solidFill>
                  <a:srgbClr val="0000FF"/>
                </a:solidFill>
                <a:latin typeface="Calibri" pitchFamily="34" charset="0"/>
              </a:rPr>
              <a:t>Financialisation“:</a:t>
            </a:r>
            <a:r>
              <a:rPr lang="de-DE" altLang="de-DE" sz="2400">
                <a:solidFill>
                  <a:srgbClr val="0000FF"/>
                </a:solidFill>
                <a:latin typeface="Calibri" pitchFamily="34" charset="0"/>
              </a:rPr>
              <a:t> Making money without real value added     </a:t>
            </a:r>
            <a:r>
              <a:rPr lang="de-AT" altLang="de-DE" sz="2400">
                <a:solidFill>
                  <a:srgbClr val="0000CC"/>
                </a:solidFill>
                <a:latin typeface="Calibri" pitchFamily="34" charset="0"/>
              </a:rPr>
              <a:t>Depletion of productive economic resources</a:t>
            </a:r>
            <a:endParaRPr lang="fr-FR" altLang="de-DE" sz="2400">
              <a:solidFill>
                <a:srgbClr val="0000CC"/>
              </a:solidFill>
              <a:latin typeface="Calibri" pitchFamily="34" charset="0"/>
            </a:endParaRPr>
          </a:p>
        </p:txBody>
      </p:sp>
      <p:sp>
        <p:nvSpPr>
          <p:cNvPr id="7" name="Rectangle 9"/>
          <p:cNvSpPr>
            <a:spLocks noChangeArrowheads="1"/>
          </p:cNvSpPr>
          <p:nvPr/>
        </p:nvSpPr>
        <p:spPr bwMode="auto">
          <a:xfrm>
            <a:off x="34925" y="0"/>
            <a:ext cx="9144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defRPr/>
            </a:pPr>
            <a:r>
              <a:rPr lang="de-DE" altLang="de-DE" sz="3600" b="1" u="sng" cap="all" dirty="0" smtClean="0">
                <a:solidFill>
                  <a:srgbClr val="FFFF00"/>
                </a:solidFill>
                <a:latin typeface="Calibri" pitchFamily="34" charset="0"/>
              </a:rPr>
              <a:t>The </a:t>
            </a:r>
            <a:r>
              <a:rPr lang="de-DE" altLang="de-DE" sz="3600" b="1" u="sng" cap="all" dirty="0" err="1" smtClean="0">
                <a:solidFill>
                  <a:srgbClr val="FFFF00"/>
                </a:solidFill>
                <a:latin typeface="Calibri" pitchFamily="34" charset="0"/>
              </a:rPr>
              <a:t>problem</a:t>
            </a:r>
            <a:r>
              <a:rPr lang="de-DE" altLang="de-DE" sz="3600" b="1" u="sng" cap="all" dirty="0" smtClean="0">
                <a:solidFill>
                  <a:srgbClr val="FFFF00"/>
                </a:solidFill>
                <a:latin typeface="Calibri" pitchFamily="34" charset="0"/>
              </a:rPr>
              <a:t> </a:t>
            </a:r>
            <a:r>
              <a:rPr lang="de-DE" altLang="de-DE" sz="3600" b="1" u="sng" cap="all" dirty="0" err="1" smtClean="0">
                <a:solidFill>
                  <a:srgbClr val="FFFF00"/>
                </a:solidFill>
                <a:latin typeface="Calibri" pitchFamily="34" charset="0"/>
              </a:rPr>
              <a:t>behind</a:t>
            </a:r>
            <a:r>
              <a:rPr lang="de-DE" altLang="de-DE" sz="3600" b="1" u="sng" cap="all" dirty="0" smtClean="0">
                <a:solidFill>
                  <a:srgbClr val="FFFF00"/>
                </a:solidFill>
                <a:latin typeface="Calibri" pitchFamily="34" charset="0"/>
              </a:rPr>
              <a:t> </a:t>
            </a:r>
            <a:r>
              <a:rPr lang="de-DE" altLang="de-DE" sz="3600" b="1" u="sng" cap="all" dirty="0" err="1" smtClean="0">
                <a:solidFill>
                  <a:srgbClr val="FFFF00"/>
                </a:solidFill>
                <a:latin typeface="Calibri" pitchFamily="34" charset="0"/>
              </a:rPr>
              <a:t>the</a:t>
            </a:r>
            <a:r>
              <a:rPr lang="de-DE" altLang="de-DE" sz="3600" b="1" u="sng" cap="all" dirty="0" smtClean="0">
                <a:solidFill>
                  <a:srgbClr val="FFFF00"/>
                </a:solidFill>
                <a:latin typeface="Calibri" pitchFamily="34" charset="0"/>
              </a:rPr>
              <a:t> </a:t>
            </a:r>
            <a:r>
              <a:rPr lang="de-DE" altLang="de-DE" sz="3600" b="1" u="sng" cap="all" dirty="0" err="1" smtClean="0">
                <a:solidFill>
                  <a:srgbClr val="FFFF00"/>
                </a:solidFill>
                <a:latin typeface="Calibri" pitchFamily="34" charset="0"/>
              </a:rPr>
              <a:t>challenges</a:t>
            </a:r>
            <a:r>
              <a:rPr lang="de-DE" altLang="de-DE" sz="3200" b="1" baseline="30000" dirty="0" smtClean="0">
                <a:solidFill>
                  <a:srgbClr val="FFFF00"/>
                </a:solidFill>
                <a:latin typeface="Calibri" pitchFamily="34" charset="0"/>
              </a:rPr>
              <a:t>*)</a:t>
            </a:r>
            <a:r>
              <a:rPr lang="de-DE" altLang="de-DE" b="1" dirty="0" smtClean="0">
                <a:solidFill>
                  <a:srgbClr val="333399"/>
                </a:solidFill>
                <a:latin typeface="Calibri" pitchFamily="34" charset="0"/>
              </a:rPr>
              <a:t/>
            </a:r>
            <a:br>
              <a:rPr lang="de-DE" altLang="de-DE" b="1" dirty="0" smtClean="0">
                <a:solidFill>
                  <a:srgbClr val="333399"/>
                </a:solidFill>
                <a:latin typeface="Calibri" pitchFamily="34" charset="0"/>
              </a:rPr>
            </a:br>
            <a:endParaRPr lang="de-AT" altLang="de-DE" b="1" dirty="0" smtClean="0">
              <a:solidFill>
                <a:srgbClr val="333399"/>
              </a:solidFill>
              <a:latin typeface="Calibri" pitchFamily="34" charset="0"/>
            </a:endParaRPr>
          </a:p>
        </p:txBody>
      </p:sp>
      <p:sp>
        <p:nvSpPr>
          <p:cNvPr id="8" name="Text Box 19"/>
          <p:cNvSpPr txBox="1">
            <a:spLocks noChangeArrowheads="1"/>
          </p:cNvSpPr>
          <p:nvPr/>
        </p:nvSpPr>
        <p:spPr bwMode="auto">
          <a:xfrm rot="17511264">
            <a:off x="-720725" y="1644650"/>
            <a:ext cx="2616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r>
              <a:rPr lang="de-DE" altLang="de-DE" sz="2000" b="1" i="1">
                <a:solidFill>
                  <a:srgbClr val="000066"/>
                </a:solidFill>
                <a:latin typeface="Calibri" pitchFamily="34" charset="0"/>
              </a:rPr>
              <a:t>Stress in social systems</a:t>
            </a:r>
            <a:endParaRPr lang="de-AT" altLang="de-DE" sz="2000" b="1" i="1">
              <a:solidFill>
                <a:srgbClr val="000066"/>
              </a:solidFill>
              <a:latin typeface="Calibri" pitchFamily="34" charset="0"/>
            </a:endParaRPr>
          </a:p>
        </p:txBody>
      </p:sp>
      <p:sp>
        <p:nvSpPr>
          <p:cNvPr id="9" name="Pfeil nach rechts 8"/>
          <p:cNvSpPr/>
          <p:nvPr/>
        </p:nvSpPr>
        <p:spPr bwMode="auto">
          <a:xfrm>
            <a:off x="1403350" y="1895475"/>
            <a:ext cx="288925" cy="200025"/>
          </a:xfrm>
          <a:prstGeom prst="rightArrow">
            <a:avLst/>
          </a:prstGeom>
          <a:noFill/>
          <a:ln w="9525" cap="flat" cmpd="sng" algn="ctr">
            <a:solidFill>
              <a:schemeClr val="accent6"/>
            </a:solidFill>
            <a:prstDash val="solid"/>
            <a:round/>
            <a:headEnd type="none" w="med" len="med"/>
            <a:tailEnd type="none" w="med" len="med"/>
          </a:ln>
          <a:effectLst/>
        </p:spPr>
        <p:txBody>
          <a:bodyPr/>
          <a:lstStyle/>
          <a:p>
            <a:pPr>
              <a:defRPr/>
            </a:pPr>
            <a:r>
              <a:rPr lang="de-DE" dirty="0">
                <a:latin typeface="Calibri" pitchFamily="34" charset="0"/>
                <a:cs typeface="Calibri" pitchFamily="34" charset="0"/>
              </a:rPr>
              <a:t>  </a:t>
            </a:r>
            <a:endParaRPr lang="en-US" dirty="0">
              <a:latin typeface="Calibri" pitchFamily="34" charset="0"/>
              <a:cs typeface="Calibri" pitchFamily="34" charset="0"/>
            </a:endParaRPr>
          </a:p>
        </p:txBody>
      </p:sp>
      <p:sp>
        <p:nvSpPr>
          <p:cNvPr id="10" name="Rectangle 5"/>
          <p:cNvSpPr txBox="1">
            <a:spLocks noChangeArrowheads="1"/>
          </p:cNvSpPr>
          <p:nvPr/>
        </p:nvSpPr>
        <p:spPr bwMode="auto">
          <a:xfrm>
            <a:off x="107950" y="4941888"/>
            <a:ext cx="8928100"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r>
              <a:rPr lang="de-DE" altLang="de-DE" sz="1800" b="1">
                <a:solidFill>
                  <a:srgbClr val="333399"/>
                </a:solidFill>
                <a:latin typeface="Calibri" pitchFamily="34" charset="0"/>
              </a:rPr>
              <a:t>My personal favourite concerning the most needed social innovation of the 21st century:</a:t>
            </a:r>
            <a:r>
              <a:rPr lang="de-DE" altLang="de-DE" sz="1800">
                <a:solidFill>
                  <a:srgbClr val="333399"/>
                </a:solidFill>
                <a:latin typeface="Calibri" pitchFamily="34" charset="0"/>
              </a:rPr>
              <a:t/>
            </a:r>
            <a:br>
              <a:rPr lang="de-DE" altLang="de-DE" sz="1800">
                <a:solidFill>
                  <a:srgbClr val="333399"/>
                </a:solidFill>
                <a:latin typeface="Calibri" pitchFamily="34" charset="0"/>
              </a:rPr>
            </a:br>
            <a:r>
              <a:rPr lang="de-DE" altLang="de-DE" sz="2800">
                <a:solidFill>
                  <a:srgbClr val="333399"/>
                </a:solidFill>
                <a:latin typeface="Calibri" pitchFamily="34" charset="0"/>
              </a:rPr>
              <a:t>„</a:t>
            </a:r>
            <a:r>
              <a:rPr lang="de-DE" altLang="de-DE" sz="2800" b="1" u="sng">
                <a:solidFill>
                  <a:srgbClr val="333399"/>
                </a:solidFill>
                <a:latin typeface="Calibri" pitchFamily="34" charset="0"/>
              </a:rPr>
              <a:t>Management of abundance“ !</a:t>
            </a:r>
            <a:endParaRPr lang="de-AT" altLang="de-DE" sz="2800" b="1" u="sng">
              <a:solidFill>
                <a:srgbClr val="333399"/>
              </a:solidFill>
              <a:latin typeface="Calibri" pitchFamily="34" charset="0"/>
            </a:endParaRPr>
          </a:p>
        </p:txBody>
      </p:sp>
      <p:sp>
        <p:nvSpPr>
          <p:cNvPr id="11" name="Rectangle 14"/>
          <p:cNvSpPr>
            <a:spLocks noChangeArrowheads="1"/>
          </p:cNvSpPr>
          <p:nvPr/>
        </p:nvSpPr>
        <p:spPr bwMode="auto">
          <a:xfrm>
            <a:off x="0" y="4294188"/>
            <a:ext cx="91440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de-DE" altLang="de-DE" sz="2000">
                <a:solidFill>
                  <a:srgbClr val="000066"/>
                </a:solidFill>
                <a:latin typeface="Calibri" pitchFamily="34" charset="0"/>
              </a:rPr>
              <a:t>The rise of social innovation in view of austerity measures and declining welfare: ‘</a:t>
            </a:r>
            <a:r>
              <a:rPr lang="de-DE" altLang="de-DE" sz="2000" b="1">
                <a:solidFill>
                  <a:srgbClr val="000066"/>
                </a:solidFill>
                <a:latin typeface="Calibri" pitchFamily="34" charset="0"/>
              </a:rPr>
              <a:t>Making more of less</a:t>
            </a:r>
            <a:r>
              <a:rPr lang="de-DE" altLang="de-DE" sz="2000">
                <a:solidFill>
                  <a:srgbClr val="000066"/>
                </a:solidFill>
                <a:latin typeface="Calibri" pitchFamily="34" charset="0"/>
              </a:rPr>
              <a:t>‘ ? </a:t>
            </a:r>
            <a:endParaRPr lang="de-AT" altLang="de-DE" sz="2000">
              <a:solidFill>
                <a:srgbClr val="000066"/>
              </a:solidFill>
              <a:latin typeface="Calibri" pitchFamily="34" charset="0"/>
            </a:endParaRPr>
          </a:p>
        </p:txBody>
      </p:sp>
    </p:spTree>
    <p:extLst>
      <p:ext uri="{BB962C8B-B14F-4D97-AF65-F5344CB8AC3E}">
        <p14:creationId xmlns:p14="http://schemas.microsoft.com/office/powerpoint/2010/main" val="334497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strVal val="#ppt_w*0.70"/>
                                          </p:val>
                                        </p:tav>
                                        <p:tav tm="100000">
                                          <p:val>
                                            <p:strVal val="#ppt_w"/>
                                          </p:val>
                                        </p:tav>
                                      </p:tavLst>
                                    </p:anim>
                                    <p:anim calcmode="lin" valueType="num">
                                      <p:cBhvr>
                                        <p:cTn id="19" dur="1000" fill="hold"/>
                                        <p:tgtEl>
                                          <p:spTgt spid="2"/>
                                        </p:tgtEl>
                                        <p:attrNameLst>
                                          <p:attrName>ppt_h</p:attrName>
                                        </p:attrNameLst>
                                      </p:cBhvr>
                                      <p:tavLst>
                                        <p:tav tm="0">
                                          <p:val>
                                            <p:strVal val="#ppt_h"/>
                                          </p:val>
                                        </p:tav>
                                        <p:tav tm="100000">
                                          <p:val>
                                            <p:strVal val="#ppt_h"/>
                                          </p:val>
                                        </p:tav>
                                      </p:tavLst>
                                    </p:anim>
                                    <p:animEffect transition="in" filter="fade">
                                      <p:cBhvr>
                                        <p:cTn id="20" dur="1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heel(4)">
                                      <p:cBhvr>
                                        <p:cTn id="25" dur="2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strVal val="#ppt_w*0.70"/>
                                          </p:val>
                                        </p:tav>
                                        <p:tav tm="100000">
                                          <p:val>
                                            <p:strVal val="#ppt_w"/>
                                          </p:val>
                                        </p:tav>
                                      </p:tavLst>
                                    </p:anim>
                                    <p:anim calcmode="lin" valueType="num">
                                      <p:cBhvr>
                                        <p:cTn id="31" dur="1000" fill="hold"/>
                                        <p:tgtEl>
                                          <p:spTgt spid="10"/>
                                        </p:tgtEl>
                                        <p:attrNameLst>
                                          <p:attrName>ppt_h</p:attrName>
                                        </p:attrNameLst>
                                      </p:cBhvr>
                                      <p:tavLst>
                                        <p:tav tm="0">
                                          <p:val>
                                            <p:strVal val="#ppt_h"/>
                                          </p:val>
                                        </p:tav>
                                        <p:tav tm="100000">
                                          <p:val>
                                            <p:strVal val="#ppt_h"/>
                                          </p:val>
                                        </p:tav>
                                      </p:tavLst>
                                    </p:anim>
                                    <p:animEffect transition="in" filter="fade">
                                      <p:cBhvr>
                                        <p:cTn id="3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animBg="1"/>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p:cNvPicPr>
            <a:picLocks noChangeAspect="1" noChangeArrowheads="1"/>
          </p:cNvPicPr>
          <p:nvPr/>
        </p:nvPicPr>
        <p:blipFill>
          <a:blip r:embed="rId2">
            <a:grayscl/>
            <a:extLst>
              <a:ext uri="{28A0092B-C50C-407E-A947-70E740481C1C}">
                <a14:useLocalDpi xmlns:a14="http://schemas.microsoft.com/office/drawing/2010/main" val="0"/>
              </a:ext>
            </a:extLst>
          </a:blip>
          <a:srcRect t="30244" b="35329"/>
          <a:stretch>
            <a:fillRect/>
          </a:stretch>
        </p:blipFill>
        <p:spPr bwMode="auto">
          <a:xfrm>
            <a:off x="-36513" y="-26988"/>
            <a:ext cx="9144001"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 name="Picture 107" descr="is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512888"/>
            <a:ext cx="7993063" cy="465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08"/>
          <p:cNvSpPr>
            <a:spLocks noChangeArrowheads="1"/>
          </p:cNvSpPr>
          <p:nvPr/>
        </p:nvSpPr>
        <p:spPr bwMode="auto">
          <a:xfrm>
            <a:off x="1187450" y="831850"/>
            <a:ext cx="7848600" cy="1660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de-DE" sz="2400" b="1">
                <a:solidFill>
                  <a:srgbClr val="0000CC"/>
                </a:solidFill>
              </a:rPr>
              <a:t>Wealthier society provides less additional welfare</a:t>
            </a:r>
          </a:p>
          <a:p>
            <a:endParaRPr lang="de-DE" sz="800" b="1">
              <a:solidFill>
                <a:srgbClr val="0000CC"/>
              </a:solidFill>
            </a:endParaRPr>
          </a:p>
          <a:p>
            <a:endParaRPr lang="de-DE" b="1">
              <a:solidFill>
                <a:srgbClr val="0000CC"/>
              </a:solidFill>
            </a:endParaRPr>
          </a:p>
          <a:p>
            <a:endParaRPr lang="de-DE" sz="800" b="1">
              <a:solidFill>
                <a:srgbClr val="0000CC"/>
              </a:solidFill>
            </a:endParaRPr>
          </a:p>
          <a:p>
            <a:r>
              <a:rPr lang="de-DE" sz="1700">
                <a:solidFill>
                  <a:srgbClr val="0000CC"/>
                </a:solidFill>
              </a:rPr>
              <a:t>GDP (‚BIP‘) compared to ISEW (Index of Sustainable Economic Welfare)</a:t>
            </a:r>
          </a:p>
          <a:p>
            <a:r>
              <a:rPr lang="de-DE" sz="1700">
                <a:solidFill>
                  <a:srgbClr val="0000CC"/>
                </a:solidFill>
              </a:rPr>
              <a:t>in Austria, 1955 – 1992</a:t>
            </a:r>
          </a:p>
          <a:p>
            <a:r>
              <a:rPr lang="de-DE" sz="1700">
                <a:solidFill>
                  <a:srgbClr val="0000CC"/>
                </a:solidFill>
              </a:rPr>
              <a:t> </a:t>
            </a:r>
            <a:endParaRPr lang="de-DE" sz="1800" b="1">
              <a:solidFill>
                <a:srgbClr val="0000CC"/>
              </a:solidFill>
            </a:endParaRPr>
          </a:p>
        </p:txBody>
      </p:sp>
      <p:sp>
        <p:nvSpPr>
          <p:cNvPr id="5" name="Text Box 110"/>
          <p:cNvSpPr txBox="1">
            <a:spLocks noChangeArrowheads="1"/>
          </p:cNvSpPr>
          <p:nvPr/>
        </p:nvSpPr>
        <p:spPr bwMode="auto">
          <a:xfrm>
            <a:off x="5964238" y="5732463"/>
            <a:ext cx="25685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r>
              <a:rPr lang="de-DE" b="1"/>
              <a:t>Source: Stockhammer et al. 1995</a:t>
            </a:r>
            <a:endParaRPr lang="de-AT" b="1"/>
          </a:p>
        </p:txBody>
      </p:sp>
      <p:sp>
        <p:nvSpPr>
          <p:cNvPr id="6" name="AutoShape 8"/>
          <p:cNvSpPr>
            <a:spLocks noChangeArrowheads="1"/>
          </p:cNvSpPr>
          <p:nvPr/>
        </p:nvSpPr>
        <p:spPr bwMode="auto">
          <a:xfrm>
            <a:off x="4573588" y="3211513"/>
            <a:ext cx="1366837" cy="1152525"/>
          </a:xfrm>
          <a:prstGeom prst="irregularSeal1">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9"/>
          <p:cNvSpPr>
            <a:spLocks noChangeShapeType="1"/>
          </p:cNvSpPr>
          <p:nvPr/>
        </p:nvSpPr>
        <p:spPr bwMode="auto">
          <a:xfrm>
            <a:off x="4932363" y="5803900"/>
            <a:ext cx="935037"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8" name="Picture 13"/>
          <p:cNvPicPr>
            <a:picLocks noChangeAspect="1" noChangeArrowheads="1"/>
          </p:cNvPicPr>
          <p:nvPr/>
        </p:nvPicPr>
        <p:blipFill>
          <a:blip r:embed="rId4">
            <a:grayscl/>
            <a:extLst>
              <a:ext uri="{28A0092B-C50C-407E-A947-70E740481C1C}">
                <a14:useLocalDpi xmlns:a14="http://schemas.microsoft.com/office/drawing/2010/main" val="0"/>
              </a:ext>
            </a:extLst>
          </a:blip>
          <a:srcRect t="10394" b="45430"/>
          <a:stretch>
            <a:fillRect/>
          </a:stretch>
        </p:blipFill>
        <p:spPr bwMode="auto">
          <a:xfrm>
            <a:off x="0" y="6165850"/>
            <a:ext cx="9144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 name="Rectangle 14"/>
          <p:cNvSpPr>
            <a:spLocks noChangeArrowheads="1"/>
          </p:cNvSpPr>
          <p:nvPr/>
        </p:nvSpPr>
        <p:spPr bwMode="auto">
          <a:xfrm>
            <a:off x="0" y="44450"/>
            <a:ext cx="91805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de-DE" sz="3200" b="1" u="sng" dirty="0">
                <a:solidFill>
                  <a:srgbClr val="FFFF00"/>
                </a:solidFill>
                <a:latin typeface="Calibri" pitchFamily="34" charset="0"/>
              </a:rPr>
              <a:t>The </a:t>
            </a:r>
            <a:r>
              <a:rPr lang="de-DE" sz="3200" b="1" u="sng" dirty="0" err="1">
                <a:solidFill>
                  <a:srgbClr val="FFFF00"/>
                </a:solidFill>
                <a:latin typeface="Calibri" pitchFamily="34" charset="0"/>
              </a:rPr>
              <a:t>termination</a:t>
            </a:r>
            <a:r>
              <a:rPr lang="de-DE" sz="3200" b="1" u="sng" dirty="0">
                <a:solidFill>
                  <a:srgbClr val="FFFF00"/>
                </a:solidFill>
                <a:latin typeface="Calibri" pitchFamily="34" charset="0"/>
              </a:rPr>
              <a:t> </a:t>
            </a:r>
            <a:r>
              <a:rPr lang="de-DE" sz="3200" b="1" u="sng" dirty="0" err="1">
                <a:solidFill>
                  <a:srgbClr val="FFFF00"/>
                </a:solidFill>
                <a:latin typeface="Calibri" pitchFamily="34" charset="0"/>
              </a:rPr>
              <a:t>of</a:t>
            </a:r>
            <a:r>
              <a:rPr lang="de-DE" sz="3200" b="1" u="sng" dirty="0">
                <a:solidFill>
                  <a:srgbClr val="FFFF00"/>
                </a:solidFill>
                <a:latin typeface="Calibri" pitchFamily="34" charset="0"/>
              </a:rPr>
              <a:t> </a:t>
            </a:r>
            <a:r>
              <a:rPr lang="de-DE" sz="3200" b="1" u="sng" dirty="0" err="1">
                <a:solidFill>
                  <a:srgbClr val="FFFF00"/>
                </a:solidFill>
                <a:latin typeface="Calibri" pitchFamily="34" charset="0"/>
              </a:rPr>
              <a:t>the</a:t>
            </a:r>
            <a:r>
              <a:rPr lang="de-DE" sz="3200" b="1" u="sng" dirty="0">
                <a:solidFill>
                  <a:srgbClr val="FFFF00"/>
                </a:solidFill>
                <a:latin typeface="Calibri" pitchFamily="34" charset="0"/>
              </a:rPr>
              <a:t> ‚golden </a:t>
            </a:r>
            <a:r>
              <a:rPr lang="de-DE" sz="3200" b="1" u="sng" dirty="0" err="1">
                <a:solidFill>
                  <a:srgbClr val="FFFF00"/>
                </a:solidFill>
                <a:latin typeface="Calibri" pitchFamily="34" charset="0"/>
              </a:rPr>
              <a:t>age</a:t>
            </a:r>
            <a:r>
              <a:rPr lang="de-DE" sz="3200" b="1" u="sng" dirty="0">
                <a:solidFill>
                  <a:srgbClr val="FFFF00"/>
                </a:solidFill>
                <a:latin typeface="Calibri" pitchFamily="34" charset="0"/>
              </a:rPr>
              <a:t> </a:t>
            </a:r>
            <a:r>
              <a:rPr lang="de-DE" sz="3200" b="1" u="sng" dirty="0" err="1">
                <a:solidFill>
                  <a:srgbClr val="FFFF00"/>
                </a:solidFill>
                <a:latin typeface="Calibri" pitchFamily="34" charset="0"/>
              </a:rPr>
              <a:t>of</a:t>
            </a:r>
            <a:r>
              <a:rPr lang="de-DE" sz="3200" b="1" u="sng" dirty="0">
                <a:solidFill>
                  <a:srgbClr val="FFFF00"/>
                </a:solidFill>
                <a:latin typeface="Calibri" pitchFamily="34" charset="0"/>
              </a:rPr>
              <a:t> </a:t>
            </a:r>
            <a:r>
              <a:rPr lang="de-DE" sz="3200" b="1" u="sng" dirty="0" err="1">
                <a:solidFill>
                  <a:srgbClr val="FFFF00"/>
                </a:solidFill>
                <a:latin typeface="Calibri" pitchFamily="34" charset="0"/>
              </a:rPr>
              <a:t>capitalism</a:t>
            </a:r>
            <a:r>
              <a:rPr lang="de-DE" sz="3200" b="1" u="sng" dirty="0" smtClean="0">
                <a:solidFill>
                  <a:srgbClr val="FFFF00"/>
                </a:solidFill>
                <a:latin typeface="Calibri" pitchFamily="34" charset="0"/>
              </a:rPr>
              <a:t>‘</a:t>
            </a:r>
            <a:endParaRPr lang="de-AT" sz="3200" b="1" u="sng" dirty="0">
              <a:solidFill>
                <a:srgbClr val="FFFF00"/>
              </a:solidFill>
              <a:latin typeface="Calibri" pitchFamily="34" charset="0"/>
            </a:endParaRPr>
          </a:p>
        </p:txBody>
      </p:sp>
      <p:sp>
        <p:nvSpPr>
          <p:cNvPr id="11" name="Text Box 13"/>
          <p:cNvSpPr txBox="1">
            <a:spLocks noChangeArrowheads="1"/>
          </p:cNvSpPr>
          <p:nvPr/>
        </p:nvSpPr>
        <p:spPr bwMode="auto">
          <a:xfrm rot="17791021">
            <a:off x="-822004" y="2271497"/>
            <a:ext cx="3130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r>
              <a:rPr lang="de-DE" sz="2000" b="1" i="1" dirty="0">
                <a:solidFill>
                  <a:srgbClr val="000066"/>
                </a:solidFill>
              </a:rPr>
              <a:t>Stress in </a:t>
            </a:r>
            <a:r>
              <a:rPr lang="de-DE" sz="2000" b="1" i="1" dirty="0" err="1">
                <a:solidFill>
                  <a:srgbClr val="000066"/>
                </a:solidFill>
              </a:rPr>
              <a:t>social</a:t>
            </a:r>
            <a:r>
              <a:rPr lang="de-DE" sz="2000" b="1" i="1" dirty="0">
                <a:solidFill>
                  <a:srgbClr val="000066"/>
                </a:solidFill>
              </a:rPr>
              <a:t> </a:t>
            </a:r>
            <a:r>
              <a:rPr lang="de-DE" sz="2000" b="1" i="1" dirty="0" err="1">
                <a:solidFill>
                  <a:srgbClr val="000066"/>
                </a:solidFill>
              </a:rPr>
              <a:t>systems</a:t>
            </a:r>
            <a:endParaRPr lang="de-AT" sz="2000" b="1" i="1" dirty="0">
              <a:solidFill>
                <a:srgbClr val="000066"/>
              </a:solidFill>
            </a:endParaRPr>
          </a:p>
        </p:txBody>
      </p:sp>
      <p:sp>
        <p:nvSpPr>
          <p:cNvPr id="12" name="Rechteck 11"/>
          <p:cNvSpPr/>
          <p:nvPr/>
        </p:nvSpPr>
        <p:spPr>
          <a:xfrm rot="16200000">
            <a:off x="-1150984" y="4753508"/>
            <a:ext cx="2629053" cy="338554"/>
          </a:xfrm>
          <a:prstGeom prst="rect">
            <a:avLst/>
          </a:prstGeom>
        </p:spPr>
        <p:txBody>
          <a:bodyPr wrap="none">
            <a:spAutoFit/>
          </a:bodyPr>
          <a:lstStyle/>
          <a:p>
            <a:r>
              <a:rPr lang="en-US" altLang="de-DE" sz="1600" i="1" dirty="0" smtClean="0">
                <a:solidFill>
                  <a:srgbClr val="000066"/>
                </a:solidFill>
                <a:latin typeface="Calibri" pitchFamily="34" charset="0"/>
              </a:rPr>
              <a:t>2. </a:t>
            </a:r>
            <a:r>
              <a:rPr lang="en-US" altLang="de-DE" sz="1600" b="1" i="1" dirty="0">
                <a:solidFill>
                  <a:srgbClr val="000066"/>
                </a:solidFill>
                <a:latin typeface="Calibri" pitchFamily="34" charset="0"/>
              </a:rPr>
              <a:t>Extending the paradigm </a:t>
            </a:r>
            <a:r>
              <a:rPr lang="en-US" altLang="de-DE" sz="1600" i="1" dirty="0" smtClean="0">
                <a:solidFill>
                  <a:srgbClr val="000066"/>
                </a:solidFill>
                <a:latin typeface="Calibri" pitchFamily="34" charset="0"/>
              </a:rPr>
              <a:t>…</a:t>
            </a:r>
            <a:endParaRPr lang="de-DE" sz="1600" dirty="0">
              <a:solidFill>
                <a:srgbClr val="000066"/>
              </a:solidFill>
            </a:endParaRPr>
          </a:p>
        </p:txBody>
      </p:sp>
    </p:spTree>
    <p:extLst>
      <p:ext uri="{BB962C8B-B14F-4D97-AF65-F5344CB8AC3E}">
        <p14:creationId xmlns:p14="http://schemas.microsoft.com/office/powerpoint/2010/main" val="321750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linds(horizontal)">
                                      <p:cBhvr>
                                        <p:cTn id="14" dur="500"/>
                                        <p:tgtEl>
                                          <p:spTgt spid="3"/>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4)">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p:cNvPicPr>
            <a:picLocks noChangeAspect="1" noChangeArrowheads="1"/>
          </p:cNvPicPr>
          <p:nvPr/>
        </p:nvPicPr>
        <p:blipFill>
          <a:blip r:embed="rId2">
            <a:grayscl/>
            <a:extLst>
              <a:ext uri="{28A0092B-C50C-407E-A947-70E740481C1C}">
                <a14:useLocalDpi xmlns:a14="http://schemas.microsoft.com/office/drawing/2010/main" val="0"/>
              </a:ext>
            </a:extLst>
          </a:blip>
          <a:srcRect t="10394" b="45430"/>
          <a:stretch>
            <a:fillRect/>
          </a:stretch>
        </p:blipFill>
        <p:spPr bwMode="auto">
          <a:xfrm>
            <a:off x="0" y="6092825"/>
            <a:ext cx="9144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1507" name="Picture 8"/>
          <p:cNvPicPr>
            <a:picLocks noChangeAspect="1" noChangeArrowheads="1"/>
          </p:cNvPicPr>
          <p:nvPr/>
        </p:nvPicPr>
        <p:blipFill>
          <a:blip r:embed="rId3">
            <a:grayscl/>
            <a:extLst>
              <a:ext uri="{28A0092B-C50C-407E-A947-70E740481C1C}">
                <a14:useLocalDpi xmlns:a14="http://schemas.microsoft.com/office/drawing/2010/main" val="0"/>
              </a:ext>
            </a:extLst>
          </a:blip>
          <a:srcRect t="30244" b="35329"/>
          <a:stretch>
            <a:fillRect/>
          </a:stretch>
        </p:blipFill>
        <p:spPr bwMode="auto">
          <a:xfrm>
            <a:off x="0" y="0"/>
            <a:ext cx="91440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 name="Rectangle 13"/>
          <p:cNvSpPr txBox="1">
            <a:spLocks noChangeArrowheads="1"/>
          </p:cNvSpPr>
          <p:nvPr/>
        </p:nvSpPr>
        <p:spPr bwMode="auto">
          <a:xfrm>
            <a:off x="457200" y="2276475"/>
            <a:ext cx="82296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r>
              <a:rPr lang="de-DE" altLang="de-DE" sz="2800" b="1">
                <a:solidFill>
                  <a:srgbClr val="0000CC"/>
                </a:solidFill>
                <a:latin typeface="Calibri" pitchFamily="34" charset="0"/>
              </a:rPr>
              <a:t>»</a:t>
            </a:r>
            <a:r>
              <a:rPr lang="en-GB" altLang="de-DE" sz="2800" b="1" i="1">
                <a:solidFill>
                  <a:srgbClr val="0000FF"/>
                </a:solidFill>
                <a:latin typeface="Calibri" pitchFamily="34" charset="0"/>
              </a:rPr>
              <a:t>Social innovations are new practices </a:t>
            </a:r>
          </a:p>
          <a:p>
            <a:pPr algn="ctr"/>
            <a:r>
              <a:rPr lang="en-GB" altLang="de-DE" sz="2800" b="1" i="1">
                <a:solidFill>
                  <a:srgbClr val="0000FF"/>
                </a:solidFill>
                <a:latin typeface="Calibri" pitchFamily="34" charset="0"/>
              </a:rPr>
              <a:t>for resolving societal challenges, </a:t>
            </a:r>
          </a:p>
          <a:p>
            <a:pPr algn="ctr"/>
            <a:r>
              <a:rPr lang="en-GB" altLang="de-DE" sz="2800" b="1" i="1">
                <a:solidFill>
                  <a:srgbClr val="0000FF"/>
                </a:solidFill>
                <a:latin typeface="Calibri" pitchFamily="34" charset="0"/>
              </a:rPr>
              <a:t>which are adopted and utilized by the individuals, social groups and organizations concerned</a:t>
            </a:r>
            <a:r>
              <a:rPr lang="en-GB" altLang="de-DE" sz="2800" b="1">
                <a:solidFill>
                  <a:srgbClr val="0000FF"/>
                </a:solidFill>
                <a:latin typeface="Calibri" pitchFamily="34" charset="0"/>
              </a:rPr>
              <a:t>.</a:t>
            </a:r>
            <a:r>
              <a:rPr lang="de-DE" altLang="de-DE" sz="2800" b="1">
                <a:solidFill>
                  <a:srgbClr val="0000CC"/>
                </a:solidFill>
                <a:latin typeface="Calibri" pitchFamily="34" charset="0"/>
              </a:rPr>
              <a:t>«</a:t>
            </a:r>
            <a:endParaRPr lang="de-AT" altLang="de-DE" sz="2800" b="1"/>
          </a:p>
          <a:p>
            <a:pPr algn="ctr"/>
            <a:endParaRPr lang="de-DE" altLang="de-DE" sz="2800" i="1">
              <a:solidFill>
                <a:srgbClr val="0000FF"/>
              </a:solidFill>
              <a:latin typeface="Calibri" pitchFamily="34" charset="0"/>
            </a:endParaRPr>
          </a:p>
        </p:txBody>
      </p:sp>
      <p:sp>
        <p:nvSpPr>
          <p:cNvPr id="21509" name="Rectangle 14"/>
          <p:cNvSpPr>
            <a:spLocks noGrp="1" noChangeArrowheads="1"/>
          </p:cNvSpPr>
          <p:nvPr>
            <p:ph type="title"/>
          </p:nvPr>
        </p:nvSpPr>
        <p:spPr>
          <a:xfrm>
            <a:off x="395288" y="557213"/>
            <a:ext cx="8351837" cy="1143000"/>
          </a:xfrm>
          <a:noFill/>
        </p:spPr>
        <p:txBody>
          <a:bodyPr/>
          <a:lstStyle/>
          <a:p>
            <a:r>
              <a:rPr lang="de-DE" altLang="de-DE" sz="3200" u="sng" smtClean="0">
                <a:solidFill>
                  <a:srgbClr val="000066"/>
                </a:solidFill>
                <a:latin typeface="Calibri" pitchFamily="34" charset="0"/>
              </a:rPr>
              <a:t>An </a:t>
            </a:r>
            <a:r>
              <a:rPr lang="de-DE" altLang="de-DE" sz="3200" i="1" u="sng" smtClean="0">
                <a:solidFill>
                  <a:srgbClr val="000066"/>
                </a:solidFill>
                <a:latin typeface="Calibri" pitchFamily="34" charset="0"/>
              </a:rPr>
              <a:t>analytical </a:t>
            </a:r>
            <a:r>
              <a:rPr lang="de-DE" altLang="de-DE" sz="3200" u="sng" smtClean="0">
                <a:solidFill>
                  <a:srgbClr val="000066"/>
                </a:solidFill>
                <a:latin typeface="Calibri" pitchFamily="34" charset="0"/>
              </a:rPr>
              <a:t>definition of „Social Innovation“</a:t>
            </a:r>
            <a:r>
              <a:rPr lang="de-DE" altLang="de-DE" sz="3200" smtClean="0">
                <a:latin typeface="Calibri" pitchFamily="34" charset="0"/>
              </a:rPr>
              <a:t> </a:t>
            </a:r>
            <a:r>
              <a:rPr lang="de-DE" altLang="de-DE" sz="2400" smtClean="0">
                <a:latin typeface="Calibri" pitchFamily="34" charset="0"/>
              </a:rPr>
              <a:t>*)</a:t>
            </a:r>
            <a:endParaRPr lang="de-AT" altLang="de-DE" sz="2400" smtClean="0">
              <a:latin typeface="Calibri" pitchFamily="34" charset="0"/>
            </a:endParaRPr>
          </a:p>
        </p:txBody>
      </p:sp>
      <p:sp>
        <p:nvSpPr>
          <p:cNvPr id="8" name="Rectangle 15"/>
          <p:cNvSpPr>
            <a:spLocks noChangeArrowheads="1"/>
          </p:cNvSpPr>
          <p:nvPr/>
        </p:nvSpPr>
        <p:spPr bwMode="auto">
          <a:xfrm>
            <a:off x="1043682" y="5259388"/>
            <a:ext cx="38163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altLang="de-DE" sz="1600" b="1" dirty="0">
                <a:solidFill>
                  <a:srgbClr val="333399"/>
                </a:solidFill>
                <a:latin typeface="Calibri" pitchFamily="34" charset="0"/>
              </a:rPr>
              <a:t>*)</a:t>
            </a:r>
            <a:r>
              <a:rPr lang="de-DE" altLang="de-DE" b="1" dirty="0">
                <a:solidFill>
                  <a:srgbClr val="333399"/>
                </a:solidFill>
                <a:latin typeface="Calibri" pitchFamily="34" charset="0"/>
              </a:rPr>
              <a:t> </a:t>
            </a:r>
            <a:r>
              <a:rPr lang="de-DE" altLang="de-DE" sz="1400" b="1" dirty="0">
                <a:solidFill>
                  <a:srgbClr val="333399"/>
                </a:solidFill>
                <a:latin typeface="Calibri" pitchFamily="34" charset="0"/>
              </a:rPr>
              <a:t>Zentrum für Soziale Innovation, 2012:</a:t>
            </a:r>
          </a:p>
          <a:p>
            <a:r>
              <a:rPr lang="de-DE" altLang="de-DE" sz="1400" b="1" dirty="0">
                <a:solidFill>
                  <a:srgbClr val="333399"/>
                </a:solidFill>
                <a:latin typeface="Calibri" pitchFamily="34" charset="0"/>
              </a:rPr>
              <a:t>„All </a:t>
            </a:r>
            <a:r>
              <a:rPr lang="de-DE" altLang="de-DE" sz="1400" b="1" dirty="0" err="1">
                <a:solidFill>
                  <a:srgbClr val="333399"/>
                </a:solidFill>
                <a:latin typeface="Calibri" pitchFamily="34" charset="0"/>
              </a:rPr>
              <a:t>innovations</a:t>
            </a:r>
            <a:r>
              <a:rPr lang="de-DE" altLang="de-DE" sz="1400" b="1" dirty="0">
                <a:solidFill>
                  <a:srgbClr val="333399"/>
                </a:solidFill>
                <a:latin typeface="Calibri" pitchFamily="34" charset="0"/>
              </a:rPr>
              <a:t> </a:t>
            </a:r>
            <a:r>
              <a:rPr lang="de-DE" altLang="de-DE" sz="1400" b="1" dirty="0" err="1">
                <a:solidFill>
                  <a:srgbClr val="333399"/>
                </a:solidFill>
                <a:latin typeface="Calibri" pitchFamily="34" charset="0"/>
              </a:rPr>
              <a:t>are</a:t>
            </a:r>
            <a:r>
              <a:rPr lang="de-DE" altLang="de-DE" sz="1400" b="1" dirty="0">
                <a:solidFill>
                  <a:srgbClr val="333399"/>
                </a:solidFill>
                <a:latin typeface="Calibri" pitchFamily="34" charset="0"/>
              </a:rPr>
              <a:t> </a:t>
            </a:r>
            <a:r>
              <a:rPr lang="de-DE" altLang="de-DE" sz="1400" b="1" dirty="0" err="1">
                <a:solidFill>
                  <a:srgbClr val="333399"/>
                </a:solidFill>
                <a:latin typeface="Calibri" pitchFamily="34" charset="0"/>
              </a:rPr>
              <a:t>socially</a:t>
            </a:r>
            <a:r>
              <a:rPr lang="de-DE" altLang="de-DE" sz="1400" b="1" dirty="0">
                <a:solidFill>
                  <a:srgbClr val="333399"/>
                </a:solidFill>
                <a:latin typeface="Calibri" pitchFamily="34" charset="0"/>
              </a:rPr>
              <a:t> relevant“ </a:t>
            </a:r>
          </a:p>
          <a:p>
            <a:r>
              <a:rPr lang="de-DE" altLang="de-DE" sz="1400" b="1" dirty="0">
                <a:solidFill>
                  <a:srgbClr val="333399"/>
                </a:solidFill>
                <a:latin typeface="Calibri" pitchFamily="34" charset="0"/>
              </a:rPr>
              <a:t>ZSI-</a:t>
            </a:r>
            <a:r>
              <a:rPr lang="de-DE" altLang="de-DE" sz="1400" b="1" dirty="0" err="1">
                <a:solidFill>
                  <a:srgbClr val="333399"/>
                </a:solidFill>
                <a:latin typeface="Calibri" pitchFamily="34" charset="0"/>
              </a:rPr>
              <a:t>Discussion</a:t>
            </a:r>
            <a:r>
              <a:rPr lang="de-DE" altLang="de-DE" sz="1400" b="1" dirty="0">
                <a:solidFill>
                  <a:srgbClr val="333399"/>
                </a:solidFill>
                <a:latin typeface="Calibri" pitchFamily="34" charset="0"/>
              </a:rPr>
              <a:t> Paper 13, p. 2: </a:t>
            </a:r>
            <a:r>
              <a:rPr lang="de-DE" altLang="de-DE" sz="1400" b="1" u="sng" dirty="0">
                <a:solidFill>
                  <a:srgbClr val="333399"/>
                </a:solidFill>
                <a:latin typeface="Calibri" pitchFamily="34" charset="0"/>
              </a:rPr>
              <a:t>www.zsi.at/dp</a:t>
            </a:r>
            <a:endParaRPr lang="de-AT" altLang="de-DE" b="1" u="sng" dirty="0">
              <a:solidFill>
                <a:srgbClr val="000099"/>
              </a:solidFill>
              <a:latin typeface="Calibri" pitchFamily="34" charset="0"/>
            </a:endParaRPr>
          </a:p>
        </p:txBody>
      </p:sp>
      <p:pic>
        <p:nvPicPr>
          <p:cNvPr id="9" name="Picture 16" descr="pfeile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545" y="5341938"/>
            <a:ext cx="64770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11"/>
          <p:cNvSpPr>
            <a:spLocks noChangeArrowheads="1"/>
          </p:cNvSpPr>
          <p:nvPr/>
        </p:nvSpPr>
        <p:spPr bwMode="auto">
          <a:xfrm>
            <a:off x="4067944" y="4149080"/>
            <a:ext cx="5025256" cy="1824038"/>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b="1" dirty="0" err="1">
                <a:solidFill>
                  <a:srgbClr val="0000CC"/>
                </a:solidFill>
                <a:latin typeface="Calibri" pitchFamily="34" charset="0"/>
              </a:rPr>
              <a:t>With</a:t>
            </a:r>
            <a:r>
              <a:rPr lang="de-DE" altLang="de-DE" sz="1800" b="1" dirty="0">
                <a:solidFill>
                  <a:srgbClr val="0000CC"/>
                </a:solidFill>
                <a:latin typeface="Calibri" pitchFamily="34" charset="0"/>
              </a:rPr>
              <a:t> </a:t>
            </a:r>
            <a:r>
              <a:rPr lang="de-DE" altLang="de-DE" sz="1800" b="1" dirty="0" err="1">
                <a:solidFill>
                  <a:srgbClr val="0000CC"/>
                </a:solidFill>
                <a:latin typeface="Calibri" pitchFamily="34" charset="0"/>
              </a:rPr>
              <a:t>reference</a:t>
            </a:r>
            <a:r>
              <a:rPr lang="de-DE" altLang="de-DE" sz="1800" b="1" dirty="0">
                <a:solidFill>
                  <a:srgbClr val="0000CC"/>
                </a:solidFill>
                <a:latin typeface="Calibri" pitchFamily="34" charset="0"/>
              </a:rPr>
              <a:t> </a:t>
            </a:r>
            <a:r>
              <a:rPr lang="de-DE" altLang="de-DE" sz="1800" b="1" dirty="0" err="1">
                <a:solidFill>
                  <a:srgbClr val="0000CC"/>
                </a:solidFill>
                <a:latin typeface="Calibri" pitchFamily="34" charset="0"/>
              </a:rPr>
              <a:t>to</a:t>
            </a:r>
            <a:r>
              <a:rPr lang="de-DE" altLang="de-DE" sz="1800" b="1" dirty="0">
                <a:solidFill>
                  <a:srgbClr val="0000CC"/>
                </a:solidFill>
                <a:latin typeface="Calibri" pitchFamily="34" charset="0"/>
              </a:rPr>
              <a:t> Schumpeter </a:t>
            </a:r>
          </a:p>
          <a:p>
            <a:pPr algn="ctr"/>
            <a:r>
              <a:rPr lang="de-DE" altLang="de-DE" sz="1500" b="1" dirty="0">
                <a:solidFill>
                  <a:srgbClr val="0000CC"/>
                </a:solidFill>
                <a:latin typeface="Calibri" pitchFamily="34" charset="0"/>
              </a:rPr>
              <a:t>(‚</a:t>
            </a:r>
            <a:r>
              <a:rPr lang="de-DE" altLang="de-DE" sz="1500" b="1" dirty="0" err="1">
                <a:solidFill>
                  <a:srgbClr val="0000CC"/>
                </a:solidFill>
                <a:latin typeface="Calibri" pitchFamily="34" charset="0"/>
              </a:rPr>
              <a:t>Innovations</a:t>
            </a:r>
            <a:r>
              <a:rPr lang="de-DE" altLang="de-DE" sz="1500" b="1" dirty="0">
                <a:solidFill>
                  <a:srgbClr val="0000CC"/>
                </a:solidFill>
                <a:latin typeface="Calibri" pitchFamily="34" charset="0"/>
              </a:rPr>
              <a:t> </a:t>
            </a:r>
            <a:r>
              <a:rPr lang="de-DE" altLang="de-DE" sz="1500" b="1" dirty="0" err="1">
                <a:solidFill>
                  <a:srgbClr val="0000CC"/>
                </a:solidFill>
                <a:latin typeface="Calibri" pitchFamily="34" charset="0"/>
              </a:rPr>
              <a:t>are</a:t>
            </a:r>
            <a:r>
              <a:rPr lang="de-DE" altLang="de-DE" sz="1500" b="1" dirty="0">
                <a:solidFill>
                  <a:srgbClr val="0000CC"/>
                </a:solidFill>
                <a:latin typeface="Calibri" pitchFamily="34" charset="0"/>
              </a:rPr>
              <a:t> </a:t>
            </a:r>
            <a:r>
              <a:rPr lang="de-DE" altLang="de-DE" sz="1500" b="1" dirty="0" err="1">
                <a:solidFill>
                  <a:srgbClr val="0000CC"/>
                </a:solidFill>
                <a:latin typeface="Calibri" pitchFamily="34" charset="0"/>
              </a:rPr>
              <a:t>new</a:t>
            </a:r>
            <a:r>
              <a:rPr lang="de-DE" altLang="de-DE" sz="1500" b="1" dirty="0">
                <a:solidFill>
                  <a:srgbClr val="0000CC"/>
                </a:solidFill>
                <a:latin typeface="Calibri" pitchFamily="34" charset="0"/>
              </a:rPr>
              <a:t> </a:t>
            </a:r>
            <a:r>
              <a:rPr lang="de-DE" altLang="de-DE" sz="1500" b="1" dirty="0" err="1">
                <a:solidFill>
                  <a:srgbClr val="0000CC"/>
                </a:solidFill>
                <a:latin typeface="Calibri" pitchFamily="34" charset="0"/>
              </a:rPr>
              <a:t>combinations</a:t>
            </a:r>
            <a:r>
              <a:rPr lang="de-DE" altLang="de-DE" sz="1500" b="1" dirty="0">
                <a:solidFill>
                  <a:srgbClr val="0000CC"/>
                </a:solidFill>
                <a:latin typeface="Calibri" pitchFamily="34" charset="0"/>
              </a:rPr>
              <a:t> </a:t>
            </a:r>
            <a:r>
              <a:rPr lang="de-DE" altLang="de-DE" sz="1500" b="1" dirty="0" err="1">
                <a:solidFill>
                  <a:srgbClr val="0000CC"/>
                </a:solidFill>
                <a:latin typeface="Calibri" pitchFamily="34" charset="0"/>
              </a:rPr>
              <a:t>of</a:t>
            </a:r>
            <a:r>
              <a:rPr lang="de-DE" altLang="de-DE" sz="1500" b="1" dirty="0">
                <a:solidFill>
                  <a:srgbClr val="0000CC"/>
                </a:solidFill>
                <a:latin typeface="Calibri" pitchFamily="34" charset="0"/>
              </a:rPr>
              <a:t> </a:t>
            </a:r>
            <a:r>
              <a:rPr lang="de-DE" altLang="de-DE" sz="1500" b="1" dirty="0" err="1">
                <a:solidFill>
                  <a:srgbClr val="0000CC"/>
                </a:solidFill>
                <a:latin typeface="Calibri" pitchFamily="34" charset="0"/>
              </a:rPr>
              <a:t>production</a:t>
            </a:r>
            <a:r>
              <a:rPr lang="de-DE" altLang="de-DE" sz="1500" b="1" dirty="0">
                <a:solidFill>
                  <a:srgbClr val="0000CC"/>
                </a:solidFill>
                <a:latin typeface="Calibri" pitchFamily="34" charset="0"/>
              </a:rPr>
              <a:t> </a:t>
            </a:r>
            <a:r>
              <a:rPr lang="de-DE" altLang="de-DE" sz="1500" b="1" dirty="0" err="1">
                <a:solidFill>
                  <a:srgbClr val="0000CC"/>
                </a:solidFill>
                <a:latin typeface="Calibri" pitchFamily="34" charset="0"/>
              </a:rPr>
              <a:t>factors</a:t>
            </a:r>
            <a:r>
              <a:rPr lang="de-DE" altLang="de-DE" sz="1500" b="1" dirty="0">
                <a:solidFill>
                  <a:srgbClr val="0000CC"/>
                </a:solidFill>
                <a:latin typeface="Calibri" pitchFamily="34" charset="0"/>
              </a:rPr>
              <a:t>‘)</a:t>
            </a:r>
          </a:p>
          <a:p>
            <a:pPr algn="ctr"/>
            <a:r>
              <a:rPr lang="de-DE" altLang="de-DE" sz="2200" b="1" dirty="0">
                <a:solidFill>
                  <a:srgbClr val="0000CC"/>
                </a:solidFill>
                <a:latin typeface="Calibri" pitchFamily="34" charset="0"/>
              </a:rPr>
              <a:t>→ »</a:t>
            </a:r>
            <a:r>
              <a:rPr lang="de-DE" altLang="de-DE" sz="2200" b="1" dirty="0" err="1">
                <a:solidFill>
                  <a:srgbClr val="0000CC"/>
                </a:solidFill>
                <a:latin typeface="Calibri" pitchFamily="34" charset="0"/>
              </a:rPr>
              <a:t>Social</a:t>
            </a:r>
            <a:r>
              <a:rPr lang="de-DE" altLang="de-DE" sz="2200" b="1" dirty="0">
                <a:solidFill>
                  <a:srgbClr val="0000CC"/>
                </a:solidFill>
                <a:latin typeface="Calibri" pitchFamily="34" charset="0"/>
              </a:rPr>
              <a:t> </a:t>
            </a:r>
            <a:r>
              <a:rPr lang="de-DE" altLang="de-DE" sz="2200" b="1" dirty="0" err="1">
                <a:solidFill>
                  <a:srgbClr val="0000CC"/>
                </a:solidFill>
                <a:latin typeface="Calibri" pitchFamily="34" charset="0"/>
              </a:rPr>
              <a:t>innovations</a:t>
            </a:r>
            <a:r>
              <a:rPr lang="de-DE" altLang="de-DE" sz="2200" b="1" dirty="0">
                <a:solidFill>
                  <a:srgbClr val="0000CC"/>
                </a:solidFill>
                <a:latin typeface="Calibri" pitchFamily="34" charset="0"/>
              </a:rPr>
              <a:t> </a:t>
            </a:r>
            <a:r>
              <a:rPr lang="de-DE" altLang="de-DE" sz="2200" b="1" dirty="0" err="1">
                <a:solidFill>
                  <a:srgbClr val="0000CC"/>
                </a:solidFill>
                <a:latin typeface="Calibri" pitchFamily="34" charset="0"/>
              </a:rPr>
              <a:t>are</a:t>
            </a:r>
            <a:r>
              <a:rPr lang="de-DE" altLang="de-DE" sz="2200" b="1" dirty="0">
                <a:solidFill>
                  <a:srgbClr val="0000CC"/>
                </a:solidFill>
                <a:latin typeface="Calibri" pitchFamily="34" charset="0"/>
              </a:rPr>
              <a:t> </a:t>
            </a:r>
            <a:r>
              <a:rPr lang="de-DE" altLang="de-DE" sz="2200" b="1" dirty="0" err="1">
                <a:solidFill>
                  <a:srgbClr val="0000CC"/>
                </a:solidFill>
                <a:latin typeface="Calibri" pitchFamily="34" charset="0"/>
              </a:rPr>
              <a:t>new</a:t>
            </a:r>
            <a:r>
              <a:rPr lang="de-DE" altLang="de-DE" sz="2200" b="1" dirty="0">
                <a:solidFill>
                  <a:srgbClr val="0000CC"/>
                </a:solidFill>
                <a:latin typeface="Calibri" pitchFamily="34" charset="0"/>
              </a:rPr>
              <a:t> </a:t>
            </a:r>
          </a:p>
          <a:p>
            <a:pPr algn="ctr"/>
            <a:r>
              <a:rPr lang="de-DE" altLang="de-DE" sz="2200" b="1" dirty="0" err="1">
                <a:solidFill>
                  <a:srgbClr val="0000CC"/>
                </a:solidFill>
                <a:latin typeface="Calibri" pitchFamily="34" charset="0"/>
              </a:rPr>
              <a:t>combinations</a:t>
            </a:r>
            <a:r>
              <a:rPr lang="de-DE" altLang="de-DE" sz="2200" b="1" dirty="0">
                <a:solidFill>
                  <a:srgbClr val="0000CC"/>
                </a:solidFill>
                <a:latin typeface="Calibri" pitchFamily="34" charset="0"/>
              </a:rPr>
              <a:t> </a:t>
            </a:r>
            <a:r>
              <a:rPr lang="de-DE" altLang="de-DE" sz="2200" b="1" dirty="0" err="1">
                <a:solidFill>
                  <a:srgbClr val="0000CC"/>
                </a:solidFill>
                <a:latin typeface="Calibri" pitchFamily="34" charset="0"/>
              </a:rPr>
              <a:t>of</a:t>
            </a:r>
            <a:r>
              <a:rPr lang="de-DE" altLang="de-DE" sz="2200" b="1" dirty="0">
                <a:solidFill>
                  <a:srgbClr val="0000CC"/>
                </a:solidFill>
                <a:latin typeface="Calibri" pitchFamily="34" charset="0"/>
              </a:rPr>
              <a:t> </a:t>
            </a:r>
            <a:r>
              <a:rPr lang="de-DE" altLang="de-DE" sz="2200" b="1" dirty="0" err="1" smtClean="0">
                <a:solidFill>
                  <a:srgbClr val="0000CC"/>
                </a:solidFill>
                <a:latin typeface="Calibri" pitchFamily="34" charset="0"/>
              </a:rPr>
              <a:t>practices</a:t>
            </a:r>
            <a:r>
              <a:rPr lang="de-DE" altLang="de-DE" sz="2200" b="1" dirty="0" smtClean="0">
                <a:solidFill>
                  <a:srgbClr val="0000CC"/>
                </a:solidFill>
                <a:latin typeface="Calibri" pitchFamily="34" charset="0"/>
              </a:rPr>
              <a:t>«</a:t>
            </a:r>
            <a:endParaRPr lang="de-AT" altLang="de-DE" sz="2200" b="1" dirty="0"/>
          </a:p>
        </p:txBody>
      </p:sp>
      <p:sp>
        <p:nvSpPr>
          <p:cNvPr id="11" name="Rectangle 13"/>
          <p:cNvSpPr>
            <a:spLocks noChangeArrowheads="1"/>
          </p:cNvSpPr>
          <p:nvPr/>
        </p:nvSpPr>
        <p:spPr bwMode="auto">
          <a:xfrm>
            <a:off x="825500" y="12700"/>
            <a:ext cx="75438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de-DE" sz="3600" b="1" u="sng" cap="all" dirty="0">
                <a:solidFill>
                  <a:srgbClr val="FFFF00"/>
                </a:solidFill>
                <a:latin typeface="Calibri" pitchFamily="34" charset="0"/>
                <a:cs typeface="Calibri" pitchFamily="34" charset="0"/>
              </a:rPr>
              <a:t>The CONCEPT OF SOCIAL INNOVATION</a:t>
            </a:r>
            <a:r>
              <a:rPr lang="de-DE" b="1" dirty="0">
                <a:solidFill>
                  <a:srgbClr val="333399"/>
                </a:solidFill>
              </a:rPr>
              <a:t/>
            </a:r>
            <a:br>
              <a:rPr lang="de-DE" b="1" dirty="0">
                <a:solidFill>
                  <a:srgbClr val="333399"/>
                </a:solidFill>
              </a:rPr>
            </a:br>
            <a:endParaRPr lang="de-AT" b="1" dirty="0">
              <a:solidFill>
                <a:srgbClr val="333399"/>
              </a:solidFill>
            </a:endParaRPr>
          </a:p>
        </p:txBody>
      </p:sp>
      <p:sp>
        <p:nvSpPr>
          <p:cNvPr id="13" name="Rectangle 12"/>
          <p:cNvSpPr>
            <a:spLocks noChangeArrowheads="1"/>
          </p:cNvSpPr>
          <p:nvPr/>
        </p:nvSpPr>
        <p:spPr bwMode="auto">
          <a:xfrm>
            <a:off x="457200" y="1466850"/>
            <a:ext cx="822960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DE" altLang="de-DE" sz="1800" b="1">
                <a:solidFill>
                  <a:srgbClr val="0000FF"/>
                </a:solidFill>
                <a:latin typeface="Calibri" pitchFamily="34" charset="0"/>
              </a:rPr>
              <a:t>Distinction between idea and implementation:</a:t>
            </a:r>
            <a:r>
              <a:rPr lang="de-DE" altLang="de-DE" sz="1800">
                <a:solidFill>
                  <a:srgbClr val="0000FF"/>
                </a:solidFill>
                <a:latin typeface="Calibri" pitchFamily="34" charset="0"/>
              </a:rPr>
              <a:t> </a:t>
            </a:r>
            <a:r>
              <a:rPr lang="de-DE" altLang="de-DE" sz="1800" b="1">
                <a:solidFill>
                  <a:srgbClr val="0000FF"/>
                </a:solidFill>
                <a:latin typeface="Calibri" pitchFamily="34" charset="0"/>
              </a:rPr>
              <a:t>an idea becomes an innovation</a:t>
            </a:r>
          </a:p>
          <a:p>
            <a:pPr algn="ctr"/>
            <a:r>
              <a:rPr lang="de-DE" altLang="de-DE" sz="1800" b="1">
                <a:solidFill>
                  <a:srgbClr val="0000FF"/>
                </a:solidFill>
                <a:latin typeface="Calibri" pitchFamily="34" charset="0"/>
              </a:rPr>
              <a:t> </a:t>
            </a:r>
            <a:r>
              <a:rPr lang="de-DE" altLang="de-DE" sz="1800" b="1" i="1">
                <a:solidFill>
                  <a:srgbClr val="0000FF"/>
                </a:solidFill>
                <a:latin typeface="Calibri" pitchFamily="34" charset="0"/>
              </a:rPr>
              <a:t>in the process of its factual realization</a:t>
            </a:r>
            <a:r>
              <a:rPr lang="de-DE" altLang="de-DE" sz="1800" b="1">
                <a:solidFill>
                  <a:srgbClr val="0000FF"/>
                </a:solidFill>
                <a:latin typeface="Calibri" pitchFamily="34" charset="0"/>
              </a:rPr>
              <a:t> – it changes</a:t>
            </a:r>
            <a:r>
              <a:rPr lang="de-DE" altLang="de-DE" sz="2400" b="1">
                <a:solidFill>
                  <a:srgbClr val="0000FF"/>
                </a:solidFill>
                <a:latin typeface="Calibri" pitchFamily="34" charset="0"/>
              </a:rPr>
              <a:t> social action </a:t>
            </a:r>
            <a:r>
              <a:rPr lang="de-DE" altLang="de-DE" sz="1800" b="1">
                <a:solidFill>
                  <a:srgbClr val="0000FF"/>
                </a:solidFill>
                <a:latin typeface="Calibri" pitchFamily="34" charset="0"/>
              </a:rPr>
              <a:t>&amp; </a:t>
            </a:r>
            <a:r>
              <a:rPr lang="de-DE" altLang="de-DE" sz="2400" b="1">
                <a:solidFill>
                  <a:srgbClr val="0000FF"/>
                </a:solidFill>
                <a:latin typeface="Calibri" pitchFamily="34" charset="0"/>
              </a:rPr>
              <a:t>practices</a:t>
            </a:r>
            <a:endParaRPr lang="de-AT" altLang="de-DE" sz="2400" b="1" i="1">
              <a:solidFill>
                <a:srgbClr val="0000FF"/>
              </a:solidFill>
              <a:latin typeface="Calibri" pitchFamily="34" charset="0"/>
            </a:endParaRPr>
          </a:p>
        </p:txBody>
      </p:sp>
      <p:sp>
        <p:nvSpPr>
          <p:cNvPr id="12" name="Rechteck 11"/>
          <p:cNvSpPr/>
          <p:nvPr/>
        </p:nvSpPr>
        <p:spPr>
          <a:xfrm rot="16200000">
            <a:off x="-1150984" y="4574250"/>
            <a:ext cx="2629053" cy="338554"/>
          </a:xfrm>
          <a:prstGeom prst="rect">
            <a:avLst/>
          </a:prstGeom>
        </p:spPr>
        <p:txBody>
          <a:bodyPr wrap="none">
            <a:spAutoFit/>
          </a:bodyPr>
          <a:lstStyle/>
          <a:p>
            <a:r>
              <a:rPr lang="en-US" altLang="de-DE" sz="1600" i="1" dirty="0" smtClean="0">
                <a:solidFill>
                  <a:srgbClr val="000066"/>
                </a:solidFill>
                <a:latin typeface="Calibri" pitchFamily="34" charset="0"/>
              </a:rPr>
              <a:t>2. </a:t>
            </a:r>
            <a:r>
              <a:rPr lang="en-US" altLang="de-DE" sz="1600" b="1" i="1" dirty="0">
                <a:solidFill>
                  <a:srgbClr val="000066"/>
                </a:solidFill>
                <a:latin typeface="Calibri" pitchFamily="34" charset="0"/>
              </a:rPr>
              <a:t>Extending the paradigm </a:t>
            </a:r>
            <a:r>
              <a:rPr lang="en-US" altLang="de-DE" sz="1600" i="1" dirty="0" smtClean="0">
                <a:solidFill>
                  <a:srgbClr val="000066"/>
                </a:solidFill>
                <a:latin typeface="Calibri" pitchFamily="34" charset="0"/>
              </a:rPr>
              <a:t>…</a:t>
            </a:r>
            <a:endParaRPr lang="de-DE" sz="1600" dirty="0">
              <a:solidFill>
                <a:srgbClr val="000066"/>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p:cNvPicPr>
            <a:picLocks noChangeAspect="1" noChangeArrowheads="1"/>
          </p:cNvPicPr>
          <p:nvPr/>
        </p:nvPicPr>
        <p:blipFill>
          <a:blip r:embed="rId2">
            <a:grayscl/>
            <a:extLst>
              <a:ext uri="{28A0092B-C50C-407E-A947-70E740481C1C}">
                <a14:useLocalDpi xmlns:a14="http://schemas.microsoft.com/office/drawing/2010/main" val="0"/>
              </a:ext>
            </a:extLst>
          </a:blip>
          <a:srcRect t="30244" b="35329"/>
          <a:stretch>
            <a:fillRect/>
          </a:stretch>
        </p:blipFill>
        <p:spPr bwMode="auto">
          <a:xfrm>
            <a:off x="0" y="-26988"/>
            <a:ext cx="9144000" cy="774701"/>
          </a:xfrm>
          <a:prstGeom prst="rect">
            <a:avLst/>
          </a:prstGeom>
          <a:noFill/>
          <a:ln>
            <a:noFill/>
          </a:ln>
          <a:effectLst/>
          <a:extLst>
            <a:ext uri="{909E8E84-426E-40DD-AFC4-6F175D3DCCD1}">
              <a14:hiddenFill xmlns:a14="http://schemas.microsoft.com/office/drawing/2010/main">
                <a:solidFill>
                  <a:srgbClr val="FF3300">
                    <a:alpha val="16078"/>
                  </a:srgbClr>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13"/>
          <p:cNvPicPr>
            <a:picLocks noChangeAspect="1" noChangeArrowheads="1"/>
          </p:cNvPicPr>
          <p:nvPr/>
        </p:nvPicPr>
        <p:blipFill>
          <a:blip r:embed="rId3">
            <a:grayscl/>
            <a:extLst>
              <a:ext uri="{28A0092B-C50C-407E-A947-70E740481C1C}">
                <a14:useLocalDpi xmlns:a14="http://schemas.microsoft.com/office/drawing/2010/main" val="0"/>
              </a:ext>
            </a:extLst>
          </a:blip>
          <a:srcRect t="10394" b="45430"/>
          <a:stretch>
            <a:fillRect/>
          </a:stretch>
        </p:blipFill>
        <p:spPr bwMode="auto">
          <a:xfrm>
            <a:off x="0" y="6165850"/>
            <a:ext cx="9144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aphicFrame>
        <p:nvGraphicFramePr>
          <p:cNvPr id="4" name="Group 22"/>
          <p:cNvGraphicFramePr>
            <a:graphicFrameLocks noGrp="1"/>
          </p:cNvGraphicFramePr>
          <p:nvPr/>
        </p:nvGraphicFramePr>
        <p:xfrm>
          <a:off x="577850" y="885825"/>
          <a:ext cx="7989888" cy="5135563"/>
        </p:xfrm>
        <a:graphic>
          <a:graphicData uri="http://schemas.openxmlformats.org/drawingml/2006/table">
            <a:tbl>
              <a:tblPr/>
              <a:tblGrid>
                <a:gridCol w="2265958"/>
                <a:gridCol w="2796580"/>
                <a:gridCol w="2927350"/>
              </a:tblGrid>
              <a:tr h="653892">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sz="800" b="0" i="0" u="none" strike="noStrike" cap="none" normalizeH="0" baseline="0" dirty="0" smtClean="0">
                        <a:ln>
                          <a:noFill/>
                        </a:ln>
                        <a:solidFill>
                          <a:srgbClr val="000066"/>
                        </a:solidFill>
                        <a:effectLst/>
                        <a:latin typeface="Arial Narrow" pitchFamily="34" charset="0"/>
                        <a:ea typeface="Times" pitchFamily="18" charset="0"/>
                        <a:cs typeface="Arial" charset="0"/>
                      </a:endParaRPr>
                    </a:p>
                    <a:p>
                      <a:pPr marL="0" marR="0" lvl="0" indent="0" algn="l" defTabSz="914400" rtl="0" eaLnBrk="0" fontAlgn="base" latinLnBrk="0" hangingPunct="0">
                        <a:lnSpc>
                          <a:spcPct val="100000"/>
                        </a:lnSpc>
                        <a:spcBef>
                          <a:spcPts val="600"/>
                        </a:spcBef>
                        <a:spcAft>
                          <a:spcPct val="0"/>
                        </a:spcAft>
                        <a:buClrTx/>
                        <a:buSzTx/>
                        <a:buFontTx/>
                        <a:buNone/>
                        <a:tabLst/>
                      </a:pPr>
                      <a:r>
                        <a:rPr kumimoji="0" lang="de-DE" sz="2200" b="0" i="0" u="none" strike="noStrike" cap="none" normalizeH="0" baseline="0" dirty="0" smtClean="0">
                          <a:ln>
                            <a:noFill/>
                          </a:ln>
                          <a:solidFill>
                            <a:srgbClr val="000066"/>
                          </a:solidFill>
                          <a:effectLst/>
                          <a:latin typeface="Arial" charset="0"/>
                          <a:ea typeface="Times" pitchFamily="18" charset="0"/>
                          <a:cs typeface="Arial" charset="0"/>
                        </a:rPr>
                        <a:t>Areas relevant </a:t>
                      </a:r>
                      <a:r>
                        <a:rPr kumimoji="0" lang="de-DE" sz="2200" b="0" i="0" u="none" strike="noStrike" cap="none" normalizeH="0" baseline="0" dirty="0" err="1" smtClean="0">
                          <a:ln>
                            <a:noFill/>
                          </a:ln>
                          <a:solidFill>
                            <a:srgbClr val="000066"/>
                          </a:solidFill>
                          <a:effectLst/>
                          <a:latin typeface="Arial" charset="0"/>
                          <a:ea typeface="Times" pitchFamily="18" charset="0"/>
                          <a:cs typeface="Arial" charset="0"/>
                        </a:rPr>
                        <a:t>to</a:t>
                      </a:r>
                      <a:r>
                        <a:rPr kumimoji="0" lang="de-DE" sz="2200" b="0" i="0" u="none" strike="noStrike" cap="none" normalizeH="0" baseline="0" dirty="0" smtClean="0">
                          <a:ln>
                            <a:noFill/>
                          </a:ln>
                          <a:solidFill>
                            <a:srgbClr val="000066"/>
                          </a:solidFill>
                          <a:effectLst/>
                          <a:latin typeface="Arial" charset="0"/>
                          <a:ea typeface="Times" pitchFamily="18" charset="0"/>
                          <a:cs typeface="Arial" charset="0"/>
                        </a:rPr>
                        <a:t> </a:t>
                      </a:r>
                      <a:r>
                        <a:rPr kumimoji="0" lang="de-DE" sz="2200" b="0" i="0" u="none" strike="noStrike" cap="none" normalizeH="0" baseline="0" dirty="0" err="1" smtClean="0">
                          <a:ln>
                            <a:noFill/>
                          </a:ln>
                          <a:solidFill>
                            <a:srgbClr val="000066"/>
                          </a:solidFill>
                          <a:effectLst/>
                          <a:latin typeface="Arial" charset="0"/>
                          <a:ea typeface="Times" pitchFamily="18" charset="0"/>
                          <a:cs typeface="Arial" charset="0"/>
                        </a:rPr>
                        <a:t>social</a:t>
                      </a:r>
                      <a:r>
                        <a:rPr kumimoji="0" lang="de-DE" sz="2200" b="0" i="0" u="none" strike="noStrike" cap="none" normalizeH="0" baseline="0" dirty="0" smtClean="0">
                          <a:ln>
                            <a:noFill/>
                          </a:ln>
                          <a:solidFill>
                            <a:srgbClr val="000066"/>
                          </a:solidFill>
                          <a:effectLst/>
                          <a:latin typeface="Arial" charset="0"/>
                          <a:ea typeface="Times" pitchFamily="18" charset="0"/>
                          <a:cs typeface="Arial" charset="0"/>
                        </a:rPr>
                        <a:t> </a:t>
                      </a:r>
                      <a:r>
                        <a:rPr kumimoji="0" lang="de-DE" sz="2200" b="0" i="0" u="none" strike="noStrike" cap="none" normalizeH="0" baseline="0" dirty="0" err="1" smtClean="0">
                          <a:ln>
                            <a:noFill/>
                          </a:ln>
                          <a:solidFill>
                            <a:srgbClr val="000066"/>
                          </a:solidFill>
                          <a:effectLst/>
                          <a:latin typeface="Arial" charset="0"/>
                          <a:ea typeface="Times" pitchFamily="18" charset="0"/>
                          <a:cs typeface="Arial" charset="0"/>
                        </a:rPr>
                        <a:t>change</a:t>
                      </a:r>
                      <a:endParaRPr kumimoji="0" lang="de-DE" sz="2200" b="0" i="0" u="none" strike="noStrike" cap="none" normalizeH="0" baseline="0" dirty="0" smtClean="0">
                        <a:ln>
                          <a:noFill/>
                        </a:ln>
                        <a:solidFill>
                          <a:srgbClr val="000066"/>
                        </a:solidFill>
                        <a:effectLst/>
                        <a:latin typeface="Arial" charset="0"/>
                        <a:ea typeface="Times" pitchFamily="18" charset="0"/>
                        <a:cs typeface="Arial" charset="0"/>
                      </a:endParaRPr>
                    </a:p>
                  </a:txBody>
                  <a:tcPr marT="45700" marB="45700"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600" b="0" i="0" u="none" strike="noStrike" cap="none" normalizeH="0" baseline="0" smtClean="0">
                        <a:ln>
                          <a:noFill/>
                        </a:ln>
                        <a:solidFill>
                          <a:srgbClr val="000066"/>
                        </a:solidFill>
                        <a:effectLst/>
                        <a:latin typeface="Arial Narrow" pitchFamily="34" charset="0"/>
                        <a:ea typeface="Times"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800" b="1" i="0" u="none" strike="noStrike" cap="none" normalizeH="0" baseline="0" smtClean="0">
                          <a:ln>
                            <a:noFill/>
                          </a:ln>
                          <a:solidFill>
                            <a:srgbClr val="000066"/>
                          </a:solidFill>
                          <a:effectLst/>
                          <a:latin typeface="Calibri" pitchFamily="34" charset="0"/>
                          <a:ea typeface="Times" pitchFamily="18" charset="0"/>
                          <a:cs typeface="Calibri" pitchFamily="34" charset="0"/>
                        </a:rPr>
                        <a:t>Examples of social innovations</a:t>
                      </a:r>
                    </a:p>
                  </a:txBody>
                  <a:tcPr marT="45700" marB="45700"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488834">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200" b="1" i="0" u="none" strike="noStrike" cap="none" normalizeH="0" baseline="0" smtClean="0">
                          <a:ln>
                            <a:noFill/>
                          </a:ln>
                          <a:solidFill>
                            <a:srgbClr val="000066"/>
                          </a:solidFill>
                          <a:effectLst/>
                          <a:latin typeface="Arial Narrow" pitchFamily="34" charset="0"/>
                          <a:ea typeface="Times" pitchFamily="18" charset="0"/>
                          <a:cs typeface="Arial" charset="0"/>
                        </a:rPr>
                        <a:t>Old / historic / previous</a:t>
                      </a:r>
                    </a:p>
                  </a:txBody>
                  <a:tcPr marT="45700" marB="457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200" b="1" i="0" u="none" strike="noStrike" cap="none" normalizeH="0" baseline="0" smtClean="0">
                          <a:ln>
                            <a:noFill/>
                          </a:ln>
                          <a:solidFill>
                            <a:srgbClr val="000066"/>
                          </a:solidFill>
                          <a:effectLst/>
                          <a:latin typeface="Arial Narrow" pitchFamily="34" charset="0"/>
                          <a:ea typeface="Times" pitchFamily="18" charset="0"/>
                          <a:cs typeface="Arial" charset="0"/>
                        </a:rPr>
                        <a:t>New / current / future</a:t>
                      </a:r>
                    </a:p>
                  </a:txBody>
                  <a:tcPr marT="45700" marB="45700"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992837">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800" b="0" i="0" u="none" strike="noStrike" cap="none" normalizeH="0" baseline="0" dirty="0" smtClean="0">
                        <a:ln>
                          <a:noFill/>
                        </a:ln>
                        <a:solidFill>
                          <a:srgbClr val="0000FF"/>
                        </a:solidFill>
                        <a:effectLst/>
                        <a:latin typeface="Arial Narrow" pitchFamily="34" charset="0"/>
                        <a:ea typeface="Times"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FF"/>
                          </a:solidFill>
                          <a:effectLst/>
                          <a:latin typeface="Arial" charset="0"/>
                          <a:ea typeface="Times" pitchFamily="18" charset="0"/>
                          <a:cs typeface="Arial" charset="0"/>
                        </a:rPr>
                        <a:t>Science, education and training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rgbClr val="0000FF"/>
                        </a:solidFill>
                        <a:effectLst/>
                        <a:latin typeface="Arial" charset="0"/>
                        <a:ea typeface="Times"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800" b="1" i="0" u="none" strike="noStrike" cap="none" normalizeH="0" baseline="0" dirty="0" smtClean="0">
                        <a:ln>
                          <a:noFill/>
                        </a:ln>
                        <a:solidFill>
                          <a:srgbClr val="0000FF"/>
                        </a:solidFill>
                        <a:effectLst/>
                        <a:latin typeface="Arial" charset="0"/>
                        <a:ea typeface="Times"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FF"/>
                          </a:solidFill>
                          <a:effectLst/>
                          <a:latin typeface="Arial" charset="0"/>
                          <a:ea typeface="Times" pitchFamily="18" charset="0"/>
                          <a:cs typeface="Arial" charset="0"/>
                        </a:rPr>
                        <a:t>Work, employment and the economy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400" b="1" i="0" u="none" strike="noStrike" cap="none" normalizeH="0" baseline="0" dirty="0" smtClean="0">
                        <a:ln>
                          <a:noFill/>
                        </a:ln>
                        <a:solidFill>
                          <a:srgbClr val="0000FF"/>
                        </a:solidFill>
                        <a:effectLst/>
                        <a:latin typeface="Arial" charset="0"/>
                        <a:ea typeface="Times"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800" b="1" i="0" u="none" strike="noStrike" cap="none" normalizeH="0" baseline="0" dirty="0" smtClean="0">
                        <a:ln>
                          <a:noFill/>
                        </a:ln>
                        <a:solidFill>
                          <a:srgbClr val="0000FF"/>
                        </a:solidFill>
                        <a:effectLst/>
                        <a:latin typeface="Arial" charset="0"/>
                        <a:ea typeface="Times" pitchFamily="18" charset="0"/>
                        <a:cs typeface="Times New Roman" pitchFamily="18" charset="0"/>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sz="1600" b="1" i="0" u="none" strike="noStrike" cap="none" normalizeH="0" baseline="0" dirty="0" smtClean="0">
                          <a:ln>
                            <a:noFill/>
                          </a:ln>
                          <a:solidFill>
                            <a:srgbClr val="0000FF"/>
                          </a:solidFill>
                          <a:effectLst/>
                          <a:latin typeface="Arial" charset="0"/>
                          <a:ea typeface="Times" pitchFamily="18" charset="0"/>
                          <a:cs typeface="Times New Roman" pitchFamily="18" charset="0"/>
                        </a:rPr>
                        <a:t>Technologies, machinery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800" b="1" i="0" u="none" strike="noStrike" cap="none" normalizeH="0" baseline="0" dirty="0" smtClean="0">
                        <a:ln>
                          <a:noFill/>
                        </a:ln>
                        <a:solidFill>
                          <a:srgbClr val="0000FF"/>
                        </a:solidFill>
                        <a:effectLst/>
                        <a:latin typeface="Arial" charset="0"/>
                        <a:ea typeface="Times"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000" b="1" i="0" u="none" strike="noStrike" cap="none" normalizeH="0" baseline="0" dirty="0" smtClean="0">
                        <a:ln>
                          <a:noFill/>
                        </a:ln>
                        <a:solidFill>
                          <a:srgbClr val="0000FF"/>
                        </a:solidFill>
                        <a:effectLst/>
                        <a:latin typeface="Arial" charset="0"/>
                        <a:ea typeface="Times"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FF"/>
                          </a:solidFill>
                          <a:effectLst/>
                          <a:latin typeface="Arial" charset="0"/>
                          <a:ea typeface="Times" pitchFamily="18" charset="0"/>
                          <a:cs typeface="Times New Roman" pitchFamily="18" charset="0"/>
                        </a:rPr>
                        <a:t>Democracy, politics and justice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800" b="1" i="0" u="none" strike="noStrike" cap="none" normalizeH="0" baseline="0" dirty="0" smtClean="0">
                        <a:ln>
                          <a:noFill/>
                        </a:ln>
                        <a:solidFill>
                          <a:srgbClr val="0000FF"/>
                        </a:solidFill>
                        <a:effectLst/>
                        <a:latin typeface="Arial" charset="0"/>
                        <a:ea typeface="Times"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600" b="1" i="0" u="none" strike="noStrike" cap="none" normalizeH="0" baseline="0" dirty="0" err="1" smtClean="0">
                          <a:ln>
                            <a:noFill/>
                          </a:ln>
                          <a:solidFill>
                            <a:srgbClr val="0000FF"/>
                          </a:solidFill>
                          <a:effectLst/>
                          <a:latin typeface="Arial" charset="0"/>
                          <a:ea typeface="Times" pitchFamily="18" charset="0"/>
                          <a:cs typeface="Times New Roman" pitchFamily="18" charset="0"/>
                        </a:rPr>
                        <a:t>Social</a:t>
                      </a:r>
                      <a:r>
                        <a:rPr kumimoji="0" lang="de-DE" sz="1600" b="1" i="0" u="none" strike="noStrike" cap="none" normalizeH="0" baseline="0" dirty="0" smtClean="0">
                          <a:ln>
                            <a:noFill/>
                          </a:ln>
                          <a:solidFill>
                            <a:srgbClr val="0000FF"/>
                          </a:solidFill>
                          <a:effectLst/>
                          <a:latin typeface="Arial" charset="0"/>
                          <a:ea typeface="Times" pitchFamily="18" charset="0"/>
                          <a:cs typeface="Times New Roman" pitchFamily="18" charset="0"/>
                        </a:rPr>
                        <a:t> </a:t>
                      </a:r>
                      <a:r>
                        <a:rPr kumimoji="0" lang="de-DE" sz="1600" b="1" i="0" u="none" strike="noStrike" cap="none" normalizeH="0" baseline="0" dirty="0" err="1" smtClean="0">
                          <a:ln>
                            <a:noFill/>
                          </a:ln>
                          <a:solidFill>
                            <a:srgbClr val="0000FF"/>
                          </a:solidFill>
                          <a:effectLst/>
                          <a:latin typeface="Arial" charset="0"/>
                          <a:ea typeface="Times" pitchFamily="18" charset="0"/>
                          <a:cs typeface="Times New Roman" pitchFamily="18" charset="0"/>
                        </a:rPr>
                        <a:t>and</a:t>
                      </a:r>
                      <a:r>
                        <a:rPr kumimoji="0" lang="de-DE" sz="1600" b="1" i="0" u="none" strike="noStrike" cap="none" normalizeH="0" baseline="0" dirty="0" smtClean="0">
                          <a:ln>
                            <a:noFill/>
                          </a:ln>
                          <a:solidFill>
                            <a:srgbClr val="0000FF"/>
                          </a:solidFill>
                          <a:effectLst/>
                          <a:latin typeface="Arial" charset="0"/>
                          <a:ea typeface="Times" pitchFamily="18" charset="0"/>
                          <a:cs typeface="Times New Roman" pitchFamily="18" charset="0"/>
                        </a:rPr>
                        <a:t> </a:t>
                      </a:r>
                      <a:r>
                        <a:rPr kumimoji="0" lang="de-DE" sz="1600" b="1" i="0" u="none" strike="noStrike" cap="none" normalizeH="0" baseline="0" dirty="0" err="1" smtClean="0">
                          <a:ln>
                            <a:noFill/>
                          </a:ln>
                          <a:solidFill>
                            <a:srgbClr val="0000FF"/>
                          </a:solidFill>
                          <a:effectLst/>
                          <a:latin typeface="Arial" charset="0"/>
                          <a:ea typeface="Times" pitchFamily="18" charset="0"/>
                          <a:cs typeface="Times New Roman" pitchFamily="18" charset="0"/>
                        </a:rPr>
                        <a:t>health</a:t>
                      </a:r>
                      <a:r>
                        <a:rPr kumimoji="0" lang="de-DE" sz="1600" b="1" i="0" u="none" strike="noStrike" cap="none" normalizeH="0" baseline="0" dirty="0" smtClean="0">
                          <a:ln>
                            <a:noFill/>
                          </a:ln>
                          <a:solidFill>
                            <a:srgbClr val="0000FF"/>
                          </a:solidFill>
                          <a:effectLst/>
                          <a:latin typeface="Arial" charset="0"/>
                          <a:ea typeface="Times" pitchFamily="18" charset="0"/>
                          <a:cs typeface="Times New Roman" pitchFamily="18" charset="0"/>
                        </a:rPr>
                        <a:t> </a:t>
                      </a:r>
                      <a:r>
                        <a:rPr kumimoji="0" lang="de-DE" sz="1600" b="1" i="0" u="none" strike="noStrike" cap="none" normalizeH="0" baseline="0" dirty="0" err="1" smtClean="0">
                          <a:ln>
                            <a:noFill/>
                          </a:ln>
                          <a:solidFill>
                            <a:srgbClr val="0000FF"/>
                          </a:solidFill>
                          <a:effectLst/>
                          <a:latin typeface="Arial" charset="0"/>
                          <a:ea typeface="Times" pitchFamily="18" charset="0"/>
                          <a:cs typeface="Times New Roman" pitchFamily="18" charset="0"/>
                        </a:rPr>
                        <a:t>care</a:t>
                      </a:r>
                      <a:r>
                        <a:rPr kumimoji="0" lang="de-DE" sz="1600" b="1" i="0" u="none" strike="noStrike" cap="none" normalizeH="0" baseline="0" dirty="0" smtClean="0">
                          <a:ln>
                            <a:noFill/>
                          </a:ln>
                          <a:solidFill>
                            <a:srgbClr val="0000FF"/>
                          </a:solidFill>
                          <a:effectLst/>
                          <a:latin typeface="Arial" charset="0"/>
                          <a:ea typeface="Times" pitchFamily="18" charset="0"/>
                          <a:cs typeface="Times New Roman" pitchFamily="18" charset="0"/>
                        </a:rPr>
                        <a:t> </a:t>
                      </a:r>
                      <a:r>
                        <a:rPr kumimoji="0" lang="de-DE" sz="1600" b="1" i="0" u="none" strike="noStrike" cap="none" normalizeH="0" baseline="0" dirty="0" err="1" smtClean="0">
                          <a:ln>
                            <a:noFill/>
                          </a:ln>
                          <a:solidFill>
                            <a:srgbClr val="0000FF"/>
                          </a:solidFill>
                          <a:effectLst/>
                          <a:latin typeface="Arial" charset="0"/>
                          <a:ea typeface="Times" pitchFamily="18" charset="0"/>
                          <a:cs typeface="Times New Roman" pitchFamily="18" charset="0"/>
                        </a:rPr>
                        <a:t>systems</a:t>
                      </a:r>
                      <a:endParaRPr kumimoji="0" lang="de-DE" sz="1600" b="1" i="0" u="none" strike="noStrike" cap="none" normalizeH="0" baseline="0" dirty="0" smtClean="0">
                        <a:ln>
                          <a:noFill/>
                        </a:ln>
                        <a:solidFill>
                          <a:srgbClr val="0000FF"/>
                        </a:solidFill>
                        <a:effectLst/>
                        <a:latin typeface="Arial" charset="0"/>
                        <a:ea typeface="Times"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800" b="1" i="0" u="none" strike="noStrike" cap="none" normalizeH="0" baseline="0" dirty="0" smtClean="0">
                        <a:ln>
                          <a:noFill/>
                        </a:ln>
                        <a:solidFill>
                          <a:srgbClr val="0000FF"/>
                        </a:solidFill>
                        <a:effectLst/>
                        <a:latin typeface="Arial" charset="0"/>
                        <a:ea typeface="Times" pitchFamily="18" charset="0"/>
                        <a:cs typeface="Times New Roman" pitchFamily="18" charset="0"/>
                      </a:endParaRPr>
                    </a:p>
                  </a:txBody>
                  <a:tcPr marT="45700" marB="45700"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457200" algn="l"/>
                        </a:tabLst>
                      </a:pPr>
                      <a:endParaRPr kumimoji="0" lang="en-GB" sz="800" b="0" i="0" u="none" strike="noStrike" cap="none" normalizeH="0" baseline="0" smtClean="0">
                        <a:ln>
                          <a:noFill/>
                        </a:ln>
                        <a:solidFill>
                          <a:srgbClr val="0000FF"/>
                        </a:solidFill>
                        <a:effectLst/>
                        <a:latin typeface="Arial Narrow" pitchFamily="34" charset="0"/>
                        <a:ea typeface="Times"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457200" algn="l"/>
                        </a:tabLst>
                      </a:pPr>
                      <a:r>
                        <a:rPr kumimoji="0" lang="en-GB" sz="1600" b="0" i="0" u="none" strike="noStrike" cap="none" normalizeH="0" baseline="0" smtClean="0">
                          <a:ln>
                            <a:noFill/>
                          </a:ln>
                          <a:solidFill>
                            <a:srgbClr val="0000FF"/>
                          </a:solidFill>
                          <a:effectLst/>
                          <a:latin typeface="Arial Narrow" pitchFamily="34" charset="0"/>
                          <a:ea typeface="Times" pitchFamily="18" charset="0"/>
                          <a:cs typeface="Arial" charset="0"/>
                        </a:rPr>
                        <a:t> </a:t>
                      </a:r>
                      <a:r>
                        <a:rPr kumimoji="0" lang="de-AT" sz="1600" b="0" i="0" u="none" strike="noStrike" cap="none" normalizeH="0" baseline="0" smtClean="0">
                          <a:ln>
                            <a:noFill/>
                          </a:ln>
                          <a:solidFill>
                            <a:srgbClr val="0000FF"/>
                          </a:solidFill>
                          <a:effectLst/>
                          <a:latin typeface="Arial Narrow" pitchFamily="34" charset="0"/>
                          <a:ea typeface="Times" pitchFamily="18" charset="0"/>
                          <a:cs typeface="Arial" charset="0"/>
                        </a:rPr>
                        <a:t> </a:t>
                      </a:r>
                      <a:r>
                        <a:rPr kumimoji="0" lang="en-GB" sz="1600" b="0" i="0" u="none" strike="noStrike" cap="none" normalizeH="0" baseline="0" smtClean="0">
                          <a:ln>
                            <a:noFill/>
                          </a:ln>
                          <a:solidFill>
                            <a:srgbClr val="0000FF"/>
                          </a:solidFill>
                          <a:effectLst/>
                          <a:latin typeface="Arial Narrow" pitchFamily="34" charset="0"/>
                          <a:ea typeface="Times" pitchFamily="18" charset="0"/>
                          <a:cs typeface="Arial" charset="0"/>
                        </a:rPr>
                        <a:t>Universities; compulsory education; Kindergarden; pedagog. concepts e.g. Montessori ...</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457200" algn="l"/>
                        </a:tabLst>
                      </a:pPr>
                      <a:endParaRPr kumimoji="0" lang="en-GB" sz="800" b="0" i="0" u="none" strike="noStrike" cap="none" normalizeH="0" baseline="0" smtClean="0">
                        <a:ln>
                          <a:noFill/>
                        </a:ln>
                        <a:solidFill>
                          <a:srgbClr val="0000FF"/>
                        </a:solidFill>
                        <a:effectLst/>
                        <a:latin typeface="Arial Narrow" pitchFamily="34" charset="0"/>
                        <a:ea typeface="Times"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457200" algn="l"/>
                        </a:tabLst>
                      </a:pPr>
                      <a:r>
                        <a:rPr kumimoji="0" lang="en-GB" sz="1600" b="0" i="0" u="none" strike="noStrike" cap="none" normalizeH="0" baseline="0" smtClean="0">
                          <a:ln>
                            <a:noFill/>
                          </a:ln>
                          <a:solidFill>
                            <a:srgbClr val="0000FF"/>
                          </a:solidFill>
                          <a:effectLst/>
                          <a:latin typeface="Arial Narrow" pitchFamily="34" charset="0"/>
                          <a:ea typeface="Times" pitchFamily="18" charset="0"/>
                          <a:cs typeface="Arial" charset="0"/>
                        </a:rPr>
                        <a:t> Trade unions; Chambers of commerce/labour; Taylorism; Fordism; self service</a:t>
                      </a:r>
                      <a:endParaRPr kumimoji="0" lang="en-GB" sz="1600" b="0" i="0" u="none" strike="noStrike" cap="none" normalizeH="0" baseline="30000" smtClean="0">
                        <a:ln>
                          <a:noFill/>
                        </a:ln>
                        <a:solidFill>
                          <a:srgbClr val="0000FF"/>
                        </a:solidFill>
                        <a:effectLst/>
                        <a:latin typeface="Arial Narrow" pitchFamily="34" charset="0"/>
                        <a:ea typeface="Times"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457200" algn="l"/>
                        </a:tabLst>
                      </a:pPr>
                      <a:endParaRPr kumimoji="0" lang="de-DE" sz="800" b="0" i="0" u="none" strike="noStrike" cap="none" normalizeH="0" baseline="0" smtClean="0">
                        <a:ln>
                          <a:noFill/>
                        </a:ln>
                        <a:solidFill>
                          <a:srgbClr val="0000FF"/>
                        </a:solidFill>
                        <a:effectLst/>
                        <a:latin typeface="Arial Narrow" pitchFamily="34" charset="0"/>
                        <a:ea typeface="Times"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457200" algn="l"/>
                        </a:tabLst>
                      </a:pPr>
                      <a:r>
                        <a:rPr kumimoji="0" lang="en-GB" sz="1600" b="0" i="0" u="none" strike="noStrike" cap="none" normalizeH="0" baseline="0" smtClean="0">
                          <a:ln>
                            <a:noFill/>
                          </a:ln>
                          <a:solidFill>
                            <a:srgbClr val="0000FF"/>
                          </a:solidFill>
                          <a:effectLst/>
                          <a:latin typeface="Arial Narrow" pitchFamily="34" charset="0"/>
                          <a:ea typeface="Times" pitchFamily="18" charset="0"/>
                          <a:cs typeface="Times New Roman" pitchFamily="18" charset="0"/>
                        </a:rPr>
                        <a:t> Norms and standardisation; mechanisation of house keeping; traffic rules; drivers licence</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457200" algn="l"/>
                        </a:tabLst>
                      </a:pPr>
                      <a:endParaRPr kumimoji="0" lang="de-DE" sz="800" b="0" i="0" u="none" strike="noStrike" cap="none" normalizeH="0" baseline="0" smtClean="0">
                        <a:ln>
                          <a:noFill/>
                        </a:ln>
                        <a:solidFill>
                          <a:srgbClr val="0000FF"/>
                        </a:solidFill>
                        <a:effectLst/>
                        <a:latin typeface="Arial Narrow" pitchFamily="34" charset="0"/>
                        <a:ea typeface="Times"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457200" algn="l"/>
                        </a:tabLst>
                      </a:pPr>
                      <a:r>
                        <a:rPr kumimoji="0" lang="en-GB" sz="1600" b="0" i="0" u="none" strike="noStrike" cap="none" normalizeH="0" baseline="0" smtClean="0">
                          <a:ln>
                            <a:noFill/>
                          </a:ln>
                          <a:solidFill>
                            <a:srgbClr val="0000FF"/>
                          </a:solidFill>
                          <a:effectLst/>
                          <a:latin typeface="Arial Narrow" pitchFamily="34" charset="0"/>
                          <a:ea typeface="Times" pitchFamily="18" charset="0"/>
                          <a:cs typeface="Times New Roman" pitchFamily="18" charset="0"/>
                        </a:rPr>
                        <a:t> ‘Attic democracy’; the state as a juristic person; general elections</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457200" algn="l"/>
                        </a:tabLst>
                      </a:pPr>
                      <a:endParaRPr kumimoji="0" lang="en-GB" sz="800" b="0" i="0" u="none" strike="noStrike" cap="none" normalizeH="0" baseline="0" smtClean="0">
                        <a:ln>
                          <a:noFill/>
                        </a:ln>
                        <a:solidFill>
                          <a:srgbClr val="0000FF"/>
                        </a:solidFill>
                        <a:effectLst/>
                        <a:latin typeface="Arial Narrow" pitchFamily="34" charset="0"/>
                        <a:ea typeface="Times"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457200" algn="l"/>
                        </a:tabLst>
                      </a:pPr>
                      <a:r>
                        <a:rPr kumimoji="0" lang="en-GB" sz="1600" b="0" i="0" u="none" strike="noStrike" cap="none" normalizeH="0" baseline="0" smtClean="0">
                          <a:ln>
                            <a:noFill/>
                          </a:ln>
                          <a:solidFill>
                            <a:srgbClr val="0000FF"/>
                          </a:solidFill>
                          <a:effectLst/>
                          <a:latin typeface="Arial Narrow" pitchFamily="34" charset="0"/>
                          <a:ea typeface="Times" pitchFamily="18" charset="0"/>
                          <a:cs typeface="Times New Roman" pitchFamily="18" charset="0"/>
                        </a:rPr>
                        <a:t> Social security; retirement schemes,  welfare state</a:t>
                      </a:r>
                      <a:endParaRPr kumimoji="0" lang="en-GB" sz="800" b="0" i="0" u="none" strike="noStrike" cap="none" normalizeH="0" baseline="0" smtClean="0">
                        <a:ln>
                          <a:noFill/>
                        </a:ln>
                        <a:solidFill>
                          <a:srgbClr val="0000FF"/>
                        </a:solidFill>
                        <a:effectLst/>
                        <a:latin typeface="Arial Narrow" pitchFamily="34" charset="0"/>
                        <a:ea typeface="Times" pitchFamily="18" charset="0"/>
                        <a:cs typeface="Times New Roman" pitchFamily="18" charset="0"/>
                      </a:endParaRPr>
                    </a:p>
                  </a:txBody>
                  <a:tcPr marT="45700" marB="457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457200" algn="l"/>
                        </a:tabLst>
                      </a:pPr>
                      <a:endParaRPr kumimoji="0" lang="en-GB" sz="800" b="0" i="0" u="none" strike="noStrike" cap="none" normalizeH="0" baseline="0" dirty="0" smtClean="0">
                        <a:ln>
                          <a:noFill/>
                        </a:ln>
                        <a:solidFill>
                          <a:srgbClr val="0000FF"/>
                        </a:solidFill>
                        <a:effectLst/>
                        <a:latin typeface="Arial Narrow" pitchFamily="34" charset="0"/>
                        <a:ea typeface="Times"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457200" algn="l"/>
                        </a:tabLst>
                      </a:pPr>
                      <a:r>
                        <a:rPr kumimoji="0" lang="en-GB" sz="1600" b="0" i="0" u="none" strike="noStrike" cap="none" normalizeH="0" baseline="0" dirty="0" smtClean="0">
                          <a:ln>
                            <a:noFill/>
                          </a:ln>
                          <a:solidFill>
                            <a:srgbClr val="0000FF"/>
                          </a:solidFill>
                          <a:effectLst/>
                          <a:latin typeface="Arial Narrow" pitchFamily="34" charset="0"/>
                          <a:ea typeface="Times" pitchFamily="18" charset="0"/>
                          <a:cs typeface="Times New Roman" pitchFamily="18" charset="0"/>
                        </a:rPr>
                        <a:t> Technology enhanced learning; ‘micro-learning’, Web 2.0; Wikipedia; ‘science mode 2’</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457200" algn="l"/>
                        </a:tabLst>
                      </a:pPr>
                      <a:endParaRPr kumimoji="0" lang="en-GB" sz="800" b="0" i="0" u="none" strike="noStrike" cap="none" normalizeH="0" baseline="0" dirty="0" smtClean="0">
                        <a:ln>
                          <a:noFill/>
                        </a:ln>
                        <a:solidFill>
                          <a:srgbClr val="0000FF"/>
                        </a:solidFill>
                        <a:effectLst/>
                        <a:latin typeface="Arial Narrow" pitchFamily="34" charset="0"/>
                        <a:ea typeface="Times"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457200" algn="l"/>
                        </a:tabLst>
                      </a:pPr>
                      <a:r>
                        <a:rPr kumimoji="0" lang="en-GB" sz="1600" b="0" i="0" u="none" strike="noStrike" cap="none" normalizeH="0" baseline="0" dirty="0" smtClean="0">
                          <a:ln>
                            <a:noFill/>
                          </a:ln>
                          <a:solidFill>
                            <a:srgbClr val="0000FF"/>
                          </a:solidFill>
                          <a:effectLst/>
                          <a:latin typeface="Arial Narrow" pitchFamily="34" charset="0"/>
                          <a:ea typeface="Times" pitchFamily="18" charset="0"/>
                          <a:cs typeface="Times New Roman" pitchFamily="18" charset="0"/>
                        </a:rPr>
                        <a:t> </a:t>
                      </a:r>
                      <a:r>
                        <a:rPr kumimoji="0" lang="en-GB" sz="1600" b="0" i="0" u="none" strike="noStrike" cap="none" normalizeH="0" baseline="0" dirty="0" err="1" smtClean="0">
                          <a:ln>
                            <a:noFill/>
                          </a:ln>
                          <a:solidFill>
                            <a:srgbClr val="0000FF"/>
                          </a:solidFill>
                          <a:effectLst/>
                          <a:latin typeface="Arial Narrow" pitchFamily="34" charset="0"/>
                          <a:ea typeface="Times" pitchFamily="18" charset="0"/>
                          <a:cs typeface="Times New Roman" pitchFamily="18" charset="0"/>
                        </a:rPr>
                        <a:t>Flextime</a:t>
                      </a:r>
                      <a:r>
                        <a:rPr kumimoji="0" lang="en-GB" sz="1600" b="0" i="0" u="none" strike="noStrike" cap="none" normalizeH="0" baseline="0" dirty="0" smtClean="0">
                          <a:ln>
                            <a:noFill/>
                          </a:ln>
                          <a:solidFill>
                            <a:srgbClr val="0000FF"/>
                          </a:solidFill>
                          <a:effectLst/>
                          <a:latin typeface="Arial Narrow" pitchFamily="34" charset="0"/>
                          <a:ea typeface="Times" pitchFamily="18" charset="0"/>
                          <a:cs typeface="Times New Roman" pitchFamily="18" charset="0"/>
                        </a:rPr>
                        <a:t> wage records; CSR; social entrepreneurship; diversity mgmt.; collaborative consumption</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457200" algn="l"/>
                        </a:tabLst>
                      </a:pPr>
                      <a:endParaRPr kumimoji="0" lang="en-GB" sz="800" b="0" i="0" u="none" strike="noStrike" cap="none" normalizeH="0" baseline="0" dirty="0" smtClean="0">
                        <a:ln>
                          <a:noFill/>
                        </a:ln>
                        <a:solidFill>
                          <a:srgbClr val="0000FF"/>
                        </a:solidFill>
                        <a:effectLst/>
                        <a:latin typeface="Arial Narrow" pitchFamily="34" charset="0"/>
                        <a:ea typeface="Times"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457200" algn="l"/>
                        </a:tabLst>
                      </a:pPr>
                      <a:r>
                        <a:rPr kumimoji="0" lang="en-GB" sz="1600" b="0" i="0" u="none" strike="noStrike" cap="none" normalizeH="0" baseline="0" dirty="0" smtClean="0">
                          <a:ln>
                            <a:noFill/>
                          </a:ln>
                          <a:solidFill>
                            <a:srgbClr val="0000FF"/>
                          </a:solidFill>
                          <a:effectLst/>
                          <a:latin typeface="Arial Narrow" pitchFamily="34" charset="0"/>
                          <a:ea typeface="Times" pitchFamily="18" charset="0"/>
                          <a:cs typeface="Times New Roman" pitchFamily="18" charset="0"/>
                        </a:rPr>
                        <a:t> Open source movement (com-munities); self constructed solar panels; decentralized energy prod.</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457200" algn="l"/>
                        </a:tabLst>
                      </a:pPr>
                      <a:endParaRPr kumimoji="0" lang="en-GB" sz="800" b="0" i="0" u="none" strike="noStrike" cap="none" normalizeH="0" baseline="0" dirty="0" smtClean="0">
                        <a:ln>
                          <a:noFill/>
                        </a:ln>
                        <a:solidFill>
                          <a:srgbClr val="0000FF"/>
                        </a:solidFill>
                        <a:effectLst/>
                        <a:latin typeface="Arial Narrow" pitchFamily="34" charset="0"/>
                        <a:ea typeface="Times"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457200" algn="l"/>
                        </a:tabLst>
                      </a:pPr>
                      <a:r>
                        <a:rPr kumimoji="0" lang="en-GB" sz="1600" b="0" i="0" u="none" strike="noStrike" cap="none" normalizeH="0" baseline="0" dirty="0" smtClean="0">
                          <a:ln>
                            <a:noFill/>
                          </a:ln>
                          <a:solidFill>
                            <a:srgbClr val="0000FF"/>
                          </a:solidFill>
                          <a:effectLst/>
                          <a:latin typeface="Arial Narrow" pitchFamily="34" charset="0"/>
                          <a:ea typeface="Times" pitchFamily="18" charset="0"/>
                          <a:cs typeface="Times New Roman" pitchFamily="18" charset="0"/>
                        </a:rPr>
                        <a:t> Citizens participation; 3</a:t>
                      </a:r>
                      <a:r>
                        <a:rPr kumimoji="0" lang="en-GB" sz="1600" b="0" i="0" u="none" strike="noStrike" cap="none" normalizeH="0" baseline="30000" dirty="0" smtClean="0">
                          <a:ln>
                            <a:noFill/>
                          </a:ln>
                          <a:solidFill>
                            <a:srgbClr val="0000FF"/>
                          </a:solidFill>
                          <a:effectLst/>
                          <a:latin typeface="Arial Narrow" pitchFamily="34" charset="0"/>
                          <a:ea typeface="Times" pitchFamily="18" charset="0"/>
                          <a:cs typeface="Times New Roman" pitchFamily="18" charset="0"/>
                        </a:rPr>
                        <a:t>rd</a:t>
                      </a:r>
                      <a:r>
                        <a:rPr kumimoji="0" lang="en-GB" sz="1600" b="0" i="0" u="none" strike="noStrike" cap="none" normalizeH="0" baseline="0" dirty="0" smtClean="0">
                          <a:ln>
                            <a:noFill/>
                          </a:ln>
                          <a:solidFill>
                            <a:srgbClr val="0000FF"/>
                          </a:solidFill>
                          <a:effectLst/>
                          <a:latin typeface="Arial Narrow" pitchFamily="34" charset="0"/>
                          <a:ea typeface="Times" pitchFamily="18" charset="0"/>
                          <a:cs typeface="Times New Roman" pitchFamily="18" charset="0"/>
                        </a:rPr>
                        <a:t> sector; equal rights; gender mainstreaming</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457200" algn="l"/>
                        </a:tabLst>
                      </a:pPr>
                      <a:endParaRPr kumimoji="0" lang="en-GB" sz="800" b="0" i="0" u="none" strike="noStrike" cap="none" normalizeH="0" baseline="0" dirty="0" smtClean="0">
                        <a:ln>
                          <a:noFill/>
                        </a:ln>
                        <a:solidFill>
                          <a:srgbClr val="0000FF"/>
                        </a:solidFill>
                        <a:effectLst/>
                        <a:latin typeface="Arial Narrow" pitchFamily="34" charset="0"/>
                        <a:ea typeface="Times"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457200" algn="l"/>
                        </a:tabLst>
                      </a:pPr>
                      <a:r>
                        <a:rPr kumimoji="0" lang="en-GB" sz="1600" b="0" i="0" u="none" strike="noStrike" cap="none" normalizeH="0" baseline="0" dirty="0" smtClean="0">
                          <a:ln>
                            <a:noFill/>
                          </a:ln>
                          <a:solidFill>
                            <a:srgbClr val="0000FF"/>
                          </a:solidFill>
                          <a:effectLst/>
                          <a:latin typeface="Arial Narrow" pitchFamily="34" charset="0"/>
                          <a:ea typeface="Times" pitchFamily="18" charset="0"/>
                          <a:cs typeface="Times New Roman" pitchFamily="18" charset="0"/>
                        </a:rPr>
                        <a:t> Reforms of financing and access to welfare (e.g. ‘birth right portfolio’)</a:t>
                      </a:r>
                    </a:p>
                  </a:txBody>
                  <a:tcPr marT="45700" marB="45700"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22548" name="Gerade Verbindung 5"/>
          <p:cNvCxnSpPr>
            <a:cxnSpLocks noChangeShapeType="1"/>
          </p:cNvCxnSpPr>
          <p:nvPr/>
        </p:nvCxnSpPr>
        <p:spPr bwMode="auto">
          <a:xfrm>
            <a:off x="539750" y="2997200"/>
            <a:ext cx="8064500" cy="0"/>
          </a:xfrm>
          <a:prstGeom prst="line">
            <a:avLst/>
          </a:prstGeom>
          <a:noFill/>
          <a:ln w="9525" algn="ctr">
            <a:solidFill>
              <a:schemeClr val="tx1"/>
            </a:solidFill>
            <a:prstDash val="sysDot"/>
            <a:round/>
            <a:headEnd/>
            <a:tailEnd/>
          </a:ln>
          <a:extLst>
            <a:ext uri="{909E8E84-426E-40DD-AFC4-6F175D3DCCD1}">
              <a14:hiddenFill xmlns:a14="http://schemas.microsoft.com/office/drawing/2010/main">
                <a:noFill/>
              </a14:hiddenFill>
            </a:ext>
          </a:extLst>
        </p:spPr>
      </p:cxnSp>
      <p:cxnSp>
        <p:nvCxnSpPr>
          <p:cNvPr id="22549" name="Gerade Verbindung 6"/>
          <p:cNvCxnSpPr>
            <a:cxnSpLocks noChangeShapeType="1"/>
          </p:cNvCxnSpPr>
          <p:nvPr/>
        </p:nvCxnSpPr>
        <p:spPr bwMode="auto">
          <a:xfrm>
            <a:off x="539750" y="3860800"/>
            <a:ext cx="8064500" cy="0"/>
          </a:xfrm>
          <a:prstGeom prst="line">
            <a:avLst/>
          </a:prstGeom>
          <a:noFill/>
          <a:ln w="9525" algn="ctr">
            <a:solidFill>
              <a:schemeClr val="tx1"/>
            </a:solidFill>
            <a:prstDash val="sysDot"/>
            <a:round/>
            <a:headEnd/>
            <a:tailEnd/>
          </a:ln>
          <a:extLst>
            <a:ext uri="{909E8E84-426E-40DD-AFC4-6F175D3DCCD1}">
              <a14:hiddenFill xmlns:a14="http://schemas.microsoft.com/office/drawing/2010/main">
                <a:noFill/>
              </a14:hiddenFill>
            </a:ext>
          </a:extLst>
        </p:spPr>
      </p:cxnSp>
      <p:cxnSp>
        <p:nvCxnSpPr>
          <p:cNvPr id="22550" name="Gerade Verbindung 7"/>
          <p:cNvCxnSpPr>
            <a:cxnSpLocks noChangeShapeType="1"/>
          </p:cNvCxnSpPr>
          <p:nvPr/>
        </p:nvCxnSpPr>
        <p:spPr bwMode="auto">
          <a:xfrm>
            <a:off x="539750" y="4652963"/>
            <a:ext cx="8064500" cy="0"/>
          </a:xfrm>
          <a:prstGeom prst="line">
            <a:avLst/>
          </a:prstGeom>
          <a:noFill/>
          <a:ln w="9525" algn="ctr">
            <a:solidFill>
              <a:schemeClr val="tx1"/>
            </a:solidFill>
            <a:prstDash val="sysDot"/>
            <a:round/>
            <a:headEnd/>
            <a:tailEnd/>
          </a:ln>
          <a:extLst>
            <a:ext uri="{909E8E84-426E-40DD-AFC4-6F175D3DCCD1}">
              <a14:hiddenFill xmlns:a14="http://schemas.microsoft.com/office/drawing/2010/main">
                <a:noFill/>
              </a14:hiddenFill>
            </a:ext>
          </a:extLst>
        </p:spPr>
      </p:cxnSp>
      <p:cxnSp>
        <p:nvCxnSpPr>
          <p:cNvPr id="22551" name="Gerade Verbindung 8"/>
          <p:cNvCxnSpPr>
            <a:cxnSpLocks noChangeShapeType="1"/>
          </p:cNvCxnSpPr>
          <p:nvPr/>
        </p:nvCxnSpPr>
        <p:spPr bwMode="auto">
          <a:xfrm>
            <a:off x="539750" y="5300663"/>
            <a:ext cx="8064500" cy="0"/>
          </a:xfrm>
          <a:prstGeom prst="line">
            <a:avLst/>
          </a:prstGeom>
          <a:noFill/>
          <a:ln w="9525" algn="ctr">
            <a:solidFill>
              <a:schemeClr val="tx1"/>
            </a:solidFill>
            <a:prstDash val="sysDot"/>
            <a:round/>
            <a:headEnd/>
            <a:tailEnd/>
          </a:ln>
          <a:extLst>
            <a:ext uri="{909E8E84-426E-40DD-AFC4-6F175D3DCCD1}">
              <a14:hiddenFill xmlns:a14="http://schemas.microsoft.com/office/drawing/2010/main">
                <a:noFill/>
              </a14:hiddenFill>
            </a:ext>
          </a:extLst>
        </p:spPr>
      </p:cxnSp>
      <p:sp>
        <p:nvSpPr>
          <p:cNvPr id="9" name="Rechteck 8"/>
          <p:cNvSpPr/>
          <p:nvPr/>
        </p:nvSpPr>
        <p:spPr>
          <a:xfrm rot="16200000">
            <a:off x="-1088268" y="4574250"/>
            <a:ext cx="2629053" cy="338554"/>
          </a:xfrm>
          <a:prstGeom prst="rect">
            <a:avLst/>
          </a:prstGeom>
        </p:spPr>
        <p:txBody>
          <a:bodyPr wrap="none">
            <a:spAutoFit/>
          </a:bodyPr>
          <a:lstStyle/>
          <a:p>
            <a:r>
              <a:rPr lang="en-US" altLang="de-DE" sz="1600" i="1" dirty="0" smtClean="0">
                <a:solidFill>
                  <a:srgbClr val="000066"/>
                </a:solidFill>
                <a:latin typeface="Calibri" pitchFamily="34" charset="0"/>
              </a:rPr>
              <a:t>2. </a:t>
            </a:r>
            <a:r>
              <a:rPr lang="en-US" altLang="de-DE" sz="1600" b="1" i="1" dirty="0">
                <a:solidFill>
                  <a:srgbClr val="000066"/>
                </a:solidFill>
                <a:latin typeface="Calibri" pitchFamily="34" charset="0"/>
              </a:rPr>
              <a:t>Extending the paradigm </a:t>
            </a:r>
            <a:r>
              <a:rPr lang="en-US" altLang="de-DE" sz="1600" i="1" dirty="0" smtClean="0">
                <a:solidFill>
                  <a:srgbClr val="000066"/>
                </a:solidFill>
                <a:latin typeface="Calibri" pitchFamily="34" charset="0"/>
              </a:rPr>
              <a:t>…</a:t>
            </a:r>
            <a:endParaRPr lang="de-DE" sz="1600" dirty="0">
              <a:solidFill>
                <a:srgbClr val="000066"/>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3"/>
          <p:cNvPicPr>
            <a:picLocks noChangeAspect="1" noChangeArrowheads="1"/>
          </p:cNvPicPr>
          <p:nvPr/>
        </p:nvPicPr>
        <p:blipFill>
          <a:blip r:embed="rId2">
            <a:grayscl/>
            <a:extLst>
              <a:ext uri="{28A0092B-C50C-407E-A947-70E740481C1C}">
                <a14:useLocalDpi xmlns:a14="http://schemas.microsoft.com/office/drawing/2010/main" val="0"/>
              </a:ext>
            </a:extLst>
          </a:blip>
          <a:srcRect t="30244" b="35329"/>
          <a:stretch>
            <a:fillRect/>
          </a:stretch>
        </p:blipFill>
        <p:spPr bwMode="auto">
          <a:xfrm>
            <a:off x="0" y="0"/>
            <a:ext cx="91440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 name="Picture 114"/>
          <p:cNvPicPr>
            <a:picLocks noChangeAspect="1" noChangeArrowheads="1"/>
          </p:cNvPicPr>
          <p:nvPr/>
        </p:nvPicPr>
        <p:blipFill>
          <a:blip r:embed="rId3">
            <a:grayscl/>
            <a:extLst>
              <a:ext uri="{28A0092B-C50C-407E-A947-70E740481C1C}">
                <a14:useLocalDpi xmlns:a14="http://schemas.microsoft.com/office/drawing/2010/main" val="0"/>
              </a:ext>
            </a:extLst>
          </a:blip>
          <a:srcRect t="10394" b="45430"/>
          <a:stretch>
            <a:fillRect/>
          </a:stretch>
        </p:blipFill>
        <p:spPr bwMode="auto">
          <a:xfrm>
            <a:off x="0" y="6048771"/>
            <a:ext cx="9144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2" name="Rectangle 4"/>
          <p:cNvSpPr>
            <a:spLocks noChangeArrowheads="1"/>
          </p:cNvSpPr>
          <p:nvPr/>
        </p:nvSpPr>
        <p:spPr bwMode="auto">
          <a:xfrm>
            <a:off x="0" y="46365"/>
            <a:ext cx="91439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n-US" sz="3600" b="1" cap="all" dirty="0" smtClean="0">
                <a:solidFill>
                  <a:srgbClr val="FFFF00"/>
                </a:solidFill>
                <a:latin typeface="Calibri" pitchFamily="34" charset="0"/>
              </a:rPr>
              <a:t>IS innovation </a:t>
            </a:r>
            <a:r>
              <a:rPr lang="en-US" sz="3600" b="1" cap="all" dirty="0" err="1" smtClean="0">
                <a:solidFill>
                  <a:srgbClr val="FFFF00"/>
                </a:solidFill>
                <a:latin typeface="Calibri" pitchFamily="34" charset="0"/>
              </a:rPr>
              <a:t>spectaCUlar</a:t>
            </a:r>
            <a:r>
              <a:rPr lang="en-US" sz="3600" b="1" cap="all" dirty="0" smtClean="0">
                <a:solidFill>
                  <a:srgbClr val="FFFF00"/>
                </a:solidFill>
                <a:latin typeface="Calibri" pitchFamily="34" charset="0"/>
              </a:rPr>
              <a:t> by nature ?</a:t>
            </a:r>
            <a:endParaRPr lang="en-US" sz="3600" cap="all" dirty="0">
              <a:solidFill>
                <a:srgbClr val="FFFF00"/>
              </a:solidFill>
              <a:latin typeface="Calibri" pitchFamily="34" charset="0"/>
            </a:endParaRPr>
          </a:p>
        </p:txBody>
      </p:sp>
      <p:sp>
        <p:nvSpPr>
          <p:cNvPr id="48" name="Rectangle 4"/>
          <p:cNvSpPr>
            <a:spLocks noChangeArrowheads="1"/>
          </p:cNvSpPr>
          <p:nvPr/>
        </p:nvSpPr>
        <p:spPr bwMode="auto">
          <a:xfrm>
            <a:off x="343457" y="1178749"/>
            <a:ext cx="847701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n-US" sz="2800" b="1" dirty="0" smtClean="0">
                <a:solidFill>
                  <a:srgbClr val="0000CC"/>
                </a:solidFill>
                <a:latin typeface="Calibri" pitchFamily="34" charset="0"/>
              </a:rPr>
              <a:t>Few innovations with basic and lasting impact, most innovations only improve what’s already functioning</a:t>
            </a:r>
            <a:endParaRPr lang="en-US" sz="2800" dirty="0">
              <a:solidFill>
                <a:srgbClr val="0000CC"/>
              </a:solidFill>
              <a:latin typeface="Calibri" pitchFamily="34" charset="0"/>
            </a:endParaRPr>
          </a:p>
        </p:txBody>
      </p:sp>
      <p:cxnSp>
        <p:nvCxnSpPr>
          <p:cNvPr id="23" name="Gerade Verbindung 22"/>
          <p:cNvCxnSpPr/>
          <p:nvPr/>
        </p:nvCxnSpPr>
        <p:spPr bwMode="auto">
          <a:xfrm>
            <a:off x="899592" y="2602355"/>
            <a:ext cx="7488832" cy="0"/>
          </a:xfrm>
          <a:prstGeom prst="line">
            <a:avLst/>
          </a:prstGeom>
          <a:solidFill>
            <a:schemeClr val="accent1"/>
          </a:solidFill>
          <a:ln w="9525" cap="flat" cmpd="sng" algn="ctr">
            <a:solidFill>
              <a:srgbClr val="000066"/>
            </a:solidFill>
            <a:prstDash val="solid"/>
            <a:round/>
            <a:headEnd type="none" w="med" len="med"/>
            <a:tailEnd type="none" w="med" len="med"/>
          </a:ln>
          <a:effectLst/>
        </p:spPr>
      </p:cxnSp>
      <p:cxnSp>
        <p:nvCxnSpPr>
          <p:cNvPr id="59" name="Gerade Verbindung 58"/>
          <p:cNvCxnSpPr/>
          <p:nvPr/>
        </p:nvCxnSpPr>
        <p:spPr bwMode="auto">
          <a:xfrm>
            <a:off x="899592" y="3356992"/>
            <a:ext cx="7488832" cy="0"/>
          </a:xfrm>
          <a:prstGeom prst="line">
            <a:avLst/>
          </a:prstGeom>
          <a:solidFill>
            <a:schemeClr val="accent1"/>
          </a:solidFill>
          <a:ln w="9525" cap="flat" cmpd="sng" algn="ctr">
            <a:solidFill>
              <a:srgbClr val="000066"/>
            </a:solidFill>
            <a:prstDash val="solid"/>
            <a:round/>
            <a:headEnd type="none" w="med" len="med"/>
            <a:tailEnd type="none" w="med" len="med"/>
          </a:ln>
          <a:effectLst/>
        </p:spPr>
      </p:cxnSp>
      <p:cxnSp>
        <p:nvCxnSpPr>
          <p:cNvPr id="60" name="Gerade Verbindung 59"/>
          <p:cNvCxnSpPr/>
          <p:nvPr/>
        </p:nvCxnSpPr>
        <p:spPr bwMode="auto">
          <a:xfrm>
            <a:off x="899592" y="4149080"/>
            <a:ext cx="748883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3" name="Gerade Verbindung 62"/>
          <p:cNvCxnSpPr/>
          <p:nvPr/>
        </p:nvCxnSpPr>
        <p:spPr bwMode="auto">
          <a:xfrm>
            <a:off x="899592" y="4941168"/>
            <a:ext cx="7488832" cy="0"/>
          </a:xfrm>
          <a:prstGeom prst="line">
            <a:avLst/>
          </a:prstGeom>
          <a:solidFill>
            <a:schemeClr val="accent1"/>
          </a:solidFill>
          <a:ln w="9525" cap="flat" cmpd="sng" algn="ctr">
            <a:solidFill>
              <a:srgbClr val="000066"/>
            </a:solidFill>
            <a:prstDash val="solid"/>
            <a:round/>
            <a:headEnd type="none" w="med" len="med"/>
            <a:tailEnd type="none" w="med" len="med"/>
          </a:ln>
          <a:effectLst/>
        </p:spPr>
      </p:cxnSp>
      <p:sp>
        <p:nvSpPr>
          <p:cNvPr id="24" name="Textfeld 23"/>
          <p:cNvSpPr txBox="1"/>
          <p:nvPr/>
        </p:nvSpPr>
        <p:spPr>
          <a:xfrm>
            <a:off x="899592" y="2636912"/>
            <a:ext cx="1656184" cy="707886"/>
          </a:xfrm>
          <a:prstGeom prst="rect">
            <a:avLst/>
          </a:prstGeom>
          <a:solidFill>
            <a:srgbClr val="FFFF00"/>
          </a:solidFill>
        </p:spPr>
        <p:txBody>
          <a:bodyPr wrap="square" rtlCol="0">
            <a:spAutoFit/>
          </a:bodyPr>
          <a:lstStyle/>
          <a:p>
            <a:r>
              <a:rPr lang="de-DE" sz="2000" b="1" dirty="0" smtClean="0">
                <a:solidFill>
                  <a:srgbClr val="0000CC"/>
                </a:solidFill>
                <a:latin typeface="Calibri" panose="020F0502020204030204" pitchFamily="34" charset="0"/>
              </a:rPr>
              <a:t>  Kind </a:t>
            </a:r>
            <a:r>
              <a:rPr lang="de-DE" sz="2000" b="1" dirty="0" err="1" smtClean="0">
                <a:solidFill>
                  <a:srgbClr val="0000CC"/>
                </a:solidFill>
                <a:latin typeface="Calibri" panose="020F0502020204030204" pitchFamily="34" charset="0"/>
              </a:rPr>
              <a:t>of</a:t>
            </a:r>
            <a:r>
              <a:rPr lang="de-DE" sz="2000" b="1" dirty="0" smtClean="0">
                <a:solidFill>
                  <a:srgbClr val="0000CC"/>
                </a:solidFill>
                <a:latin typeface="Calibri" panose="020F0502020204030204" pitchFamily="34" charset="0"/>
              </a:rPr>
              <a:t> </a:t>
            </a:r>
          </a:p>
          <a:p>
            <a:r>
              <a:rPr lang="de-DE" sz="2000" b="1" dirty="0" smtClean="0">
                <a:solidFill>
                  <a:srgbClr val="0000CC"/>
                </a:solidFill>
                <a:latin typeface="Calibri" panose="020F0502020204030204" pitchFamily="34" charset="0"/>
              </a:rPr>
              <a:t>  </a:t>
            </a:r>
            <a:r>
              <a:rPr lang="de-DE" sz="2000" b="1" dirty="0" err="1" smtClean="0">
                <a:solidFill>
                  <a:srgbClr val="0000CC"/>
                </a:solidFill>
                <a:latin typeface="Calibri" panose="020F0502020204030204" pitchFamily="34" charset="0"/>
              </a:rPr>
              <a:t>innovation</a:t>
            </a:r>
            <a:endParaRPr lang="de-DE" sz="2000" b="1" dirty="0">
              <a:solidFill>
                <a:srgbClr val="0000CC"/>
              </a:solidFill>
              <a:latin typeface="Calibri" panose="020F0502020204030204" pitchFamily="34" charset="0"/>
            </a:endParaRPr>
          </a:p>
        </p:txBody>
      </p:sp>
      <p:sp>
        <p:nvSpPr>
          <p:cNvPr id="65" name="Textfeld 64"/>
          <p:cNvSpPr txBox="1"/>
          <p:nvPr/>
        </p:nvSpPr>
        <p:spPr>
          <a:xfrm>
            <a:off x="3059832" y="2638653"/>
            <a:ext cx="1656184" cy="707886"/>
          </a:xfrm>
          <a:prstGeom prst="rect">
            <a:avLst/>
          </a:prstGeom>
          <a:solidFill>
            <a:srgbClr val="FFFFCC"/>
          </a:solidFill>
        </p:spPr>
        <p:txBody>
          <a:bodyPr wrap="square" rtlCol="0">
            <a:spAutoFit/>
          </a:bodyPr>
          <a:lstStyle/>
          <a:p>
            <a:pPr algn="ctr"/>
            <a:r>
              <a:rPr lang="de-DE" sz="2000" b="1" dirty="0" smtClean="0">
                <a:solidFill>
                  <a:srgbClr val="0000CC"/>
                </a:solidFill>
                <a:latin typeface="Calibri" panose="020F0502020204030204" pitchFamily="34" charset="0"/>
              </a:rPr>
              <a:t>Technological </a:t>
            </a:r>
            <a:r>
              <a:rPr lang="de-DE" sz="2000" b="1" dirty="0" err="1" smtClean="0">
                <a:solidFill>
                  <a:srgbClr val="0000CC"/>
                </a:solidFill>
                <a:latin typeface="Calibri" panose="020F0502020204030204" pitchFamily="34" charset="0"/>
              </a:rPr>
              <a:t>innovation</a:t>
            </a:r>
            <a:endParaRPr lang="de-DE" sz="2000" b="1" dirty="0">
              <a:solidFill>
                <a:srgbClr val="0000CC"/>
              </a:solidFill>
              <a:latin typeface="Calibri" panose="020F0502020204030204" pitchFamily="34" charset="0"/>
            </a:endParaRPr>
          </a:p>
        </p:txBody>
      </p:sp>
      <p:sp>
        <p:nvSpPr>
          <p:cNvPr id="66" name="Textfeld 65"/>
          <p:cNvSpPr txBox="1"/>
          <p:nvPr/>
        </p:nvSpPr>
        <p:spPr>
          <a:xfrm>
            <a:off x="6012160" y="2649106"/>
            <a:ext cx="1584176" cy="707886"/>
          </a:xfrm>
          <a:prstGeom prst="rect">
            <a:avLst/>
          </a:prstGeom>
          <a:solidFill>
            <a:srgbClr val="FFFFCC"/>
          </a:solidFill>
        </p:spPr>
        <p:txBody>
          <a:bodyPr wrap="square" rtlCol="0">
            <a:spAutoFit/>
          </a:bodyPr>
          <a:lstStyle/>
          <a:p>
            <a:pPr algn="ctr"/>
            <a:r>
              <a:rPr lang="de-DE" sz="2000" b="1" dirty="0" err="1" smtClean="0">
                <a:solidFill>
                  <a:srgbClr val="0000CC"/>
                </a:solidFill>
                <a:latin typeface="Calibri" panose="020F0502020204030204" pitchFamily="34" charset="0"/>
              </a:rPr>
              <a:t>Social</a:t>
            </a:r>
            <a:r>
              <a:rPr lang="de-DE" sz="2000" b="1" dirty="0" smtClean="0">
                <a:solidFill>
                  <a:srgbClr val="0000CC"/>
                </a:solidFill>
                <a:latin typeface="Calibri" panose="020F0502020204030204" pitchFamily="34" charset="0"/>
              </a:rPr>
              <a:t> </a:t>
            </a:r>
            <a:r>
              <a:rPr lang="de-DE" sz="2000" b="1" dirty="0" err="1" smtClean="0">
                <a:solidFill>
                  <a:srgbClr val="0000CC"/>
                </a:solidFill>
                <a:latin typeface="Calibri" panose="020F0502020204030204" pitchFamily="34" charset="0"/>
              </a:rPr>
              <a:t>innovation</a:t>
            </a:r>
            <a:endParaRPr lang="de-DE" sz="2000" b="1" dirty="0">
              <a:solidFill>
                <a:srgbClr val="0000CC"/>
              </a:solidFill>
              <a:latin typeface="Calibri" panose="020F0502020204030204" pitchFamily="34" charset="0"/>
            </a:endParaRPr>
          </a:p>
        </p:txBody>
      </p:sp>
      <p:sp>
        <p:nvSpPr>
          <p:cNvPr id="67" name="Textfeld 66"/>
          <p:cNvSpPr txBox="1"/>
          <p:nvPr/>
        </p:nvSpPr>
        <p:spPr>
          <a:xfrm>
            <a:off x="971600" y="3430741"/>
            <a:ext cx="1512168" cy="707886"/>
          </a:xfrm>
          <a:prstGeom prst="rect">
            <a:avLst/>
          </a:prstGeom>
          <a:solidFill>
            <a:srgbClr val="FFFFCC"/>
          </a:solidFill>
        </p:spPr>
        <p:txBody>
          <a:bodyPr wrap="square" rtlCol="0">
            <a:spAutoFit/>
          </a:bodyPr>
          <a:lstStyle/>
          <a:p>
            <a:r>
              <a:rPr lang="de-DE" sz="2000" b="1" dirty="0" err="1" smtClean="0">
                <a:solidFill>
                  <a:srgbClr val="0000CC"/>
                </a:solidFill>
                <a:latin typeface="Calibri" panose="020F0502020204030204" pitchFamily="34" charset="0"/>
              </a:rPr>
              <a:t>Radical</a:t>
            </a:r>
            <a:endParaRPr lang="de-DE" sz="2000" b="1" dirty="0" smtClean="0">
              <a:solidFill>
                <a:srgbClr val="0000CC"/>
              </a:solidFill>
              <a:latin typeface="Calibri" panose="020F0502020204030204" pitchFamily="34" charset="0"/>
            </a:endParaRPr>
          </a:p>
          <a:p>
            <a:r>
              <a:rPr lang="de-DE" sz="2000" b="1" dirty="0" err="1" smtClean="0">
                <a:solidFill>
                  <a:srgbClr val="0000CC"/>
                </a:solidFill>
                <a:latin typeface="Calibri" panose="020F0502020204030204" pitchFamily="34" charset="0"/>
              </a:rPr>
              <a:t>innovation</a:t>
            </a:r>
            <a:endParaRPr lang="de-DE" sz="2000" b="1" dirty="0">
              <a:solidFill>
                <a:srgbClr val="0000CC"/>
              </a:solidFill>
              <a:latin typeface="Calibri" panose="020F0502020204030204" pitchFamily="34" charset="0"/>
            </a:endParaRPr>
          </a:p>
        </p:txBody>
      </p:sp>
      <p:sp>
        <p:nvSpPr>
          <p:cNvPr id="68" name="Textfeld 67"/>
          <p:cNvSpPr txBox="1"/>
          <p:nvPr/>
        </p:nvSpPr>
        <p:spPr>
          <a:xfrm>
            <a:off x="971600" y="4222829"/>
            <a:ext cx="1512168" cy="707886"/>
          </a:xfrm>
          <a:prstGeom prst="rect">
            <a:avLst/>
          </a:prstGeom>
          <a:solidFill>
            <a:srgbClr val="FFFFCC"/>
          </a:solidFill>
        </p:spPr>
        <p:txBody>
          <a:bodyPr wrap="square" rtlCol="0">
            <a:spAutoFit/>
          </a:bodyPr>
          <a:lstStyle/>
          <a:p>
            <a:r>
              <a:rPr lang="de-DE" sz="2000" b="1" dirty="0" err="1" smtClean="0">
                <a:solidFill>
                  <a:srgbClr val="0000CC"/>
                </a:solidFill>
                <a:latin typeface="Calibri" panose="020F0502020204030204" pitchFamily="34" charset="0"/>
              </a:rPr>
              <a:t>Incremental</a:t>
            </a:r>
            <a:endParaRPr lang="de-DE" sz="2000" b="1" dirty="0" smtClean="0">
              <a:solidFill>
                <a:srgbClr val="0000CC"/>
              </a:solidFill>
              <a:latin typeface="Calibri" panose="020F0502020204030204" pitchFamily="34" charset="0"/>
            </a:endParaRPr>
          </a:p>
          <a:p>
            <a:r>
              <a:rPr lang="de-DE" sz="2000" b="1" dirty="0" err="1" smtClean="0">
                <a:solidFill>
                  <a:srgbClr val="0000CC"/>
                </a:solidFill>
                <a:latin typeface="Calibri" panose="020F0502020204030204" pitchFamily="34" charset="0"/>
              </a:rPr>
              <a:t>innovation</a:t>
            </a:r>
            <a:endParaRPr lang="de-DE" sz="2000" b="1" dirty="0">
              <a:solidFill>
                <a:srgbClr val="0000CC"/>
              </a:solidFill>
              <a:latin typeface="Calibri" panose="020F0502020204030204" pitchFamily="34" charset="0"/>
            </a:endParaRPr>
          </a:p>
        </p:txBody>
      </p:sp>
      <p:sp>
        <p:nvSpPr>
          <p:cNvPr id="69" name="Textfeld 68"/>
          <p:cNvSpPr txBox="1"/>
          <p:nvPr/>
        </p:nvSpPr>
        <p:spPr>
          <a:xfrm>
            <a:off x="2915816" y="3429000"/>
            <a:ext cx="1944216" cy="646331"/>
          </a:xfrm>
          <a:prstGeom prst="rect">
            <a:avLst/>
          </a:prstGeom>
          <a:noFill/>
        </p:spPr>
        <p:txBody>
          <a:bodyPr wrap="square" rtlCol="0">
            <a:spAutoFit/>
          </a:bodyPr>
          <a:lstStyle/>
          <a:p>
            <a:pPr algn="ctr"/>
            <a:r>
              <a:rPr lang="de-DE" sz="1800" b="1" dirty="0" err="1" smtClean="0">
                <a:solidFill>
                  <a:srgbClr val="0000CC"/>
                </a:solidFill>
                <a:latin typeface="Calibri" panose="020F0502020204030204" pitchFamily="34" charset="0"/>
              </a:rPr>
              <a:t>Few</a:t>
            </a:r>
            <a:r>
              <a:rPr lang="de-DE" sz="1800" b="1" dirty="0" smtClean="0">
                <a:solidFill>
                  <a:srgbClr val="0000CC"/>
                </a:solidFill>
                <a:latin typeface="Calibri" panose="020F0502020204030204" pitchFamily="34" charset="0"/>
              </a:rPr>
              <a:t> / </a:t>
            </a:r>
            <a:r>
              <a:rPr lang="de-DE" sz="1800" b="1" dirty="0" err="1" smtClean="0">
                <a:solidFill>
                  <a:srgbClr val="0000CC"/>
                </a:solidFill>
                <a:latin typeface="Calibri" panose="020F0502020204030204" pitchFamily="34" charset="0"/>
              </a:rPr>
              <a:t>huge</a:t>
            </a:r>
            <a:r>
              <a:rPr lang="de-DE" sz="1800" b="1" dirty="0" smtClean="0">
                <a:solidFill>
                  <a:srgbClr val="0000CC"/>
                </a:solidFill>
                <a:latin typeface="Calibri" panose="020F0502020204030204" pitchFamily="34" charset="0"/>
              </a:rPr>
              <a:t> </a:t>
            </a:r>
            <a:r>
              <a:rPr lang="de-DE" sz="1800" b="1" dirty="0" err="1" smtClean="0">
                <a:solidFill>
                  <a:srgbClr val="0000CC"/>
                </a:solidFill>
                <a:latin typeface="Calibri" panose="020F0502020204030204" pitchFamily="34" charset="0"/>
              </a:rPr>
              <a:t>impact</a:t>
            </a:r>
            <a:endParaRPr lang="de-DE" sz="1800" b="1" dirty="0" smtClean="0">
              <a:solidFill>
                <a:srgbClr val="0000CC"/>
              </a:solidFill>
              <a:latin typeface="Calibri" panose="020F0502020204030204" pitchFamily="34" charset="0"/>
            </a:endParaRPr>
          </a:p>
          <a:p>
            <a:pPr algn="ctr"/>
            <a:r>
              <a:rPr lang="de-DE" sz="1800" b="1" dirty="0" smtClean="0">
                <a:solidFill>
                  <a:srgbClr val="0000CC"/>
                </a:solidFill>
                <a:latin typeface="Calibri" panose="020F0502020204030204" pitchFamily="34" charset="0"/>
              </a:rPr>
              <a:t>e.g. </a:t>
            </a:r>
            <a:r>
              <a:rPr lang="de-DE" sz="1800" b="1" dirty="0" err="1" smtClean="0">
                <a:solidFill>
                  <a:srgbClr val="0000CC"/>
                </a:solidFill>
                <a:latin typeface="Calibri" panose="020F0502020204030204" pitchFamily="34" charset="0"/>
              </a:rPr>
              <a:t>Telephone</a:t>
            </a:r>
            <a:endParaRPr lang="de-DE" sz="1800" b="1" dirty="0">
              <a:solidFill>
                <a:srgbClr val="0000CC"/>
              </a:solidFill>
              <a:latin typeface="Calibri" panose="020F0502020204030204" pitchFamily="34" charset="0"/>
            </a:endParaRPr>
          </a:p>
        </p:txBody>
      </p:sp>
      <p:sp>
        <p:nvSpPr>
          <p:cNvPr id="70" name="Textfeld 69"/>
          <p:cNvSpPr txBox="1"/>
          <p:nvPr/>
        </p:nvSpPr>
        <p:spPr>
          <a:xfrm>
            <a:off x="5737995" y="3429000"/>
            <a:ext cx="2146373" cy="646331"/>
          </a:xfrm>
          <a:prstGeom prst="rect">
            <a:avLst/>
          </a:prstGeom>
          <a:noFill/>
        </p:spPr>
        <p:txBody>
          <a:bodyPr wrap="square" rtlCol="0">
            <a:spAutoFit/>
          </a:bodyPr>
          <a:lstStyle/>
          <a:p>
            <a:pPr algn="ctr"/>
            <a:r>
              <a:rPr lang="de-DE" sz="1800" b="1" dirty="0" err="1" smtClean="0">
                <a:solidFill>
                  <a:srgbClr val="0000CC"/>
                </a:solidFill>
                <a:latin typeface="Calibri" panose="020F0502020204030204" pitchFamily="34" charset="0"/>
              </a:rPr>
              <a:t>Few</a:t>
            </a:r>
            <a:r>
              <a:rPr lang="de-DE" sz="1800" b="1" dirty="0" smtClean="0">
                <a:solidFill>
                  <a:srgbClr val="0000CC"/>
                </a:solidFill>
                <a:latin typeface="Calibri" panose="020F0502020204030204" pitchFamily="34" charset="0"/>
              </a:rPr>
              <a:t> / </a:t>
            </a:r>
            <a:r>
              <a:rPr lang="de-DE" sz="1800" b="1" dirty="0" err="1" smtClean="0">
                <a:solidFill>
                  <a:srgbClr val="0000CC"/>
                </a:solidFill>
                <a:latin typeface="Calibri" panose="020F0502020204030204" pitchFamily="34" charset="0"/>
              </a:rPr>
              <a:t>huge</a:t>
            </a:r>
            <a:r>
              <a:rPr lang="de-DE" sz="1800" b="1" dirty="0" smtClean="0">
                <a:solidFill>
                  <a:srgbClr val="0000CC"/>
                </a:solidFill>
                <a:latin typeface="Calibri" panose="020F0502020204030204" pitchFamily="34" charset="0"/>
              </a:rPr>
              <a:t> </a:t>
            </a:r>
            <a:r>
              <a:rPr lang="de-DE" sz="1800" b="1" dirty="0" err="1" smtClean="0">
                <a:solidFill>
                  <a:srgbClr val="0000CC"/>
                </a:solidFill>
                <a:latin typeface="Calibri" panose="020F0502020204030204" pitchFamily="34" charset="0"/>
              </a:rPr>
              <a:t>impact</a:t>
            </a:r>
            <a:endParaRPr lang="de-DE" sz="1800" b="1" dirty="0" smtClean="0">
              <a:solidFill>
                <a:srgbClr val="0000CC"/>
              </a:solidFill>
              <a:latin typeface="Calibri" panose="020F0502020204030204" pitchFamily="34" charset="0"/>
            </a:endParaRPr>
          </a:p>
          <a:p>
            <a:pPr algn="ctr"/>
            <a:r>
              <a:rPr lang="de-DE" sz="1800" b="1" dirty="0" smtClean="0">
                <a:solidFill>
                  <a:srgbClr val="0000CC"/>
                </a:solidFill>
                <a:latin typeface="Calibri" panose="020F0502020204030204" pitchFamily="34" charset="0"/>
              </a:rPr>
              <a:t>e.g. Democracy</a:t>
            </a:r>
            <a:endParaRPr lang="de-DE" sz="1800" b="1" dirty="0">
              <a:solidFill>
                <a:srgbClr val="0000CC"/>
              </a:solidFill>
              <a:latin typeface="Calibri" panose="020F0502020204030204" pitchFamily="34" charset="0"/>
            </a:endParaRPr>
          </a:p>
        </p:txBody>
      </p:sp>
      <p:sp>
        <p:nvSpPr>
          <p:cNvPr id="71" name="Textfeld 70"/>
          <p:cNvSpPr txBox="1"/>
          <p:nvPr/>
        </p:nvSpPr>
        <p:spPr>
          <a:xfrm>
            <a:off x="5364088" y="4222829"/>
            <a:ext cx="2952327" cy="646331"/>
          </a:xfrm>
          <a:prstGeom prst="rect">
            <a:avLst/>
          </a:prstGeom>
          <a:noFill/>
        </p:spPr>
        <p:txBody>
          <a:bodyPr wrap="square" rtlCol="0">
            <a:spAutoFit/>
          </a:bodyPr>
          <a:lstStyle/>
          <a:p>
            <a:pPr algn="ctr"/>
            <a:r>
              <a:rPr lang="de-DE" sz="1800" b="1" dirty="0" err="1" smtClean="0">
                <a:solidFill>
                  <a:srgbClr val="0000CC"/>
                </a:solidFill>
                <a:latin typeface="Calibri" panose="020F0502020204030204" pitchFamily="34" charset="0"/>
              </a:rPr>
              <a:t>Many</a:t>
            </a:r>
            <a:r>
              <a:rPr lang="de-DE" sz="1800" b="1" dirty="0" smtClean="0">
                <a:solidFill>
                  <a:srgbClr val="0000CC"/>
                </a:solidFill>
                <a:latin typeface="Calibri" panose="020F0502020204030204" pitchFamily="34" charset="0"/>
              </a:rPr>
              <a:t>/</a:t>
            </a:r>
            <a:r>
              <a:rPr lang="de-DE" sz="1800" b="1" dirty="0" err="1" smtClean="0">
                <a:solidFill>
                  <a:srgbClr val="0000CC"/>
                </a:solidFill>
                <a:latin typeface="Calibri" panose="020F0502020204030204" pitchFamily="34" charset="0"/>
              </a:rPr>
              <a:t>cumulative</a:t>
            </a:r>
            <a:r>
              <a:rPr lang="de-DE" sz="1800" b="1" dirty="0" smtClean="0">
                <a:solidFill>
                  <a:srgbClr val="0000CC"/>
                </a:solidFill>
                <a:latin typeface="Calibri" panose="020F0502020204030204" pitchFamily="34" charset="0"/>
              </a:rPr>
              <a:t> </a:t>
            </a:r>
            <a:r>
              <a:rPr lang="de-DE" sz="1800" b="1" dirty="0" err="1" smtClean="0">
                <a:solidFill>
                  <a:srgbClr val="0000CC"/>
                </a:solidFill>
                <a:latin typeface="Calibri" panose="020F0502020204030204" pitchFamily="34" charset="0"/>
              </a:rPr>
              <a:t>impact</a:t>
            </a:r>
            <a:endParaRPr lang="de-DE" sz="1800" b="1" dirty="0" smtClean="0">
              <a:solidFill>
                <a:srgbClr val="0000CC"/>
              </a:solidFill>
              <a:latin typeface="Calibri" panose="020F0502020204030204" pitchFamily="34" charset="0"/>
            </a:endParaRPr>
          </a:p>
          <a:p>
            <a:pPr algn="ctr"/>
            <a:r>
              <a:rPr lang="de-DE" sz="1800" b="1" dirty="0" smtClean="0">
                <a:solidFill>
                  <a:srgbClr val="0000CC"/>
                </a:solidFill>
                <a:latin typeface="Calibri" panose="020F0502020204030204" pitchFamily="34" charset="0"/>
              </a:rPr>
              <a:t>e.g. </a:t>
            </a:r>
            <a:r>
              <a:rPr lang="de-DE" sz="1800" b="1" dirty="0" err="1" smtClean="0">
                <a:solidFill>
                  <a:srgbClr val="0000CC"/>
                </a:solidFill>
                <a:latin typeface="Calibri" panose="020F0502020204030204" pitchFamily="34" charset="0"/>
              </a:rPr>
              <a:t>stakeholder</a:t>
            </a:r>
            <a:r>
              <a:rPr lang="de-DE" sz="1800" b="1" dirty="0" smtClean="0">
                <a:solidFill>
                  <a:srgbClr val="0000CC"/>
                </a:solidFill>
                <a:latin typeface="Calibri" panose="020F0502020204030204" pitchFamily="34" charset="0"/>
              </a:rPr>
              <a:t> </a:t>
            </a:r>
            <a:r>
              <a:rPr lang="de-DE" sz="1800" b="1" dirty="0" err="1" smtClean="0">
                <a:solidFill>
                  <a:srgbClr val="0000CC"/>
                </a:solidFill>
                <a:latin typeface="Calibri" panose="020F0502020204030204" pitchFamily="34" charset="0"/>
              </a:rPr>
              <a:t>involvement</a:t>
            </a:r>
            <a:endParaRPr lang="de-DE" sz="1800" b="1" dirty="0">
              <a:solidFill>
                <a:srgbClr val="0000CC"/>
              </a:solidFill>
              <a:latin typeface="Calibri" panose="020F0502020204030204" pitchFamily="34" charset="0"/>
            </a:endParaRPr>
          </a:p>
        </p:txBody>
      </p:sp>
      <p:sp>
        <p:nvSpPr>
          <p:cNvPr id="72" name="Textfeld 71"/>
          <p:cNvSpPr txBox="1"/>
          <p:nvPr/>
        </p:nvSpPr>
        <p:spPr>
          <a:xfrm>
            <a:off x="2617820" y="4221088"/>
            <a:ext cx="2674260" cy="646331"/>
          </a:xfrm>
          <a:prstGeom prst="rect">
            <a:avLst/>
          </a:prstGeom>
          <a:noFill/>
        </p:spPr>
        <p:txBody>
          <a:bodyPr wrap="square" rtlCol="0">
            <a:spAutoFit/>
          </a:bodyPr>
          <a:lstStyle/>
          <a:p>
            <a:pPr algn="ctr"/>
            <a:r>
              <a:rPr lang="de-DE" sz="1800" b="1" dirty="0" err="1" smtClean="0">
                <a:solidFill>
                  <a:srgbClr val="0000CC"/>
                </a:solidFill>
                <a:latin typeface="Calibri" panose="020F0502020204030204" pitchFamily="34" charset="0"/>
              </a:rPr>
              <a:t>Many</a:t>
            </a:r>
            <a:r>
              <a:rPr lang="de-DE" sz="1800" b="1" dirty="0" smtClean="0">
                <a:solidFill>
                  <a:srgbClr val="0000CC"/>
                </a:solidFill>
                <a:latin typeface="Calibri" panose="020F0502020204030204" pitchFamily="34" charset="0"/>
              </a:rPr>
              <a:t>/</a:t>
            </a:r>
            <a:r>
              <a:rPr lang="de-DE" sz="1800" b="1" dirty="0" err="1" smtClean="0">
                <a:solidFill>
                  <a:srgbClr val="0000CC"/>
                </a:solidFill>
                <a:latin typeface="Calibri" panose="020F0502020204030204" pitchFamily="34" charset="0"/>
              </a:rPr>
              <a:t>cumulative</a:t>
            </a:r>
            <a:r>
              <a:rPr lang="de-DE" sz="1800" b="1" dirty="0" smtClean="0">
                <a:solidFill>
                  <a:srgbClr val="0000CC"/>
                </a:solidFill>
                <a:latin typeface="Calibri" panose="020F0502020204030204" pitchFamily="34" charset="0"/>
              </a:rPr>
              <a:t> </a:t>
            </a:r>
            <a:r>
              <a:rPr lang="de-DE" sz="1800" b="1" dirty="0" err="1" smtClean="0">
                <a:solidFill>
                  <a:srgbClr val="0000CC"/>
                </a:solidFill>
                <a:latin typeface="Calibri" panose="020F0502020204030204" pitchFamily="34" charset="0"/>
              </a:rPr>
              <a:t>impact</a:t>
            </a:r>
            <a:endParaRPr lang="de-DE" sz="1800" b="1" dirty="0" smtClean="0">
              <a:solidFill>
                <a:srgbClr val="0000CC"/>
              </a:solidFill>
              <a:latin typeface="Calibri" panose="020F0502020204030204" pitchFamily="34" charset="0"/>
            </a:endParaRPr>
          </a:p>
          <a:p>
            <a:pPr algn="ctr"/>
            <a:r>
              <a:rPr lang="de-DE" sz="1800" b="1" dirty="0" smtClean="0">
                <a:solidFill>
                  <a:srgbClr val="0000CC"/>
                </a:solidFill>
                <a:latin typeface="Calibri" panose="020F0502020204030204" pitchFamily="34" charset="0"/>
              </a:rPr>
              <a:t>e.g. additional </a:t>
            </a:r>
            <a:r>
              <a:rPr lang="de-DE" sz="1800" b="1" dirty="0" err="1" smtClean="0">
                <a:solidFill>
                  <a:srgbClr val="0000CC"/>
                </a:solidFill>
                <a:latin typeface="Calibri" panose="020F0502020204030204" pitchFamily="34" charset="0"/>
              </a:rPr>
              <a:t>features</a:t>
            </a:r>
            <a:endParaRPr lang="de-DE" sz="1800" b="1" dirty="0">
              <a:solidFill>
                <a:srgbClr val="0000CC"/>
              </a:solidFill>
              <a:latin typeface="Calibri" panose="020F0502020204030204" pitchFamily="34" charset="0"/>
            </a:endParaRPr>
          </a:p>
        </p:txBody>
      </p:sp>
      <p:cxnSp>
        <p:nvCxnSpPr>
          <p:cNvPr id="32" name="Gerade Verbindung 31"/>
          <p:cNvCxnSpPr/>
          <p:nvPr/>
        </p:nvCxnSpPr>
        <p:spPr bwMode="auto">
          <a:xfrm>
            <a:off x="899592" y="2602355"/>
            <a:ext cx="0" cy="2338813"/>
          </a:xfrm>
          <a:prstGeom prst="line">
            <a:avLst/>
          </a:prstGeom>
          <a:solidFill>
            <a:schemeClr val="accent1"/>
          </a:solidFill>
          <a:ln w="9525" cap="flat" cmpd="sng" algn="ctr">
            <a:solidFill>
              <a:srgbClr val="000066"/>
            </a:solidFill>
            <a:prstDash val="solid"/>
            <a:round/>
            <a:headEnd type="none" w="med" len="med"/>
            <a:tailEnd type="none" w="med" len="med"/>
          </a:ln>
          <a:effectLst/>
        </p:spPr>
      </p:cxnSp>
      <p:cxnSp>
        <p:nvCxnSpPr>
          <p:cNvPr id="73" name="Gerade Verbindung 72"/>
          <p:cNvCxnSpPr/>
          <p:nvPr/>
        </p:nvCxnSpPr>
        <p:spPr bwMode="auto">
          <a:xfrm>
            <a:off x="2555776" y="2602355"/>
            <a:ext cx="0" cy="2338813"/>
          </a:xfrm>
          <a:prstGeom prst="line">
            <a:avLst/>
          </a:prstGeom>
          <a:solidFill>
            <a:schemeClr val="accent1"/>
          </a:solidFill>
          <a:ln w="9525" cap="flat" cmpd="sng" algn="ctr">
            <a:solidFill>
              <a:srgbClr val="000066"/>
            </a:solidFill>
            <a:prstDash val="solid"/>
            <a:round/>
            <a:headEnd type="none" w="med" len="med"/>
            <a:tailEnd type="none" w="med" len="med"/>
          </a:ln>
          <a:effectLst/>
        </p:spPr>
      </p:cxnSp>
      <p:cxnSp>
        <p:nvCxnSpPr>
          <p:cNvPr id="74" name="Gerade Verbindung 73"/>
          <p:cNvCxnSpPr/>
          <p:nvPr/>
        </p:nvCxnSpPr>
        <p:spPr bwMode="auto">
          <a:xfrm>
            <a:off x="5364088" y="2602355"/>
            <a:ext cx="0" cy="2338813"/>
          </a:xfrm>
          <a:prstGeom prst="line">
            <a:avLst/>
          </a:prstGeom>
          <a:solidFill>
            <a:schemeClr val="accent1"/>
          </a:solidFill>
          <a:ln w="9525" cap="flat" cmpd="sng" algn="ctr">
            <a:solidFill>
              <a:srgbClr val="000066"/>
            </a:solidFill>
            <a:prstDash val="solid"/>
            <a:round/>
            <a:headEnd type="none" w="med" len="med"/>
            <a:tailEnd type="none" w="med" len="med"/>
          </a:ln>
          <a:effectLst/>
        </p:spPr>
      </p:cxnSp>
      <p:cxnSp>
        <p:nvCxnSpPr>
          <p:cNvPr id="75" name="Gerade Verbindung 74"/>
          <p:cNvCxnSpPr/>
          <p:nvPr/>
        </p:nvCxnSpPr>
        <p:spPr bwMode="auto">
          <a:xfrm>
            <a:off x="8388424" y="2602355"/>
            <a:ext cx="0" cy="2338813"/>
          </a:xfrm>
          <a:prstGeom prst="line">
            <a:avLst/>
          </a:prstGeom>
          <a:solidFill>
            <a:schemeClr val="accent1"/>
          </a:solidFill>
          <a:ln w="9525" cap="flat" cmpd="sng" algn="ctr">
            <a:solidFill>
              <a:srgbClr val="000066"/>
            </a:solidFill>
            <a:prstDash val="solid"/>
            <a:round/>
            <a:headEnd type="none" w="med" len="med"/>
            <a:tailEnd type="none" w="med" len="med"/>
          </a:ln>
          <a:effectLst/>
        </p:spPr>
      </p:cxnSp>
      <p:sp>
        <p:nvSpPr>
          <p:cNvPr id="76" name="Rechteck 75"/>
          <p:cNvSpPr/>
          <p:nvPr/>
        </p:nvSpPr>
        <p:spPr>
          <a:xfrm rot="16200000">
            <a:off x="-1088268" y="4574250"/>
            <a:ext cx="2629053" cy="338554"/>
          </a:xfrm>
          <a:prstGeom prst="rect">
            <a:avLst/>
          </a:prstGeom>
        </p:spPr>
        <p:txBody>
          <a:bodyPr wrap="none">
            <a:spAutoFit/>
          </a:bodyPr>
          <a:lstStyle/>
          <a:p>
            <a:r>
              <a:rPr lang="en-US" altLang="de-DE" sz="1600" i="1" dirty="0" smtClean="0">
                <a:solidFill>
                  <a:srgbClr val="000066"/>
                </a:solidFill>
                <a:latin typeface="Calibri" pitchFamily="34" charset="0"/>
              </a:rPr>
              <a:t>2. </a:t>
            </a:r>
            <a:r>
              <a:rPr lang="en-US" altLang="de-DE" sz="1600" b="1" i="1" dirty="0">
                <a:solidFill>
                  <a:srgbClr val="000066"/>
                </a:solidFill>
                <a:latin typeface="Calibri" pitchFamily="34" charset="0"/>
              </a:rPr>
              <a:t>Extending the paradigm </a:t>
            </a:r>
            <a:r>
              <a:rPr lang="en-US" altLang="de-DE" sz="1600" i="1" dirty="0" smtClean="0">
                <a:solidFill>
                  <a:srgbClr val="000066"/>
                </a:solidFill>
                <a:latin typeface="Calibri" pitchFamily="34" charset="0"/>
              </a:rPr>
              <a:t>…</a:t>
            </a:r>
            <a:endParaRPr lang="de-DE" sz="1600" dirty="0">
              <a:solidFill>
                <a:srgbClr val="000066"/>
              </a:solidFill>
            </a:endParaRPr>
          </a:p>
        </p:txBody>
      </p:sp>
    </p:spTree>
    <p:extLst>
      <p:ext uri="{BB962C8B-B14F-4D97-AF65-F5344CB8AC3E}">
        <p14:creationId xmlns:p14="http://schemas.microsoft.com/office/powerpoint/2010/main" val="57700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fill="hold"/>
                                        <p:tgtEl>
                                          <p:spTgt spid="67"/>
                                        </p:tgtEl>
                                        <p:attrNameLst>
                                          <p:attrName>ppt_x</p:attrName>
                                        </p:attrNameLst>
                                      </p:cBhvr>
                                      <p:tavLst>
                                        <p:tav tm="0">
                                          <p:val>
                                            <p:strVal val="#ppt_x"/>
                                          </p:val>
                                        </p:tav>
                                        <p:tav tm="100000">
                                          <p:val>
                                            <p:strVal val="#ppt_x"/>
                                          </p:val>
                                        </p:tav>
                                      </p:tavLst>
                                    </p:anim>
                                    <p:anim calcmode="lin" valueType="num">
                                      <p:cBhvr additive="base">
                                        <p:cTn id="8"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8"/>
                                        </p:tgtEl>
                                        <p:attrNameLst>
                                          <p:attrName>style.visibility</p:attrName>
                                        </p:attrNameLst>
                                      </p:cBhvr>
                                      <p:to>
                                        <p:strVal val="visible"/>
                                      </p:to>
                                    </p:set>
                                    <p:anim calcmode="lin" valueType="num">
                                      <p:cBhvr additive="base">
                                        <p:cTn id="13" dur="500" fill="hold"/>
                                        <p:tgtEl>
                                          <p:spTgt spid="68"/>
                                        </p:tgtEl>
                                        <p:attrNameLst>
                                          <p:attrName>ppt_x</p:attrName>
                                        </p:attrNameLst>
                                      </p:cBhvr>
                                      <p:tavLst>
                                        <p:tav tm="0">
                                          <p:val>
                                            <p:strVal val="#ppt_x"/>
                                          </p:val>
                                        </p:tav>
                                        <p:tav tm="100000">
                                          <p:val>
                                            <p:strVal val="#ppt_x"/>
                                          </p:val>
                                        </p:tav>
                                      </p:tavLst>
                                    </p:anim>
                                    <p:anim calcmode="lin" valueType="num">
                                      <p:cBhvr additive="base">
                                        <p:cTn id="14"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p:cTn id="26" dur="1000" fill="hold"/>
                                        <p:tgtEl>
                                          <p:spTgt spid="72"/>
                                        </p:tgtEl>
                                        <p:attrNameLst>
                                          <p:attrName>ppt_w</p:attrName>
                                        </p:attrNameLst>
                                      </p:cBhvr>
                                      <p:tavLst>
                                        <p:tav tm="0">
                                          <p:val>
                                            <p:fltVal val="0"/>
                                          </p:val>
                                        </p:tav>
                                        <p:tav tm="100000">
                                          <p:val>
                                            <p:strVal val="#ppt_w"/>
                                          </p:val>
                                        </p:tav>
                                      </p:tavLst>
                                    </p:anim>
                                    <p:anim calcmode="lin" valueType="num">
                                      <p:cBhvr>
                                        <p:cTn id="27" dur="1000" fill="hold"/>
                                        <p:tgtEl>
                                          <p:spTgt spid="72"/>
                                        </p:tgtEl>
                                        <p:attrNameLst>
                                          <p:attrName>ppt_h</p:attrName>
                                        </p:attrNameLst>
                                      </p:cBhvr>
                                      <p:tavLst>
                                        <p:tav tm="0">
                                          <p:val>
                                            <p:fltVal val="0"/>
                                          </p:val>
                                        </p:tav>
                                        <p:tav tm="100000">
                                          <p:val>
                                            <p:strVal val="#ppt_h"/>
                                          </p:val>
                                        </p:tav>
                                      </p:tavLst>
                                    </p:anim>
                                    <p:anim calcmode="lin" valueType="num">
                                      <p:cBhvr>
                                        <p:cTn id="28" dur="1000" fill="hold"/>
                                        <p:tgtEl>
                                          <p:spTgt spid="72"/>
                                        </p:tgtEl>
                                        <p:attrNameLst>
                                          <p:attrName>style.rotation</p:attrName>
                                        </p:attrNameLst>
                                      </p:cBhvr>
                                      <p:tavLst>
                                        <p:tav tm="0">
                                          <p:val>
                                            <p:fltVal val="90"/>
                                          </p:val>
                                        </p:tav>
                                        <p:tav tm="100000">
                                          <p:val>
                                            <p:fltVal val="0"/>
                                          </p:val>
                                        </p:tav>
                                      </p:tavLst>
                                    </p:anim>
                                    <p:animEffect transition="in" filter="fade">
                                      <p:cBhvr>
                                        <p:cTn id="29" dur="1000"/>
                                        <p:tgtEl>
                                          <p:spTgt spid="7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70"/>
                                        </p:tgtEl>
                                        <p:attrNameLst>
                                          <p:attrName>style.visibility</p:attrName>
                                        </p:attrNameLst>
                                      </p:cBhvr>
                                      <p:to>
                                        <p:strVal val="visible"/>
                                      </p:to>
                                    </p:set>
                                    <p:anim calcmode="lin" valueType="num">
                                      <p:cBhvr>
                                        <p:cTn id="34" dur="500" fill="hold"/>
                                        <p:tgtEl>
                                          <p:spTgt spid="70"/>
                                        </p:tgtEl>
                                        <p:attrNameLst>
                                          <p:attrName>ppt_w</p:attrName>
                                        </p:attrNameLst>
                                      </p:cBhvr>
                                      <p:tavLst>
                                        <p:tav tm="0">
                                          <p:val>
                                            <p:fltVal val="0"/>
                                          </p:val>
                                        </p:tav>
                                        <p:tav tm="100000">
                                          <p:val>
                                            <p:strVal val="#ppt_w"/>
                                          </p:val>
                                        </p:tav>
                                      </p:tavLst>
                                    </p:anim>
                                    <p:anim calcmode="lin" valueType="num">
                                      <p:cBhvr>
                                        <p:cTn id="35" dur="500" fill="hold"/>
                                        <p:tgtEl>
                                          <p:spTgt spid="70"/>
                                        </p:tgtEl>
                                        <p:attrNameLst>
                                          <p:attrName>ppt_h</p:attrName>
                                        </p:attrNameLst>
                                      </p:cBhvr>
                                      <p:tavLst>
                                        <p:tav tm="0">
                                          <p:val>
                                            <p:fltVal val="0"/>
                                          </p:val>
                                        </p:tav>
                                        <p:tav tm="100000">
                                          <p:val>
                                            <p:strVal val="#ppt_h"/>
                                          </p:val>
                                        </p:tav>
                                      </p:tavLst>
                                    </p:anim>
                                    <p:animEffect transition="in" filter="fade">
                                      <p:cBhvr>
                                        <p:cTn id="36" dur="500"/>
                                        <p:tgtEl>
                                          <p:spTgt spid="70"/>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1000" fill="hold"/>
                                        <p:tgtEl>
                                          <p:spTgt spid="71"/>
                                        </p:tgtEl>
                                        <p:attrNameLst>
                                          <p:attrName>ppt_w</p:attrName>
                                        </p:attrNameLst>
                                      </p:cBhvr>
                                      <p:tavLst>
                                        <p:tav tm="0">
                                          <p:val>
                                            <p:fltVal val="0"/>
                                          </p:val>
                                        </p:tav>
                                        <p:tav tm="100000">
                                          <p:val>
                                            <p:strVal val="#ppt_w"/>
                                          </p:val>
                                        </p:tav>
                                      </p:tavLst>
                                    </p:anim>
                                    <p:anim calcmode="lin" valueType="num">
                                      <p:cBhvr>
                                        <p:cTn id="42" dur="1000" fill="hold"/>
                                        <p:tgtEl>
                                          <p:spTgt spid="71"/>
                                        </p:tgtEl>
                                        <p:attrNameLst>
                                          <p:attrName>ppt_h</p:attrName>
                                        </p:attrNameLst>
                                      </p:cBhvr>
                                      <p:tavLst>
                                        <p:tav tm="0">
                                          <p:val>
                                            <p:fltVal val="0"/>
                                          </p:val>
                                        </p:tav>
                                        <p:tav tm="100000">
                                          <p:val>
                                            <p:strVal val="#ppt_h"/>
                                          </p:val>
                                        </p:tav>
                                      </p:tavLst>
                                    </p:anim>
                                    <p:anim calcmode="lin" valueType="num">
                                      <p:cBhvr>
                                        <p:cTn id="43" dur="1000" fill="hold"/>
                                        <p:tgtEl>
                                          <p:spTgt spid="71"/>
                                        </p:tgtEl>
                                        <p:attrNameLst>
                                          <p:attrName>style.rotation</p:attrName>
                                        </p:attrNameLst>
                                      </p:cBhvr>
                                      <p:tavLst>
                                        <p:tav tm="0">
                                          <p:val>
                                            <p:fltVal val="90"/>
                                          </p:val>
                                        </p:tav>
                                        <p:tav tm="100000">
                                          <p:val>
                                            <p:fltVal val="0"/>
                                          </p:val>
                                        </p:tav>
                                      </p:tavLst>
                                    </p:anim>
                                    <p:animEffect transition="in" filter="fade">
                                      <p:cBhvr>
                                        <p:cTn id="44"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p:bldP spid="70" grpId="0"/>
      <p:bldP spid="71" grpId="0"/>
      <p:bldP spid="7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noChangeArrowheads="1"/>
          </p:cNvPicPr>
          <p:nvPr/>
        </p:nvPicPr>
        <p:blipFill>
          <a:blip r:embed="rId2">
            <a:grayscl/>
            <a:extLst>
              <a:ext uri="{28A0092B-C50C-407E-A947-70E740481C1C}">
                <a14:useLocalDpi xmlns:a14="http://schemas.microsoft.com/office/drawing/2010/main" val="0"/>
              </a:ext>
            </a:extLst>
          </a:blip>
          <a:srcRect t="10394" b="45430"/>
          <a:stretch>
            <a:fillRect/>
          </a:stretch>
        </p:blipFill>
        <p:spPr bwMode="auto">
          <a:xfrm>
            <a:off x="0" y="6308725"/>
            <a:ext cx="9144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3555" name="Picture 4"/>
          <p:cNvPicPr>
            <a:picLocks noChangeAspect="1" noChangeArrowheads="1"/>
          </p:cNvPicPr>
          <p:nvPr/>
        </p:nvPicPr>
        <p:blipFill>
          <a:blip r:embed="rId3">
            <a:grayscl/>
            <a:extLst>
              <a:ext uri="{28A0092B-C50C-407E-A947-70E740481C1C}">
                <a14:useLocalDpi xmlns:a14="http://schemas.microsoft.com/office/drawing/2010/main" val="0"/>
              </a:ext>
            </a:extLst>
          </a:blip>
          <a:srcRect t="30244" b="35329"/>
          <a:stretch>
            <a:fillRect/>
          </a:stretch>
        </p:blipFill>
        <p:spPr bwMode="auto">
          <a:xfrm>
            <a:off x="0" y="0"/>
            <a:ext cx="91440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01063" name="Rectangle 7"/>
          <p:cNvSpPr>
            <a:spLocks noChangeArrowheads="1"/>
          </p:cNvSpPr>
          <p:nvPr/>
        </p:nvSpPr>
        <p:spPr bwMode="auto">
          <a:xfrm>
            <a:off x="-252413" y="1052513"/>
            <a:ext cx="9288463"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spcAft>
                <a:spcPct val="30000"/>
              </a:spcAft>
            </a:pPr>
            <a:r>
              <a:rPr lang="de-DE" altLang="de-DE" sz="3200" b="1">
                <a:solidFill>
                  <a:srgbClr val="0000FF"/>
                </a:solidFill>
                <a:latin typeface="Calibri" pitchFamily="34" charset="0"/>
              </a:rPr>
              <a:t>      </a:t>
            </a:r>
            <a:r>
              <a:rPr lang="de-DE" altLang="de-DE" sz="3000" b="1" u="sng">
                <a:solidFill>
                  <a:srgbClr val="0000FF"/>
                </a:solidFill>
                <a:latin typeface="Calibri" pitchFamily="34" charset="0"/>
              </a:rPr>
              <a:t>The „4-</a:t>
            </a:r>
            <a:r>
              <a:rPr lang="de-DE" altLang="de-DE" sz="3000" b="1" i="1" u="sng">
                <a:solidFill>
                  <a:srgbClr val="0000FF"/>
                </a:solidFill>
                <a:latin typeface="Calibri" pitchFamily="34" charset="0"/>
              </a:rPr>
              <a:t>i</a:t>
            </a:r>
            <a:r>
              <a:rPr lang="de-DE" altLang="de-DE" sz="3000" b="1" u="sng">
                <a:solidFill>
                  <a:srgbClr val="0000FF"/>
                </a:solidFill>
                <a:latin typeface="Calibri" pitchFamily="34" charset="0"/>
              </a:rPr>
              <a:t> process“ of social innovation development:</a:t>
            </a:r>
          </a:p>
          <a:p>
            <a:pPr marL="800100" lvl="1" indent="-342900">
              <a:lnSpc>
                <a:spcPct val="90000"/>
              </a:lnSpc>
              <a:spcBef>
                <a:spcPct val="45000"/>
              </a:spcBef>
              <a:spcAft>
                <a:spcPct val="30000"/>
              </a:spcAft>
              <a:buFont typeface="Courier New" pitchFamily="49" charset="0"/>
              <a:buChar char="o"/>
            </a:pPr>
            <a:r>
              <a:rPr lang="de-DE" altLang="de-DE" sz="2200" b="1" i="1">
                <a:solidFill>
                  <a:srgbClr val="0000FF"/>
                </a:solidFill>
                <a:latin typeface="Calibri" pitchFamily="34" charset="0"/>
              </a:rPr>
              <a:t>I</a:t>
            </a:r>
            <a:r>
              <a:rPr lang="de-DE" altLang="de-DE" sz="2200" b="1">
                <a:solidFill>
                  <a:srgbClr val="0000FF"/>
                </a:solidFill>
                <a:latin typeface="Calibri" pitchFamily="34" charset="0"/>
              </a:rPr>
              <a:t>dea                       &gt;&gt;  What is the issue, what could be the solution?</a:t>
            </a:r>
          </a:p>
          <a:p>
            <a:pPr marL="800100" lvl="1" indent="-342900">
              <a:lnSpc>
                <a:spcPct val="90000"/>
              </a:lnSpc>
              <a:spcBef>
                <a:spcPct val="45000"/>
              </a:spcBef>
              <a:spcAft>
                <a:spcPct val="30000"/>
              </a:spcAft>
              <a:buFont typeface="Courier New" pitchFamily="49" charset="0"/>
              <a:buChar char="o"/>
            </a:pPr>
            <a:r>
              <a:rPr lang="de-DE" altLang="de-DE" sz="2200" b="1" i="1">
                <a:solidFill>
                  <a:srgbClr val="0000FF"/>
                </a:solidFill>
                <a:latin typeface="Calibri" pitchFamily="34" charset="0"/>
              </a:rPr>
              <a:t>I</a:t>
            </a:r>
            <a:r>
              <a:rPr lang="de-DE" altLang="de-DE" sz="2200" b="1">
                <a:solidFill>
                  <a:srgbClr val="0000FF"/>
                </a:solidFill>
                <a:latin typeface="Calibri" pitchFamily="34" charset="0"/>
              </a:rPr>
              <a:t>ntervention        &gt;&gt;  Conceptualisation, define approaches, methods</a:t>
            </a:r>
          </a:p>
          <a:p>
            <a:pPr marL="800100" lvl="1" indent="-342900">
              <a:lnSpc>
                <a:spcPct val="90000"/>
              </a:lnSpc>
              <a:spcBef>
                <a:spcPct val="45000"/>
              </a:spcBef>
              <a:spcAft>
                <a:spcPct val="30000"/>
              </a:spcAft>
              <a:buFont typeface="Courier New" pitchFamily="49" charset="0"/>
              <a:buChar char="o"/>
            </a:pPr>
            <a:r>
              <a:rPr lang="de-DE" altLang="de-DE" sz="2200" b="1" i="1">
                <a:solidFill>
                  <a:srgbClr val="0000FF"/>
                </a:solidFill>
                <a:latin typeface="Calibri" pitchFamily="34" charset="0"/>
              </a:rPr>
              <a:t>I</a:t>
            </a:r>
            <a:r>
              <a:rPr lang="de-DE" altLang="de-DE" sz="2200" b="1">
                <a:solidFill>
                  <a:srgbClr val="0000FF"/>
                </a:solidFill>
                <a:latin typeface="Calibri" pitchFamily="34" charset="0"/>
              </a:rPr>
              <a:t>mplementation &gt;&gt;  Using resources, breaking deadlocks, cooperation</a:t>
            </a:r>
          </a:p>
          <a:p>
            <a:pPr marL="800100" lvl="1" indent="-342900">
              <a:lnSpc>
                <a:spcPct val="90000"/>
              </a:lnSpc>
              <a:spcBef>
                <a:spcPct val="45000"/>
              </a:spcBef>
              <a:spcAft>
                <a:spcPct val="30000"/>
              </a:spcAft>
              <a:buFont typeface="Courier New" pitchFamily="49" charset="0"/>
              <a:buChar char="o"/>
            </a:pPr>
            <a:r>
              <a:rPr lang="de-DE" altLang="de-DE" sz="2200" b="1" i="1">
                <a:solidFill>
                  <a:srgbClr val="0000FF"/>
                </a:solidFill>
                <a:latin typeface="Calibri" pitchFamily="34" charset="0"/>
              </a:rPr>
              <a:t>I</a:t>
            </a:r>
            <a:r>
              <a:rPr lang="de-DE" altLang="de-DE" sz="2200" b="1">
                <a:solidFill>
                  <a:srgbClr val="0000FF"/>
                </a:solidFill>
                <a:latin typeface="Calibri" pitchFamily="34" charset="0"/>
              </a:rPr>
              <a:t>mpact 	              &gt;&gt;  Measures of quality, range and scales, life cycle!</a:t>
            </a:r>
            <a:endParaRPr lang="de-AT" altLang="de-DE" sz="2200" b="1">
              <a:solidFill>
                <a:srgbClr val="0000FF"/>
              </a:solidFill>
              <a:latin typeface="Calibri" pitchFamily="34" charset="0"/>
            </a:endParaRPr>
          </a:p>
        </p:txBody>
      </p:sp>
      <p:sp>
        <p:nvSpPr>
          <p:cNvPr id="301064" name="AutoShape 8"/>
          <p:cNvSpPr>
            <a:spLocks noChangeArrowheads="1"/>
          </p:cNvSpPr>
          <p:nvPr/>
        </p:nvSpPr>
        <p:spPr bwMode="auto">
          <a:xfrm>
            <a:off x="431800" y="4076700"/>
            <a:ext cx="1873250" cy="720725"/>
          </a:xfrm>
          <a:prstGeom prst="homePlate">
            <a:avLst>
              <a:gd name="adj" fmla="val 64978"/>
            </a:avLst>
          </a:prstGeom>
          <a:solidFill>
            <a:srgbClr val="FFFFCC"/>
          </a:solidFill>
          <a:ln w="28575">
            <a:solidFill>
              <a:srgbClr val="0066FF"/>
            </a:solidFill>
            <a:miter lim="800000"/>
            <a:headEnd/>
            <a:tailEnd/>
          </a:ln>
        </p:spPr>
        <p:txBody>
          <a:bodyPr wrap="none" anchor="ctr"/>
          <a:lstStyle/>
          <a:p>
            <a:pPr algn="ctr"/>
            <a:r>
              <a:rPr lang="de-AT" altLang="de-DE" sz="1800" b="1">
                <a:solidFill>
                  <a:srgbClr val="0000FF"/>
                </a:solidFill>
                <a:latin typeface="Calibri" pitchFamily="34" charset="0"/>
              </a:rPr>
              <a:t>Ideation</a:t>
            </a:r>
          </a:p>
        </p:txBody>
      </p:sp>
      <p:sp>
        <p:nvSpPr>
          <p:cNvPr id="301065" name="AutoShape 9"/>
          <p:cNvSpPr>
            <a:spLocks noChangeArrowheads="1"/>
          </p:cNvSpPr>
          <p:nvPr/>
        </p:nvSpPr>
        <p:spPr bwMode="auto">
          <a:xfrm>
            <a:off x="2159000" y="4076700"/>
            <a:ext cx="2303463" cy="720725"/>
          </a:xfrm>
          <a:prstGeom prst="chevron">
            <a:avLst>
              <a:gd name="adj" fmla="val 79901"/>
            </a:avLst>
          </a:prstGeom>
          <a:solidFill>
            <a:srgbClr val="FFFFCC"/>
          </a:solidFill>
          <a:ln w="28575">
            <a:solidFill>
              <a:srgbClr val="0066FF"/>
            </a:solidFill>
            <a:miter lim="800000"/>
            <a:headEnd/>
            <a:tailEnd/>
          </a:ln>
        </p:spPr>
        <p:txBody>
          <a:bodyPr wrap="none" anchor="ctr"/>
          <a:lstStyle/>
          <a:p>
            <a:pPr algn="ctr"/>
            <a:r>
              <a:rPr lang="de-AT" altLang="de-DE" sz="1800" b="1">
                <a:solidFill>
                  <a:srgbClr val="0000FF"/>
                </a:solidFill>
                <a:latin typeface="Calibri" pitchFamily="34" charset="0"/>
              </a:rPr>
              <a:t>     Intervention</a:t>
            </a:r>
          </a:p>
        </p:txBody>
      </p:sp>
      <p:sp>
        <p:nvSpPr>
          <p:cNvPr id="301066" name="AutoShape 10"/>
          <p:cNvSpPr>
            <a:spLocks noChangeArrowheads="1"/>
          </p:cNvSpPr>
          <p:nvPr/>
        </p:nvSpPr>
        <p:spPr bwMode="auto">
          <a:xfrm>
            <a:off x="4319588" y="4076700"/>
            <a:ext cx="2303462" cy="720725"/>
          </a:xfrm>
          <a:prstGeom prst="chevron">
            <a:avLst>
              <a:gd name="adj" fmla="val 79901"/>
            </a:avLst>
          </a:prstGeom>
          <a:solidFill>
            <a:srgbClr val="FFFFCC"/>
          </a:solidFill>
          <a:ln w="28575">
            <a:solidFill>
              <a:srgbClr val="0066FF"/>
            </a:solidFill>
            <a:miter lim="800000"/>
            <a:headEnd/>
            <a:tailEnd/>
          </a:ln>
        </p:spPr>
        <p:txBody>
          <a:bodyPr wrap="none" anchor="ctr"/>
          <a:lstStyle/>
          <a:p>
            <a:pPr algn="ctr"/>
            <a:r>
              <a:rPr lang="de-AT" altLang="de-DE" sz="1800" b="1">
                <a:solidFill>
                  <a:srgbClr val="0000FF"/>
                </a:solidFill>
                <a:latin typeface="Calibri" pitchFamily="34" charset="0"/>
              </a:rPr>
              <a:t>      Implementation</a:t>
            </a:r>
          </a:p>
        </p:txBody>
      </p:sp>
      <p:sp>
        <p:nvSpPr>
          <p:cNvPr id="301067" name="AutoShape 11"/>
          <p:cNvSpPr>
            <a:spLocks noChangeArrowheads="1"/>
          </p:cNvSpPr>
          <p:nvPr/>
        </p:nvSpPr>
        <p:spPr bwMode="auto">
          <a:xfrm>
            <a:off x="6480175" y="4076700"/>
            <a:ext cx="2303463" cy="720725"/>
          </a:xfrm>
          <a:prstGeom prst="chevron">
            <a:avLst>
              <a:gd name="adj" fmla="val 79901"/>
            </a:avLst>
          </a:prstGeom>
          <a:solidFill>
            <a:srgbClr val="FFFFCC"/>
          </a:solidFill>
          <a:ln w="28575">
            <a:solidFill>
              <a:srgbClr val="0066FF"/>
            </a:solidFill>
            <a:miter lim="800000"/>
            <a:headEnd/>
            <a:tailEnd/>
          </a:ln>
        </p:spPr>
        <p:txBody>
          <a:bodyPr wrap="none" anchor="ctr"/>
          <a:lstStyle/>
          <a:p>
            <a:pPr algn="ctr"/>
            <a:r>
              <a:rPr lang="de-AT" altLang="de-DE" sz="1800" b="1">
                <a:solidFill>
                  <a:srgbClr val="0000FF"/>
                </a:solidFill>
                <a:latin typeface="Calibri" pitchFamily="34" charset="0"/>
              </a:rPr>
              <a:t>Impact</a:t>
            </a:r>
          </a:p>
        </p:txBody>
      </p:sp>
      <p:sp>
        <p:nvSpPr>
          <p:cNvPr id="23561" name="Rectangle 6"/>
          <p:cNvSpPr>
            <a:spLocks noChangeArrowheads="1"/>
          </p:cNvSpPr>
          <p:nvPr/>
        </p:nvSpPr>
        <p:spPr bwMode="auto">
          <a:xfrm>
            <a:off x="250825" y="-26988"/>
            <a:ext cx="85693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de-DE" altLang="de-DE" sz="3600" b="1" u="sng" dirty="0">
                <a:solidFill>
                  <a:srgbClr val="FFFF00"/>
                </a:solidFill>
                <a:latin typeface="Calibri" pitchFamily="34" charset="0"/>
              </a:rPr>
              <a:t>HOW TO CREATE SOCIAL INNOVATION ?</a:t>
            </a:r>
            <a:endParaRPr lang="de-AT" altLang="de-DE" sz="3600" b="1" u="sng" dirty="0">
              <a:solidFill>
                <a:srgbClr val="FFFF00"/>
              </a:solidFill>
              <a:latin typeface="Calibri" pitchFamily="34" charset="0"/>
            </a:endParaRPr>
          </a:p>
        </p:txBody>
      </p:sp>
      <p:sp>
        <p:nvSpPr>
          <p:cNvPr id="3" name="Abgerundetes Rechteck 2"/>
          <p:cNvSpPr>
            <a:spLocks noChangeArrowheads="1"/>
          </p:cNvSpPr>
          <p:nvPr/>
        </p:nvSpPr>
        <p:spPr bwMode="auto">
          <a:xfrm>
            <a:off x="358775" y="5013325"/>
            <a:ext cx="8424863" cy="1138238"/>
          </a:xfrm>
          <a:prstGeom prst="roundRect">
            <a:avLst>
              <a:gd name="adj" fmla="val 16667"/>
            </a:avLst>
          </a:prstGeom>
          <a:noFill/>
          <a:ln w="19050" algn="ctr">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ltLang="de-DE"/>
          </a:p>
        </p:txBody>
      </p:sp>
      <p:sp>
        <p:nvSpPr>
          <p:cNvPr id="4" name="Textfeld 3"/>
          <p:cNvSpPr txBox="1">
            <a:spLocks noChangeArrowheads="1"/>
          </p:cNvSpPr>
          <p:nvPr/>
        </p:nvSpPr>
        <p:spPr bwMode="auto">
          <a:xfrm>
            <a:off x="358775" y="5013325"/>
            <a:ext cx="84248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r>
              <a:rPr lang="de-DE" sz="1800" b="1" i="1" dirty="0" err="1">
                <a:solidFill>
                  <a:srgbClr val="333399"/>
                </a:solidFill>
                <a:latin typeface="Calibri" pitchFamily="34" charset="0"/>
                <a:cs typeface="Calibri" pitchFamily="34" charset="0"/>
              </a:rPr>
              <a:t>Only</a:t>
            </a:r>
            <a:r>
              <a:rPr lang="de-DE" sz="1800" b="1" i="1" dirty="0">
                <a:solidFill>
                  <a:srgbClr val="333399"/>
                </a:solidFill>
                <a:latin typeface="Calibri" pitchFamily="34" charset="0"/>
                <a:cs typeface="Calibri" pitchFamily="34" charset="0"/>
              </a:rPr>
              <a:t> </a:t>
            </a:r>
            <a:r>
              <a:rPr lang="de-DE" sz="1800" b="1" i="1" dirty="0" err="1">
                <a:solidFill>
                  <a:srgbClr val="333399"/>
                </a:solidFill>
                <a:latin typeface="Calibri" pitchFamily="34" charset="0"/>
                <a:cs typeface="Calibri" pitchFamily="34" charset="0"/>
              </a:rPr>
              <a:t>if</a:t>
            </a:r>
            <a:r>
              <a:rPr lang="de-DE" sz="1800" b="1" i="1" dirty="0">
                <a:solidFill>
                  <a:srgbClr val="333399"/>
                </a:solidFill>
                <a:latin typeface="Calibri" pitchFamily="34" charset="0"/>
                <a:cs typeface="Calibri" pitchFamily="34" charset="0"/>
              </a:rPr>
              <a:t> </a:t>
            </a:r>
            <a:r>
              <a:rPr lang="de-DE" sz="1800" b="1" i="1" dirty="0" err="1">
                <a:solidFill>
                  <a:srgbClr val="333399"/>
                </a:solidFill>
                <a:latin typeface="Calibri" pitchFamily="34" charset="0"/>
                <a:cs typeface="Calibri" pitchFamily="34" charset="0"/>
              </a:rPr>
              <a:t>there</a:t>
            </a:r>
            <a:r>
              <a:rPr lang="de-DE" sz="1800" b="1" i="1" dirty="0">
                <a:solidFill>
                  <a:srgbClr val="333399"/>
                </a:solidFill>
                <a:latin typeface="Calibri" pitchFamily="34" charset="0"/>
                <a:cs typeface="Calibri" pitchFamily="34" charset="0"/>
              </a:rPr>
              <a:t> </a:t>
            </a:r>
            <a:r>
              <a:rPr lang="de-DE" sz="1800" b="1" i="1" dirty="0" err="1">
                <a:solidFill>
                  <a:srgbClr val="333399"/>
                </a:solidFill>
                <a:latin typeface="Calibri" pitchFamily="34" charset="0"/>
                <a:cs typeface="Calibri" pitchFamily="34" charset="0"/>
              </a:rPr>
              <a:t>is</a:t>
            </a:r>
            <a:r>
              <a:rPr lang="de-DE" sz="1800" b="1" i="1" dirty="0">
                <a:solidFill>
                  <a:srgbClr val="333399"/>
                </a:solidFill>
                <a:latin typeface="Calibri" pitchFamily="34" charset="0"/>
                <a:cs typeface="Calibri" pitchFamily="34" charset="0"/>
              </a:rPr>
              <a:t> </a:t>
            </a:r>
            <a:r>
              <a:rPr lang="de-DE" sz="1800" b="1" i="1" dirty="0" err="1">
                <a:solidFill>
                  <a:srgbClr val="333399"/>
                </a:solidFill>
                <a:latin typeface="Calibri" pitchFamily="34" charset="0"/>
                <a:cs typeface="Calibri" pitchFamily="34" charset="0"/>
              </a:rPr>
              <a:t>notable</a:t>
            </a:r>
            <a:r>
              <a:rPr lang="de-DE" sz="1800" b="1" i="1" dirty="0">
                <a:solidFill>
                  <a:srgbClr val="333399"/>
                </a:solidFill>
                <a:latin typeface="Calibri" pitchFamily="34" charset="0"/>
                <a:cs typeface="Calibri" pitchFamily="34" charset="0"/>
              </a:rPr>
              <a:t> </a:t>
            </a:r>
            <a:r>
              <a:rPr lang="de-DE" sz="1800" b="1" i="1" dirty="0" err="1">
                <a:solidFill>
                  <a:srgbClr val="333399"/>
                </a:solidFill>
                <a:latin typeface="Calibri" pitchFamily="34" charset="0"/>
                <a:cs typeface="Calibri" pitchFamily="34" charset="0"/>
              </a:rPr>
              <a:t>impact</a:t>
            </a:r>
            <a:r>
              <a:rPr lang="de-DE" sz="1800" b="1" dirty="0">
                <a:solidFill>
                  <a:srgbClr val="333399"/>
                </a:solidFill>
                <a:latin typeface="Calibri" pitchFamily="34" charset="0"/>
                <a:cs typeface="Calibri" pitchFamily="34" charset="0"/>
              </a:rPr>
              <a:t>, </a:t>
            </a:r>
            <a:r>
              <a:rPr lang="de-DE" sz="1800" b="1" dirty="0" err="1">
                <a:solidFill>
                  <a:srgbClr val="333399"/>
                </a:solidFill>
                <a:latin typeface="Calibri" pitchFamily="34" charset="0"/>
                <a:cs typeface="Calibri" pitchFamily="34" charset="0"/>
              </a:rPr>
              <a:t>according</a:t>
            </a:r>
            <a:r>
              <a:rPr lang="de-DE" sz="1800" b="1" dirty="0">
                <a:solidFill>
                  <a:srgbClr val="333399"/>
                </a:solidFill>
                <a:latin typeface="Calibri" pitchFamily="34" charset="0"/>
                <a:cs typeface="Calibri" pitchFamily="34" charset="0"/>
              </a:rPr>
              <a:t> </a:t>
            </a:r>
            <a:r>
              <a:rPr lang="de-DE" sz="1800" b="1" dirty="0" err="1">
                <a:solidFill>
                  <a:srgbClr val="333399"/>
                </a:solidFill>
                <a:latin typeface="Calibri" pitchFamily="34" charset="0"/>
                <a:cs typeface="Calibri" pitchFamily="34" charset="0"/>
              </a:rPr>
              <a:t>to</a:t>
            </a:r>
            <a:r>
              <a:rPr lang="de-DE" sz="1800" b="1" dirty="0">
                <a:solidFill>
                  <a:srgbClr val="333399"/>
                </a:solidFill>
                <a:latin typeface="Calibri" pitchFamily="34" charset="0"/>
                <a:cs typeface="Calibri" pitchFamily="34" charset="0"/>
              </a:rPr>
              <a:t> </a:t>
            </a:r>
            <a:r>
              <a:rPr lang="de-DE" sz="1800" b="1" dirty="0" err="1">
                <a:solidFill>
                  <a:srgbClr val="333399"/>
                </a:solidFill>
                <a:latin typeface="Calibri" pitchFamily="34" charset="0"/>
                <a:cs typeface="Calibri" pitchFamily="34" charset="0"/>
              </a:rPr>
              <a:t>the</a:t>
            </a:r>
            <a:r>
              <a:rPr lang="de-DE" sz="1800" b="1" dirty="0">
                <a:solidFill>
                  <a:srgbClr val="333399"/>
                </a:solidFill>
                <a:latin typeface="Calibri" pitchFamily="34" charset="0"/>
                <a:cs typeface="Calibri" pitchFamily="34" charset="0"/>
              </a:rPr>
              <a:t> </a:t>
            </a:r>
            <a:r>
              <a:rPr lang="de-DE" sz="1800" b="1" dirty="0" err="1">
                <a:solidFill>
                  <a:srgbClr val="333399"/>
                </a:solidFill>
                <a:latin typeface="Calibri" pitchFamily="34" charset="0"/>
                <a:cs typeface="Calibri" pitchFamily="34" charset="0"/>
              </a:rPr>
              <a:t>objective</a:t>
            </a:r>
            <a:r>
              <a:rPr lang="de-DE" sz="1800" b="1" dirty="0">
                <a:solidFill>
                  <a:srgbClr val="333399"/>
                </a:solidFill>
                <a:latin typeface="Calibri" pitchFamily="34" charset="0"/>
                <a:cs typeface="Calibri" pitchFamily="34" charset="0"/>
              </a:rPr>
              <a:t>(s), </a:t>
            </a:r>
            <a:endParaRPr lang="de-DE" sz="1800" b="1" dirty="0" smtClean="0">
              <a:solidFill>
                <a:srgbClr val="333399"/>
              </a:solidFill>
              <a:latin typeface="Calibri" pitchFamily="34" charset="0"/>
              <a:cs typeface="Calibri" pitchFamily="34" charset="0"/>
            </a:endParaRPr>
          </a:p>
          <a:p>
            <a:pPr algn="ctr"/>
            <a:r>
              <a:rPr lang="de-DE" sz="1800" b="1" i="1" dirty="0" smtClean="0">
                <a:solidFill>
                  <a:srgbClr val="333399"/>
                </a:solidFill>
                <a:latin typeface="Calibri" pitchFamily="34" charset="0"/>
                <a:cs typeface="Calibri" pitchFamily="34" charset="0"/>
              </a:rPr>
              <a:t>an </a:t>
            </a:r>
            <a:r>
              <a:rPr lang="de-DE" sz="1800" b="1" i="1" dirty="0" err="1">
                <a:solidFill>
                  <a:srgbClr val="333399"/>
                </a:solidFill>
                <a:latin typeface="Calibri" pitchFamily="34" charset="0"/>
                <a:cs typeface="Calibri" pitchFamily="34" charset="0"/>
              </a:rPr>
              <a:t>idea</a:t>
            </a:r>
            <a:r>
              <a:rPr lang="de-DE" sz="1800" b="1" i="1" dirty="0">
                <a:solidFill>
                  <a:srgbClr val="333399"/>
                </a:solidFill>
                <a:latin typeface="Calibri" pitchFamily="34" charset="0"/>
                <a:cs typeface="Calibri" pitchFamily="34" charset="0"/>
              </a:rPr>
              <a:t> </a:t>
            </a:r>
            <a:r>
              <a:rPr lang="de-DE" sz="1800" b="1" i="1" dirty="0" err="1">
                <a:solidFill>
                  <a:srgbClr val="333399"/>
                </a:solidFill>
                <a:latin typeface="Calibri" pitchFamily="34" charset="0"/>
                <a:cs typeface="Calibri" pitchFamily="34" charset="0"/>
              </a:rPr>
              <a:t>becomes</a:t>
            </a:r>
            <a:r>
              <a:rPr lang="de-DE" sz="1800" b="1" i="1" dirty="0">
                <a:solidFill>
                  <a:srgbClr val="333399"/>
                </a:solidFill>
                <a:latin typeface="Calibri" pitchFamily="34" charset="0"/>
                <a:cs typeface="Calibri" pitchFamily="34" charset="0"/>
              </a:rPr>
              <a:t> an </a:t>
            </a:r>
            <a:r>
              <a:rPr lang="de-DE" sz="1800" b="1" i="1" dirty="0" err="1">
                <a:solidFill>
                  <a:srgbClr val="333399"/>
                </a:solidFill>
                <a:latin typeface="Calibri" pitchFamily="34" charset="0"/>
                <a:cs typeface="Calibri" pitchFamily="34" charset="0"/>
              </a:rPr>
              <a:t>innovation</a:t>
            </a:r>
            <a:r>
              <a:rPr lang="de-DE" sz="1800" b="1" i="1" dirty="0">
                <a:solidFill>
                  <a:srgbClr val="333399"/>
                </a:solidFill>
                <a:latin typeface="Calibri" pitchFamily="34" charset="0"/>
                <a:cs typeface="Calibri" pitchFamily="34" charset="0"/>
              </a:rPr>
              <a:t>. </a:t>
            </a:r>
          </a:p>
          <a:p>
            <a:pPr algn="ctr"/>
            <a:r>
              <a:rPr lang="de-DE" sz="1800" b="1" u="sng" dirty="0" err="1">
                <a:solidFill>
                  <a:srgbClr val="333399"/>
                </a:solidFill>
                <a:latin typeface="Calibri" pitchFamily="34" charset="0"/>
                <a:cs typeface="Calibri" pitchFamily="34" charset="0"/>
              </a:rPr>
              <a:t>Success</a:t>
            </a:r>
            <a:r>
              <a:rPr lang="de-DE" sz="1800" b="1" u="sng" dirty="0">
                <a:solidFill>
                  <a:srgbClr val="333399"/>
                </a:solidFill>
                <a:latin typeface="Calibri" pitchFamily="34" charset="0"/>
                <a:cs typeface="Calibri" pitchFamily="34" charset="0"/>
              </a:rPr>
              <a:t> </a:t>
            </a:r>
            <a:r>
              <a:rPr lang="de-DE" sz="1800" b="1" u="sng" dirty="0" err="1">
                <a:solidFill>
                  <a:srgbClr val="333399"/>
                </a:solidFill>
                <a:latin typeface="Calibri" pitchFamily="34" charset="0"/>
                <a:cs typeface="Calibri" pitchFamily="34" charset="0"/>
              </a:rPr>
              <a:t>criteria</a:t>
            </a:r>
            <a:r>
              <a:rPr lang="de-DE" sz="1800" b="1" u="sng" dirty="0">
                <a:solidFill>
                  <a:srgbClr val="333399"/>
                </a:solidFill>
                <a:latin typeface="Calibri" pitchFamily="34" charset="0"/>
                <a:cs typeface="Calibri" pitchFamily="34" charset="0"/>
              </a:rPr>
              <a:t>: </a:t>
            </a:r>
            <a:r>
              <a:rPr lang="de-DE" sz="1800" b="1" i="1" dirty="0" err="1">
                <a:solidFill>
                  <a:srgbClr val="333399"/>
                </a:solidFill>
                <a:latin typeface="Calibri" pitchFamily="34" charset="0"/>
                <a:cs typeface="Calibri" pitchFamily="34" charset="0"/>
              </a:rPr>
              <a:t>Novelty</a:t>
            </a:r>
            <a:r>
              <a:rPr lang="de-DE" sz="1800" b="1" dirty="0">
                <a:solidFill>
                  <a:srgbClr val="333399"/>
                </a:solidFill>
                <a:latin typeface="Calibri" pitchFamily="34" charset="0"/>
                <a:cs typeface="Calibri" pitchFamily="34" charset="0"/>
              </a:rPr>
              <a:t> </a:t>
            </a:r>
            <a:r>
              <a:rPr lang="de-DE" sz="1800" b="1" dirty="0" err="1">
                <a:solidFill>
                  <a:srgbClr val="333399"/>
                </a:solidFill>
                <a:latin typeface="Calibri" pitchFamily="34" charset="0"/>
                <a:cs typeface="Calibri" pitchFamily="34" charset="0"/>
              </a:rPr>
              <a:t>or</a:t>
            </a:r>
            <a:r>
              <a:rPr lang="de-DE" sz="1800" b="1" dirty="0">
                <a:solidFill>
                  <a:srgbClr val="333399"/>
                </a:solidFill>
                <a:latin typeface="Calibri" pitchFamily="34" charset="0"/>
                <a:cs typeface="Calibri" pitchFamily="34" charset="0"/>
              </a:rPr>
              <a:t> </a:t>
            </a:r>
            <a:r>
              <a:rPr lang="de-DE" sz="1800" b="1" dirty="0" err="1">
                <a:solidFill>
                  <a:srgbClr val="333399"/>
                </a:solidFill>
                <a:latin typeface="Calibri" pitchFamily="34" charset="0"/>
                <a:cs typeface="Calibri" pitchFamily="34" charset="0"/>
              </a:rPr>
              <a:t>superiority</a:t>
            </a:r>
            <a:r>
              <a:rPr lang="de-DE" sz="1800" b="1" dirty="0">
                <a:solidFill>
                  <a:srgbClr val="333399"/>
                </a:solidFill>
                <a:latin typeface="Calibri" pitchFamily="34" charset="0"/>
                <a:cs typeface="Calibri" pitchFamily="34" charset="0"/>
              </a:rPr>
              <a:t> </a:t>
            </a:r>
            <a:r>
              <a:rPr lang="de-DE" sz="1800" b="1" dirty="0" err="1">
                <a:solidFill>
                  <a:srgbClr val="333399"/>
                </a:solidFill>
                <a:latin typeface="Calibri" pitchFamily="34" charset="0"/>
                <a:cs typeface="Calibri" pitchFamily="34" charset="0"/>
              </a:rPr>
              <a:t>of</a:t>
            </a:r>
            <a:r>
              <a:rPr lang="de-DE" sz="1800" b="1" dirty="0">
                <a:solidFill>
                  <a:srgbClr val="333399"/>
                </a:solidFill>
                <a:latin typeface="Calibri" pitchFamily="34" charset="0"/>
                <a:cs typeface="Calibri" pitchFamily="34" charset="0"/>
              </a:rPr>
              <a:t> </a:t>
            </a:r>
            <a:r>
              <a:rPr lang="de-DE" sz="1800" b="1" dirty="0" err="1">
                <a:solidFill>
                  <a:srgbClr val="333399"/>
                </a:solidFill>
                <a:latin typeface="Calibri" pitchFamily="34" charset="0"/>
                <a:cs typeface="Calibri" pitchFamily="34" charset="0"/>
              </a:rPr>
              <a:t>the</a:t>
            </a:r>
            <a:r>
              <a:rPr lang="de-DE" sz="1800" b="1" dirty="0">
                <a:solidFill>
                  <a:srgbClr val="333399"/>
                </a:solidFill>
                <a:latin typeface="Calibri" pitchFamily="34" charset="0"/>
                <a:cs typeface="Calibri" pitchFamily="34" charset="0"/>
              </a:rPr>
              <a:t> </a:t>
            </a:r>
            <a:r>
              <a:rPr lang="de-DE" sz="1800" b="1" dirty="0" err="1">
                <a:solidFill>
                  <a:srgbClr val="333399"/>
                </a:solidFill>
                <a:latin typeface="Calibri" pitchFamily="34" charset="0"/>
                <a:cs typeface="Calibri" pitchFamily="34" charset="0"/>
              </a:rPr>
              <a:t>solution</a:t>
            </a:r>
            <a:r>
              <a:rPr lang="de-DE" sz="1800" b="1" dirty="0">
                <a:solidFill>
                  <a:srgbClr val="333399"/>
                </a:solidFill>
                <a:latin typeface="Calibri" pitchFamily="34" charset="0"/>
                <a:cs typeface="Calibri" pitchFamily="34" charset="0"/>
              </a:rPr>
              <a:t>; </a:t>
            </a:r>
            <a:r>
              <a:rPr lang="de-DE" sz="1800" b="1" dirty="0" err="1" smtClean="0">
                <a:solidFill>
                  <a:srgbClr val="333399"/>
                </a:solidFill>
                <a:latin typeface="Calibri" pitchFamily="34" charset="0"/>
                <a:cs typeface="Calibri" pitchFamily="34" charset="0"/>
              </a:rPr>
              <a:t>involvement</a:t>
            </a:r>
            <a:r>
              <a:rPr lang="de-DE" sz="1800" b="1" dirty="0" smtClean="0">
                <a:solidFill>
                  <a:srgbClr val="333399"/>
                </a:solidFill>
                <a:latin typeface="Calibri" pitchFamily="34" charset="0"/>
                <a:cs typeface="Calibri" pitchFamily="34" charset="0"/>
              </a:rPr>
              <a:t> </a:t>
            </a:r>
            <a:r>
              <a:rPr lang="de-DE" sz="1800" b="1" dirty="0" err="1" smtClean="0">
                <a:solidFill>
                  <a:srgbClr val="333399"/>
                </a:solidFill>
                <a:latin typeface="Calibri" pitchFamily="34" charset="0"/>
                <a:cs typeface="Calibri" pitchFamily="34" charset="0"/>
              </a:rPr>
              <a:t>of</a:t>
            </a:r>
            <a:r>
              <a:rPr lang="de-DE" sz="1800" b="1" dirty="0" smtClean="0">
                <a:solidFill>
                  <a:srgbClr val="333399"/>
                </a:solidFill>
                <a:latin typeface="Calibri" pitchFamily="34" charset="0"/>
                <a:cs typeface="Calibri" pitchFamily="34" charset="0"/>
              </a:rPr>
              <a:t> </a:t>
            </a:r>
            <a:r>
              <a:rPr lang="de-DE" sz="1800" b="1" dirty="0" err="1" smtClean="0">
                <a:solidFill>
                  <a:srgbClr val="333399"/>
                </a:solidFill>
                <a:latin typeface="Calibri" pitchFamily="34" charset="0"/>
                <a:cs typeface="Calibri" pitchFamily="34" charset="0"/>
              </a:rPr>
              <a:t>and</a:t>
            </a:r>
            <a:r>
              <a:rPr lang="de-DE" sz="1800" b="1" dirty="0" smtClean="0">
                <a:solidFill>
                  <a:srgbClr val="333399"/>
                </a:solidFill>
                <a:latin typeface="Calibri" pitchFamily="34" charset="0"/>
                <a:cs typeface="Calibri" pitchFamily="34" charset="0"/>
              </a:rPr>
              <a:t> </a:t>
            </a:r>
            <a:r>
              <a:rPr lang="de-DE" sz="1800" b="1" dirty="0" err="1" smtClean="0">
                <a:solidFill>
                  <a:srgbClr val="333399"/>
                </a:solidFill>
                <a:latin typeface="Calibri" pitchFamily="34" charset="0"/>
                <a:cs typeface="Calibri" pitchFamily="34" charset="0"/>
              </a:rPr>
              <a:t>benefit</a:t>
            </a:r>
            <a:r>
              <a:rPr lang="de-DE" sz="1800" b="1" dirty="0" smtClean="0">
                <a:solidFill>
                  <a:srgbClr val="333399"/>
                </a:solidFill>
                <a:latin typeface="Calibri" pitchFamily="34" charset="0"/>
                <a:cs typeface="Calibri" pitchFamily="34" charset="0"/>
              </a:rPr>
              <a:t> </a:t>
            </a:r>
            <a:r>
              <a:rPr lang="de-DE" sz="1800" b="1" dirty="0" err="1">
                <a:solidFill>
                  <a:srgbClr val="333399"/>
                </a:solidFill>
                <a:latin typeface="Calibri" pitchFamily="34" charset="0"/>
                <a:cs typeface="Calibri" pitchFamily="34" charset="0"/>
              </a:rPr>
              <a:t>to</a:t>
            </a:r>
            <a:r>
              <a:rPr lang="de-DE" sz="1800" b="1" dirty="0">
                <a:solidFill>
                  <a:srgbClr val="333399"/>
                </a:solidFill>
                <a:latin typeface="Calibri" pitchFamily="34" charset="0"/>
                <a:cs typeface="Calibri" pitchFamily="34" charset="0"/>
              </a:rPr>
              <a:t> </a:t>
            </a:r>
            <a:r>
              <a:rPr lang="de-DE" sz="1800" b="1" dirty="0" err="1">
                <a:solidFill>
                  <a:srgbClr val="333399"/>
                </a:solidFill>
                <a:latin typeface="Calibri" pitchFamily="34" charset="0"/>
                <a:cs typeface="Calibri" pitchFamily="34" charset="0"/>
              </a:rPr>
              <a:t>the</a:t>
            </a:r>
            <a:r>
              <a:rPr lang="de-DE" sz="1800" b="1" dirty="0">
                <a:solidFill>
                  <a:srgbClr val="333399"/>
                </a:solidFill>
                <a:latin typeface="Calibri" pitchFamily="34" charset="0"/>
                <a:cs typeface="Calibri" pitchFamily="34" charset="0"/>
              </a:rPr>
              <a:t> </a:t>
            </a:r>
            <a:r>
              <a:rPr lang="de-DE" sz="1800" b="1" i="1" dirty="0" err="1">
                <a:solidFill>
                  <a:srgbClr val="333399"/>
                </a:solidFill>
                <a:latin typeface="Calibri" pitchFamily="34" charset="0"/>
                <a:cs typeface="Calibri" pitchFamily="34" charset="0"/>
              </a:rPr>
              <a:t>target</a:t>
            </a:r>
            <a:r>
              <a:rPr lang="de-DE" sz="1800" b="1" i="1" dirty="0">
                <a:solidFill>
                  <a:srgbClr val="333399"/>
                </a:solidFill>
                <a:latin typeface="Calibri" pitchFamily="34" charset="0"/>
                <a:cs typeface="Calibri" pitchFamily="34" charset="0"/>
              </a:rPr>
              <a:t> </a:t>
            </a:r>
            <a:r>
              <a:rPr lang="de-DE" sz="1800" b="1" i="1" dirty="0" err="1">
                <a:solidFill>
                  <a:srgbClr val="333399"/>
                </a:solidFill>
                <a:latin typeface="Calibri" pitchFamily="34" charset="0"/>
                <a:cs typeface="Calibri" pitchFamily="34" charset="0"/>
              </a:rPr>
              <a:t>group</a:t>
            </a:r>
            <a:r>
              <a:rPr lang="de-DE" sz="1800" b="1" i="1" dirty="0">
                <a:solidFill>
                  <a:srgbClr val="333399"/>
                </a:solidFill>
                <a:latin typeface="Calibri" pitchFamily="34" charset="0"/>
                <a:cs typeface="Calibri" pitchFamily="34" charset="0"/>
              </a:rPr>
              <a:t>(s</a:t>
            </a:r>
            <a:r>
              <a:rPr lang="de-DE" sz="1800" b="1" dirty="0">
                <a:solidFill>
                  <a:srgbClr val="333399"/>
                </a:solidFill>
                <a:latin typeface="Calibri" pitchFamily="34" charset="0"/>
                <a:cs typeface="Calibri" pitchFamily="34" charset="0"/>
              </a:rPr>
              <a:t>); </a:t>
            </a:r>
            <a:r>
              <a:rPr lang="de-DE" sz="1800" b="1" i="1" dirty="0" err="1" smtClean="0">
                <a:solidFill>
                  <a:srgbClr val="333399"/>
                </a:solidFill>
                <a:latin typeface="Calibri" pitchFamily="34" charset="0"/>
                <a:cs typeface="Calibri" pitchFamily="34" charset="0"/>
              </a:rPr>
              <a:t>effectivenenss</a:t>
            </a:r>
            <a:r>
              <a:rPr lang="de-DE" sz="1800" b="1" i="1" dirty="0" smtClean="0">
                <a:solidFill>
                  <a:srgbClr val="333399"/>
                </a:solidFill>
                <a:latin typeface="Calibri" pitchFamily="34" charset="0"/>
                <a:cs typeface="Calibri" pitchFamily="34" charset="0"/>
              </a:rPr>
              <a:t> </a:t>
            </a:r>
            <a:r>
              <a:rPr lang="de-DE" sz="1800" b="1" dirty="0" err="1" smtClean="0">
                <a:solidFill>
                  <a:srgbClr val="333399"/>
                </a:solidFill>
                <a:latin typeface="Calibri" pitchFamily="34" charset="0"/>
                <a:cs typeface="Calibri" pitchFamily="34" charset="0"/>
              </a:rPr>
              <a:t>and</a:t>
            </a:r>
            <a:r>
              <a:rPr lang="de-DE" sz="1800" b="1" dirty="0" smtClean="0">
                <a:solidFill>
                  <a:srgbClr val="333399"/>
                </a:solidFill>
                <a:latin typeface="Calibri" pitchFamily="34" charset="0"/>
                <a:cs typeface="Calibri" pitchFamily="34" charset="0"/>
              </a:rPr>
              <a:t> </a:t>
            </a:r>
            <a:r>
              <a:rPr lang="de-DE" sz="1800" b="1" dirty="0" err="1" smtClean="0">
                <a:solidFill>
                  <a:srgbClr val="333399"/>
                </a:solidFill>
                <a:latin typeface="Calibri" pitchFamily="34" charset="0"/>
                <a:cs typeface="Calibri" pitchFamily="34" charset="0"/>
              </a:rPr>
              <a:t>sustainability</a:t>
            </a:r>
            <a:r>
              <a:rPr lang="de-DE" sz="1800" b="1" dirty="0">
                <a:solidFill>
                  <a:srgbClr val="333399"/>
                </a:solidFill>
                <a:latin typeface="Calibri" pitchFamily="34" charset="0"/>
                <a:cs typeface="Calibri" pitchFamily="34" charset="0"/>
              </a:rPr>
              <a:t>;</a:t>
            </a:r>
            <a:r>
              <a:rPr lang="de-DE" sz="1800" b="1" i="1" dirty="0">
                <a:solidFill>
                  <a:srgbClr val="333399"/>
                </a:solidFill>
                <a:latin typeface="Calibri" pitchFamily="34" charset="0"/>
                <a:cs typeface="Calibri" pitchFamily="34" charset="0"/>
              </a:rPr>
              <a:t> </a:t>
            </a:r>
            <a:r>
              <a:rPr lang="de-DE" sz="1800" b="1" i="1" dirty="0" err="1">
                <a:solidFill>
                  <a:srgbClr val="333399"/>
                </a:solidFill>
                <a:latin typeface="Calibri" pitchFamily="34" charset="0"/>
                <a:cs typeface="Calibri" pitchFamily="34" charset="0"/>
              </a:rPr>
              <a:t>replicabilty</a:t>
            </a:r>
            <a:r>
              <a:rPr lang="de-DE" sz="1800" b="1" i="1" dirty="0">
                <a:solidFill>
                  <a:srgbClr val="333399"/>
                </a:solidFill>
                <a:latin typeface="Calibri" pitchFamily="34" charset="0"/>
                <a:cs typeface="Calibri" pitchFamily="34" charset="0"/>
              </a:rPr>
              <a:t> </a:t>
            </a:r>
            <a:r>
              <a:rPr lang="de-DE" sz="1800" b="1" dirty="0" err="1">
                <a:solidFill>
                  <a:srgbClr val="333399"/>
                </a:solidFill>
                <a:latin typeface="Calibri" pitchFamily="34" charset="0"/>
                <a:cs typeface="Calibri" pitchFamily="34" charset="0"/>
              </a:rPr>
              <a:t>and</a:t>
            </a:r>
            <a:r>
              <a:rPr lang="de-DE" sz="1800" b="1" dirty="0">
                <a:solidFill>
                  <a:srgbClr val="333399"/>
                </a:solidFill>
                <a:latin typeface="Calibri" pitchFamily="34" charset="0"/>
                <a:cs typeface="Calibri" pitchFamily="34" charset="0"/>
              </a:rPr>
              <a:t> </a:t>
            </a:r>
            <a:r>
              <a:rPr lang="de-DE" sz="1800" b="1" dirty="0" err="1" smtClean="0">
                <a:solidFill>
                  <a:srgbClr val="333399"/>
                </a:solidFill>
                <a:latin typeface="Calibri" pitchFamily="34" charset="0"/>
                <a:cs typeface="Calibri" pitchFamily="34" charset="0"/>
              </a:rPr>
              <a:t>scaling</a:t>
            </a:r>
            <a:r>
              <a:rPr lang="de-DE" sz="1800" b="1" dirty="0" smtClean="0">
                <a:solidFill>
                  <a:srgbClr val="333399"/>
                </a:solidFill>
                <a:latin typeface="Calibri" pitchFamily="34" charset="0"/>
                <a:cs typeface="Calibri" pitchFamily="34" charset="0"/>
              </a:rPr>
              <a:t>.</a:t>
            </a:r>
            <a:endParaRPr lang="de-DE" sz="1800" b="1" dirty="0">
              <a:solidFill>
                <a:srgbClr val="333399"/>
              </a:solidFill>
              <a:latin typeface="Calibri" pitchFamily="34" charset="0"/>
              <a:cs typeface="Calibri" pitchFamily="34" charset="0"/>
            </a:endParaRPr>
          </a:p>
        </p:txBody>
      </p:sp>
      <p:sp>
        <p:nvSpPr>
          <p:cNvPr id="12" name="Rechteck 11"/>
          <p:cNvSpPr/>
          <p:nvPr/>
        </p:nvSpPr>
        <p:spPr>
          <a:xfrm rot="16200000">
            <a:off x="-1150984" y="4753508"/>
            <a:ext cx="2629053" cy="338554"/>
          </a:xfrm>
          <a:prstGeom prst="rect">
            <a:avLst/>
          </a:prstGeom>
        </p:spPr>
        <p:txBody>
          <a:bodyPr wrap="none">
            <a:spAutoFit/>
          </a:bodyPr>
          <a:lstStyle/>
          <a:p>
            <a:r>
              <a:rPr lang="en-US" altLang="de-DE" sz="1600" i="1" dirty="0" smtClean="0">
                <a:solidFill>
                  <a:srgbClr val="000066"/>
                </a:solidFill>
                <a:latin typeface="Calibri" pitchFamily="34" charset="0"/>
              </a:rPr>
              <a:t>2. </a:t>
            </a:r>
            <a:r>
              <a:rPr lang="en-US" altLang="de-DE" sz="1600" b="1" i="1" dirty="0">
                <a:solidFill>
                  <a:srgbClr val="000066"/>
                </a:solidFill>
                <a:latin typeface="Calibri" pitchFamily="34" charset="0"/>
              </a:rPr>
              <a:t>Extending the paradigm </a:t>
            </a:r>
            <a:r>
              <a:rPr lang="en-US" altLang="de-DE" sz="1600" i="1" dirty="0" smtClean="0">
                <a:solidFill>
                  <a:srgbClr val="000066"/>
                </a:solidFill>
                <a:latin typeface="Calibri" pitchFamily="34" charset="0"/>
              </a:rPr>
              <a:t>…</a:t>
            </a:r>
            <a:endParaRPr lang="de-DE" sz="1600" dirty="0">
              <a:solidFill>
                <a:srgbClr val="00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1063">
                                            <p:txEl>
                                              <p:pRg st="0" end="0"/>
                                            </p:txEl>
                                          </p:spTgt>
                                        </p:tgtEl>
                                        <p:attrNameLst>
                                          <p:attrName>style.visibility</p:attrName>
                                        </p:attrNameLst>
                                      </p:cBhvr>
                                      <p:to>
                                        <p:strVal val="visible"/>
                                      </p:to>
                                    </p:set>
                                    <p:animEffect transition="in" filter="blinds(horizontal)">
                                      <p:cBhvr>
                                        <p:cTn id="7" dur="500"/>
                                        <p:tgtEl>
                                          <p:spTgt spid="3010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01063">
                                            <p:txEl>
                                              <p:pRg st="1" end="1"/>
                                            </p:txEl>
                                          </p:spTgt>
                                        </p:tgtEl>
                                        <p:attrNameLst>
                                          <p:attrName>style.visibility</p:attrName>
                                        </p:attrNameLst>
                                      </p:cBhvr>
                                      <p:to>
                                        <p:strVal val="visible"/>
                                      </p:to>
                                    </p:set>
                                    <p:animEffect transition="in" filter="blinds(horizontal)">
                                      <p:cBhvr>
                                        <p:cTn id="12" dur="500"/>
                                        <p:tgtEl>
                                          <p:spTgt spid="301063">
                                            <p:txEl>
                                              <p:pRg st="1" end="1"/>
                                            </p:txEl>
                                          </p:spTgt>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301064"/>
                                        </p:tgtEl>
                                        <p:attrNameLst>
                                          <p:attrName>style.visibility</p:attrName>
                                        </p:attrNameLst>
                                      </p:cBhvr>
                                      <p:to>
                                        <p:strVal val="visible"/>
                                      </p:to>
                                    </p:set>
                                    <p:anim calcmode="lin" valueType="num">
                                      <p:cBhvr additive="base">
                                        <p:cTn id="15" dur="500" fill="hold"/>
                                        <p:tgtEl>
                                          <p:spTgt spid="301064"/>
                                        </p:tgtEl>
                                        <p:attrNameLst>
                                          <p:attrName>ppt_x</p:attrName>
                                        </p:attrNameLst>
                                      </p:cBhvr>
                                      <p:tavLst>
                                        <p:tav tm="0">
                                          <p:val>
                                            <p:strVal val="0-#ppt_w/2"/>
                                          </p:val>
                                        </p:tav>
                                        <p:tav tm="100000">
                                          <p:val>
                                            <p:strVal val="#ppt_x"/>
                                          </p:val>
                                        </p:tav>
                                      </p:tavLst>
                                    </p:anim>
                                    <p:anim calcmode="lin" valueType="num">
                                      <p:cBhvr additive="base">
                                        <p:cTn id="16" dur="500" fill="hold"/>
                                        <p:tgtEl>
                                          <p:spTgt spid="301064"/>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301063">
                                            <p:txEl>
                                              <p:pRg st="2" end="2"/>
                                            </p:txEl>
                                          </p:spTgt>
                                        </p:tgtEl>
                                        <p:attrNameLst>
                                          <p:attrName>style.visibility</p:attrName>
                                        </p:attrNameLst>
                                      </p:cBhvr>
                                      <p:to>
                                        <p:strVal val="visible"/>
                                      </p:to>
                                    </p:set>
                                    <p:animEffect transition="in" filter="blinds(horizontal)">
                                      <p:cBhvr>
                                        <p:cTn id="21" dur="500"/>
                                        <p:tgtEl>
                                          <p:spTgt spid="301063">
                                            <p:txEl>
                                              <p:pRg st="2" end="2"/>
                                            </p:txEl>
                                          </p:spTgt>
                                        </p:tgtEl>
                                      </p:cBhvr>
                                    </p:animEffect>
                                  </p:childTnLst>
                                </p:cTn>
                              </p:par>
                              <p:par>
                                <p:cTn id="22" presetID="2" presetClass="entr" presetSubtype="8" fill="hold" grpId="0" nodeType="withEffect">
                                  <p:stCondLst>
                                    <p:cond delay="0"/>
                                  </p:stCondLst>
                                  <p:childTnLst>
                                    <p:set>
                                      <p:cBhvr>
                                        <p:cTn id="23" dur="1" fill="hold">
                                          <p:stCondLst>
                                            <p:cond delay="0"/>
                                          </p:stCondLst>
                                        </p:cTn>
                                        <p:tgtEl>
                                          <p:spTgt spid="301065"/>
                                        </p:tgtEl>
                                        <p:attrNameLst>
                                          <p:attrName>style.visibility</p:attrName>
                                        </p:attrNameLst>
                                      </p:cBhvr>
                                      <p:to>
                                        <p:strVal val="visible"/>
                                      </p:to>
                                    </p:set>
                                    <p:anim calcmode="lin" valueType="num">
                                      <p:cBhvr additive="base">
                                        <p:cTn id="24" dur="500" fill="hold"/>
                                        <p:tgtEl>
                                          <p:spTgt spid="301065"/>
                                        </p:tgtEl>
                                        <p:attrNameLst>
                                          <p:attrName>ppt_x</p:attrName>
                                        </p:attrNameLst>
                                      </p:cBhvr>
                                      <p:tavLst>
                                        <p:tav tm="0">
                                          <p:val>
                                            <p:strVal val="0-#ppt_w/2"/>
                                          </p:val>
                                        </p:tav>
                                        <p:tav tm="100000">
                                          <p:val>
                                            <p:strVal val="#ppt_x"/>
                                          </p:val>
                                        </p:tav>
                                      </p:tavLst>
                                    </p:anim>
                                    <p:anim calcmode="lin" valueType="num">
                                      <p:cBhvr additive="base">
                                        <p:cTn id="25" dur="500" fill="hold"/>
                                        <p:tgtEl>
                                          <p:spTgt spid="301065"/>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301063">
                                            <p:txEl>
                                              <p:pRg st="3" end="3"/>
                                            </p:txEl>
                                          </p:spTgt>
                                        </p:tgtEl>
                                        <p:attrNameLst>
                                          <p:attrName>style.visibility</p:attrName>
                                        </p:attrNameLst>
                                      </p:cBhvr>
                                      <p:to>
                                        <p:strVal val="visible"/>
                                      </p:to>
                                    </p:set>
                                    <p:animEffect transition="in" filter="blinds(horizontal)">
                                      <p:cBhvr>
                                        <p:cTn id="30" dur="500"/>
                                        <p:tgtEl>
                                          <p:spTgt spid="301063">
                                            <p:txEl>
                                              <p:pRg st="3" end="3"/>
                                            </p:txEl>
                                          </p:spTgt>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301066"/>
                                        </p:tgtEl>
                                        <p:attrNameLst>
                                          <p:attrName>style.visibility</p:attrName>
                                        </p:attrNameLst>
                                      </p:cBhvr>
                                      <p:to>
                                        <p:strVal val="visible"/>
                                      </p:to>
                                    </p:set>
                                    <p:anim calcmode="lin" valueType="num">
                                      <p:cBhvr additive="base">
                                        <p:cTn id="33" dur="500" fill="hold"/>
                                        <p:tgtEl>
                                          <p:spTgt spid="301066"/>
                                        </p:tgtEl>
                                        <p:attrNameLst>
                                          <p:attrName>ppt_x</p:attrName>
                                        </p:attrNameLst>
                                      </p:cBhvr>
                                      <p:tavLst>
                                        <p:tav tm="0">
                                          <p:val>
                                            <p:strVal val="0-#ppt_w/2"/>
                                          </p:val>
                                        </p:tav>
                                        <p:tav tm="100000">
                                          <p:val>
                                            <p:strVal val="#ppt_x"/>
                                          </p:val>
                                        </p:tav>
                                      </p:tavLst>
                                    </p:anim>
                                    <p:anim calcmode="lin" valueType="num">
                                      <p:cBhvr additive="base">
                                        <p:cTn id="34" dur="500" fill="hold"/>
                                        <p:tgtEl>
                                          <p:spTgt spid="301066"/>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301063">
                                            <p:txEl>
                                              <p:pRg st="4" end="4"/>
                                            </p:txEl>
                                          </p:spTgt>
                                        </p:tgtEl>
                                        <p:attrNameLst>
                                          <p:attrName>style.visibility</p:attrName>
                                        </p:attrNameLst>
                                      </p:cBhvr>
                                      <p:to>
                                        <p:strVal val="visible"/>
                                      </p:to>
                                    </p:set>
                                    <p:animEffect transition="in" filter="blinds(horizontal)">
                                      <p:cBhvr>
                                        <p:cTn id="39" dur="500"/>
                                        <p:tgtEl>
                                          <p:spTgt spid="301063">
                                            <p:txEl>
                                              <p:pRg st="4" end="4"/>
                                            </p:txEl>
                                          </p:spTgt>
                                        </p:tgtEl>
                                      </p:cBhvr>
                                    </p:animEffect>
                                  </p:childTnLst>
                                </p:cTn>
                              </p:par>
                              <p:par>
                                <p:cTn id="40" presetID="2" presetClass="entr" presetSubtype="8" fill="hold" grpId="0" nodeType="withEffect">
                                  <p:stCondLst>
                                    <p:cond delay="0"/>
                                  </p:stCondLst>
                                  <p:childTnLst>
                                    <p:set>
                                      <p:cBhvr>
                                        <p:cTn id="41" dur="1" fill="hold">
                                          <p:stCondLst>
                                            <p:cond delay="0"/>
                                          </p:stCondLst>
                                        </p:cTn>
                                        <p:tgtEl>
                                          <p:spTgt spid="301067"/>
                                        </p:tgtEl>
                                        <p:attrNameLst>
                                          <p:attrName>style.visibility</p:attrName>
                                        </p:attrNameLst>
                                      </p:cBhvr>
                                      <p:to>
                                        <p:strVal val="visible"/>
                                      </p:to>
                                    </p:set>
                                    <p:anim calcmode="lin" valueType="num">
                                      <p:cBhvr additive="base">
                                        <p:cTn id="42" dur="500" fill="hold"/>
                                        <p:tgtEl>
                                          <p:spTgt spid="301067"/>
                                        </p:tgtEl>
                                        <p:attrNameLst>
                                          <p:attrName>ppt_x</p:attrName>
                                        </p:attrNameLst>
                                      </p:cBhvr>
                                      <p:tavLst>
                                        <p:tav tm="0">
                                          <p:val>
                                            <p:strVal val="0-#ppt_w/2"/>
                                          </p:val>
                                        </p:tav>
                                        <p:tav tm="100000">
                                          <p:val>
                                            <p:strVal val="#ppt_x"/>
                                          </p:val>
                                        </p:tav>
                                      </p:tavLst>
                                    </p:anim>
                                    <p:anim calcmode="lin" valueType="num">
                                      <p:cBhvr additive="base">
                                        <p:cTn id="43" dur="500" fill="hold"/>
                                        <p:tgtEl>
                                          <p:spTgt spid="301067"/>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p:cTn id="48" dur="500" fill="hold"/>
                                        <p:tgtEl>
                                          <p:spTgt spid="3"/>
                                        </p:tgtEl>
                                        <p:attrNameLst>
                                          <p:attrName>ppt_w</p:attrName>
                                        </p:attrNameLst>
                                      </p:cBhvr>
                                      <p:tavLst>
                                        <p:tav tm="0">
                                          <p:val>
                                            <p:fltVal val="0"/>
                                          </p:val>
                                        </p:tav>
                                        <p:tav tm="100000">
                                          <p:val>
                                            <p:strVal val="#ppt_w"/>
                                          </p:val>
                                        </p:tav>
                                      </p:tavLst>
                                    </p:anim>
                                    <p:anim calcmode="lin" valueType="num">
                                      <p:cBhvr>
                                        <p:cTn id="49" dur="500" fill="hold"/>
                                        <p:tgtEl>
                                          <p:spTgt spid="3"/>
                                        </p:tgtEl>
                                        <p:attrNameLst>
                                          <p:attrName>ppt_h</p:attrName>
                                        </p:attrNameLst>
                                      </p:cBhvr>
                                      <p:tavLst>
                                        <p:tav tm="0">
                                          <p:val>
                                            <p:fltVal val="0"/>
                                          </p:val>
                                        </p:tav>
                                        <p:tav tm="100000">
                                          <p:val>
                                            <p:strVal val="#ppt_h"/>
                                          </p:val>
                                        </p:tav>
                                      </p:tavLst>
                                    </p:anim>
                                    <p:animEffect transition="in" filter="fade">
                                      <p:cBhvr>
                                        <p:cTn id="50" dur="500"/>
                                        <p:tgtEl>
                                          <p:spTgt spid="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p:cTn id="53" dur="500" fill="hold"/>
                                        <p:tgtEl>
                                          <p:spTgt spid="4"/>
                                        </p:tgtEl>
                                        <p:attrNameLst>
                                          <p:attrName>ppt_w</p:attrName>
                                        </p:attrNameLst>
                                      </p:cBhvr>
                                      <p:tavLst>
                                        <p:tav tm="0">
                                          <p:val>
                                            <p:fltVal val="0"/>
                                          </p:val>
                                        </p:tav>
                                        <p:tav tm="100000">
                                          <p:val>
                                            <p:strVal val="#ppt_w"/>
                                          </p:val>
                                        </p:tav>
                                      </p:tavLst>
                                    </p:anim>
                                    <p:anim calcmode="lin" valueType="num">
                                      <p:cBhvr>
                                        <p:cTn id="54" dur="500" fill="hold"/>
                                        <p:tgtEl>
                                          <p:spTgt spid="4"/>
                                        </p:tgtEl>
                                        <p:attrNameLst>
                                          <p:attrName>ppt_h</p:attrName>
                                        </p:attrNameLst>
                                      </p:cBhvr>
                                      <p:tavLst>
                                        <p:tav tm="0">
                                          <p:val>
                                            <p:fltVal val="0"/>
                                          </p:val>
                                        </p:tav>
                                        <p:tav tm="100000">
                                          <p:val>
                                            <p:strVal val="#ppt_h"/>
                                          </p:val>
                                        </p:tav>
                                      </p:tavLst>
                                    </p:anim>
                                    <p:animEffect transition="in" filter="fade">
                                      <p:cBhvr>
                                        <p:cTn id="5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64" grpId="0" animBg="1"/>
      <p:bldP spid="301065" grpId="0" animBg="1"/>
      <p:bldP spid="301066" grpId="0" animBg="1"/>
      <p:bldP spid="301067" grpId="0" animBg="1"/>
      <p:bldP spid="3"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grayscl/>
            <a:extLst>
              <a:ext uri="{28A0092B-C50C-407E-A947-70E740481C1C}">
                <a14:useLocalDpi xmlns:a14="http://schemas.microsoft.com/office/drawing/2010/main" val="0"/>
              </a:ext>
            </a:extLst>
          </a:blip>
          <a:srcRect t="10394" b="45430"/>
          <a:stretch>
            <a:fillRect/>
          </a:stretch>
        </p:blipFill>
        <p:spPr bwMode="auto">
          <a:xfrm>
            <a:off x="-36512" y="6200775"/>
            <a:ext cx="9224962"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 name="Picture 4"/>
          <p:cNvPicPr>
            <a:picLocks noChangeAspect="1" noChangeArrowheads="1"/>
          </p:cNvPicPr>
          <p:nvPr/>
        </p:nvPicPr>
        <p:blipFill>
          <a:blip r:embed="rId3">
            <a:grayscl/>
            <a:extLst>
              <a:ext uri="{28A0092B-C50C-407E-A947-70E740481C1C}">
                <a14:useLocalDpi xmlns:a14="http://schemas.microsoft.com/office/drawing/2010/main" val="0"/>
              </a:ext>
            </a:extLst>
          </a:blip>
          <a:srcRect t="30244" b="35329"/>
          <a:stretch>
            <a:fillRect/>
          </a:stretch>
        </p:blipFill>
        <p:spPr bwMode="auto">
          <a:xfrm>
            <a:off x="-36512" y="0"/>
            <a:ext cx="9217024"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 name="Rectangle 6"/>
          <p:cNvSpPr>
            <a:spLocks noChangeArrowheads="1"/>
          </p:cNvSpPr>
          <p:nvPr/>
        </p:nvSpPr>
        <p:spPr bwMode="auto">
          <a:xfrm>
            <a:off x="871728" y="125412"/>
            <a:ext cx="749019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sz="3600" b="1" dirty="0" err="1" smtClean="0">
                <a:solidFill>
                  <a:srgbClr val="FFFF00"/>
                </a:solidFill>
                <a:latin typeface="Calibri" pitchFamily="34" charset="0"/>
              </a:rPr>
              <a:t>Analysing</a:t>
            </a:r>
            <a:r>
              <a:rPr lang="de-DE" sz="3600" b="1" dirty="0" smtClean="0">
                <a:solidFill>
                  <a:srgbClr val="FFFF00"/>
                </a:solidFill>
                <a:latin typeface="Calibri" pitchFamily="34" charset="0"/>
              </a:rPr>
              <a:t> </a:t>
            </a:r>
            <a:r>
              <a:rPr lang="de-DE" sz="3600" b="1" dirty="0" err="1" smtClean="0">
                <a:solidFill>
                  <a:srgbClr val="FFFF00"/>
                </a:solidFill>
                <a:latin typeface="Calibri" pitchFamily="34" charset="0"/>
              </a:rPr>
              <a:t>social</a:t>
            </a:r>
            <a:r>
              <a:rPr lang="de-DE" sz="3600" b="1" dirty="0" smtClean="0">
                <a:solidFill>
                  <a:srgbClr val="FFFF00"/>
                </a:solidFill>
                <a:latin typeface="Calibri" pitchFamily="34" charset="0"/>
              </a:rPr>
              <a:t> </a:t>
            </a:r>
            <a:r>
              <a:rPr lang="de-DE" sz="3600" b="1" dirty="0" err="1" smtClean="0">
                <a:solidFill>
                  <a:srgbClr val="FFFF00"/>
                </a:solidFill>
                <a:latin typeface="Calibri" pitchFamily="34" charset="0"/>
              </a:rPr>
              <a:t>innovation</a:t>
            </a:r>
            <a:r>
              <a:rPr lang="de-DE" sz="3600" b="1" dirty="0" smtClean="0">
                <a:solidFill>
                  <a:srgbClr val="FFFF00"/>
                </a:solidFill>
                <a:latin typeface="Calibri" pitchFamily="34" charset="0"/>
              </a:rPr>
              <a:t> </a:t>
            </a:r>
            <a:r>
              <a:rPr lang="de-DE" sz="3600" b="1" dirty="0" err="1">
                <a:solidFill>
                  <a:srgbClr val="FFFF00"/>
                </a:solidFill>
                <a:latin typeface="Calibri" pitchFamily="34" charset="0"/>
              </a:rPr>
              <a:t>examples</a:t>
            </a:r>
            <a:r>
              <a:rPr lang="de-DE" b="1" dirty="0">
                <a:solidFill>
                  <a:srgbClr val="333399"/>
                </a:solidFill>
              </a:rPr>
              <a:t/>
            </a:r>
            <a:br>
              <a:rPr lang="de-DE" b="1" dirty="0">
                <a:solidFill>
                  <a:srgbClr val="333399"/>
                </a:solidFill>
              </a:rPr>
            </a:br>
            <a:endParaRPr lang="de-AT" b="1" dirty="0">
              <a:solidFill>
                <a:srgbClr val="333399"/>
              </a:solidFill>
            </a:endParaRPr>
          </a:p>
        </p:txBody>
      </p:sp>
      <p:sp>
        <p:nvSpPr>
          <p:cNvPr id="7" name="Rectangle 7"/>
          <p:cNvSpPr>
            <a:spLocks noChangeArrowheads="1"/>
          </p:cNvSpPr>
          <p:nvPr/>
        </p:nvSpPr>
        <p:spPr bwMode="auto">
          <a:xfrm>
            <a:off x="287908" y="990600"/>
            <a:ext cx="8964612"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r>
              <a:rPr lang="de-DE" sz="2400" b="1" dirty="0">
                <a:solidFill>
                  <a:srgbClr val="000066"/>
                </a:solidFill>
                <a:latin typeface="Calibri" pitchFamily="34" charset="0"/>
              </a:rPr>
              <a:t>Public </a:t>
            </a:r>
            <a:r>
              <a:rPr lang="de-DE" sz="2400" b="1" dirty="0" err="1" smtClean="0">
                <a:solidFill>
                  <a:srgbClr val="000066"/>
                </a:solidFill>
                <a:latin typeface="Calibri" pitchFamily="34" charset="0"/>
              </a:rPr>
              <a:t>sector</a:t>
            </a:r>
            <a:r>
              <a:rPr lang="de-DE" sz="2400" b="1" dirty="0" smtClean="0">
                <a:solidFill>
                  <a:srgbClr val="000066"/>
                </a:solidFill>
                <a:latin typeface="Calibri" pitchFamily="34" charset="0"/>
              </a:rPr>
              <a:t>: </a:t>
            </a:r>
            <a:r>
              <a:rPr lang="de-DE" sz="2400" b="1" dirty="0" err="1">
                <a:solidFill>
                  <a:srgbClr val="0000FF"/>
                </a:solidFill>
                <a:latin typeface="Calibri" pitchFamily="34" charset="0"/>
              </a:rPr>
              <a:t>Municipality</a:t>
            </a:r>
            <a:r>
              <a:rPr lang="de-DE" sz="2400" b="1" dirty="0">
                <a:solidFill>
                  <a:srgbClr val="0000FF"/>
                </a:solidFill>
                <a:latin typeface="Calibri" pitchFamily="34" charset="0"/>
              </a:rPr>
              <a:t> </a:t>
            </a:r>
            <a:r>
              <a:rPr lang="de-DE" sz="2400" b="1" dirty="0" err="1">
                <a:solidFill>
                  <a:srgbClr val="0000FF"/>
                </a:solidFill>
                <a:latin typeface="Calibri" pitchFamily="34" charset="0"/>
              </a:rPr>
              <a:t>of</a:t>
            </a:r>
            <a:r>
              <a:rPr lang="de-DE" sz="2400" b="1" dirty="0">
                <a:solidFill>
                  <a:srgbClr val="0000FF"/>
                </a:solidFill>
                <a:latin typeface="Calibri" pitchFamily="34" charset="0"/>
              </a:rPr>
              <a:t> </a:t>
            </a:r>
            <a:r>
              <a:rPr lang="de-DE" sz="2400" b="1" dirty="0" err="1">
                <a:solidFill>
                  <a:srgbClr val="0000FF"/>
                </a:solidFill>
                <a:latin typeface="Calibri" pitchFamily="34" charset="0"/>
              </a:rPr>
              <a:t>Kapfenberg</a:t>
            </a:r>
            <a:r>
              <a:rPr lang="de-DE" sz="2400" b="1" dirty="0">
                <a:solidFill>
                  <a:srgbClr val="0000FF"/>
                </a:solidFill>
                <a:latin typeface="Calibri" pitchFamily="34" charset="0"/>
              </a:rPr>
              <a:t> (AT) – „Future </a:t>
            </a:r>
            <a:r>
              <a:rPr lang="de-DE" sz="2400" b="1" dirty="0" err="1">
                <a:solidFill>
                  <a:srgbClr val="0000FF"/>
                </a:solidFill>
                <a:latin typeface="Calibri" pitchFamily="34" charset="0"/>
              </a:rPr>
              <a:t>for</a:t>
            </a:r>
            <a:r>
              <a:rPr lang="de-DE" sz="2400" b="1" dirty="0">
                <a:solidFill>
                  <a:srgbClr val="0000FF"/>
                </a:solidFill>
                <a:latin typeface="Calibri" pitchFamily="34" charset="0"/>
              </a:rPr>
              <a:t> all“</a:t>
            </a:r>
            <a:endParaRPr lang="de-DE" sz="2400" b="1" u="sng" dirty="0">
              <a:solidFill>
                <a:srgbClr val="0000FF"/>
              </a:solidFill>
              <a:latin typeface="Calibri" pitchFamily="34" charset="0"/>
            </a:endParaRPr>
          </a:p>
          <a:p>
            <a:pPr marL="742950" lvl="1" indent="-285750">
              <a:lnSpc>
                <a:spcPct val="90000"/>
              </a:lnSpc>
              <a:spcBef>
                <a:spcPct val="20000"/>
              </a:spcBef>
              <a:buFontTx/>
              <a:buChar char="–"/>
            </a:pPr>
            <a:endParaRPr lang="de-DE" sz="800" b="1" i="1" dirty="0">
              <a:solidFill>
                <a:srgbClr val="0000FF"/>
              </a:solidFill>
              <a:latin typeface="Calibri" pitchFamily="34" charset="0"/>
            </a:endParaRPr>
          </a:p>
          <a:p>
            <a:pPr marL="742950" lvl="1" indent="-285750">
              <a:lnSpc>
                <a:spcPct val="90000"/>
              </a:lnSpc>
              <a:spcBef>
                <a:spcPct val="20000"/>
              </a:spcBef>
              <a:buFontTx/>
              <a:buChar char="–"/>
            </a:pPr>
            <a:r>
              <a:rPr lang="de-DE" sz="1600" b="1" i="1" dirty="0" err="1">
                <a:solidFill>
                  <a:srgbClr val="0000FF"/>
                </a:solidFill>
                <a:latin typeface="Calibri" pitchFamily="34" charset="0"/>
              </a:rPr>
              <a:t>I</a:t>
            </a:r>
            <a:r>
              <a:rPr lang="de-DE" sz="1600" b="1" dirty="0" err="1">
                <a:solidFill>
                  <a:srgbClr val="0000FF"/>
                </a:solidFill>
                <a:latin typeface="Calibri" pitchFamily="34" charset="0"/>
              </a:rPr>
              <a:t>dea</a:t>
            </a:r>
            <a:r>
              <a:rPr lang="de-DE" sz="1600" b="1" dirty="0">
                <a:solidFill>
                  <a:srgbClr val="0000FF"/>
                </a:solidFill>
                <a:latin typeface="Calibri" pitchFamily="34" charset="0"/>
              </a:rPr>
              <a:t> 	</a:t>
            </a:r>
            <a:r>
              <a:rPr lang="de-DE" sz="1600" b="1" dirty="0" smtClean="0">
                <a:solidFill>
                  <a:srgbClr val="0000FF"/>
                </a:solidFill>
                <a:latin typeface="Calibri" pitchFamily="34" charset="0"/>
              </a:rPr>
              <a:t>         &gt;&gt;  </a:t>
            </a:r>
            <a:r>
              <a:rPr lang="de-DE" sz="1600" b="1" dirty="0" err="1">
                <a:solidFill>
                  <a:srgbClr val="0000FF"/>
                </a:solidFill>
                <a:latin typeface="Calibri" pitchFamily="34" charset="0"/>
              </a:rPr>
              <a:t>Issue</a:t>
            </a:r>
            <a:r>
              <a:rPr lang="de-DE" sz="1600" b="1" dirty="0">
                <a:solidFill>
                  <a:srgbClr val="0000FF"/>
                </a:solidFill>
                <a:latin typeface="Calibri" pitchFamily="34" charset="0"/>
              </a:rPr>
              <a:t> </a:t>
            </a:r>
            <a:r>
              <a:rPr lang="de-DE" sz="1600" b="1" dirty="0" err="1">
                <a:solidFill>
                  <a:srgbClr val="0000FF"/>
                </a:solidFill>
                <a:latin typeface="Calibri" pitchFamily="34" charset="0"/>
              </a:rPr>
              <a:t>poverty</a:t>
            </a:r>
            <a:r>
              <a:rPr lang="de-DE" sz="1600" b="1" dirty="0">
                <a:solidFill>
                  <a:srgbClr val="0000FF"/>
                </a:solidFill>
                <a:latin typeface="Calibri" pitchFamily="34" charset="0"/>
              </a:rPr>
              <a:t> – </a:t>
            </a:r>
            <a:r>
              <a:rPr lang="de-DE" sz="1600" b="1" dirty="0" err="1">
                <a:solidFill>
                  <a:srgbClr val="0000FF"/>
                </a:solidFill>
                <a:latin typeface="Calibri" pitchFamily="34" charset="0"/>
              </a:rPr>
              <a:t>social</a:t>
            </a:r>
            <a:r>
              <a:rPr lang="de-DE" sz="1600" b="1" dirty="0">
                <a:solidFill>
                  <a:srgbClr val="0000FF"/>
                </a:solidFill>
                <a:latin typeface="Calibri" pitchFamily="34" charset="0"/>
              </a:rPr>
              <a:t> </a:t>
            </a:r>
            <a:r>
              <a:rPr lang="de-DE" sz="1600" b="1" dirty="0" err="1">
                <a:solidFill>
                  <a:srgbClr val="0000FF"/>
                </a:solidFill>
                <a:latin typeface="Calibri" pitchFamily="34" charset="0"/>
              </a:rPr>
              <a:t>assistance</a:t>
            </a:r>
            <a:r>
              <a:rPr lang="de-DE" sz="1600" b="1" dirty="0">
                <a:solidFill>
                  <a:srgbClr val="0000FF"/>
                </a:solidFill>
                <a:latin typeface="Calibri" pitchFamily="34" charset="0"/>
              </a:rPr>
              <a:t> </a:t>
            </a:r>
            <a:r>
              <a:rPr lang="de-DE" sz="1600" b="1" dirty="0" err="1">
                <a:solidFill>
                  <a:srgbClr val="0000FF"/>
                </a:solidFill>
                <a:latin typeface="Calibri" pitchFamily="34" charset="0"/>
              </a:rPr>
              <a:t>without</a:t>
            </a:r>
            <a:r>
              <a:rPr lang="de-DE" sz="1600" b="1" dirty="0">
                <a:solidFill>
                  <a:srgbClr val="0000FF"/>
                </a:solidFill>
                <a:latin typeface="Calibri" pitchFamily="34" charset="0"/>
              </a:rPr>
              <a:t> </a:t>
            </a:r>
            <a:r>
              <a:rPr lang="de-DE" sz="1600" b="1" dirty="0" err="1">
                <a:solidFill>
                  <a:srgbClr val="0000FF"/>
                </a:solidFill>
                <a:latin typeface="Calibri" pitchFamily="34" charset="0"/>
              </a:rPr>
              <a:t>stigmatisation</a:t>
            </a:r>
            <a:endParaRPr lang="de-DE" sz="1600" b="1" dirty="0">
              <a:solidFill>
                <a:srgbClr val="0000FF"/>
              </a:solidFill>
              <a:latin typeface="Calibri" pitchFamily="34" charset="0"/>
            </a:endParaRPr>
          </a:p>
          <a:p>
            <a:pPr marL="742950" lvl="1" indent="-285750">
              <a:lnSpc>
                <a:spcPct val="90000"/>
              </a:lnSpc>
              <a:spcBef>
                <a:spcPct val="20000"/>
              </a:spcBef>
              <a:buFontTx/>
              <a:buChar char="–"/>
            </a:pPr>
            <a:r>
              <a:rPr lang="de-DE" sz="1600" b="1" i="1" dirty="0">
                <a:solidFill>
                  <a:srgbClr val="0000FF"/>
                </a:solidFill>
                <a:latin typeface="Calibri" pitchFamily="34" charset="0"/>
              </a:rPr>
              <a:t>I</a:t>
            </a:r>
            <a:r>
              <a:rPr lang="de-DE" sz="1600" b="1" dirty="0">
                <a:solidFill>
                  <a:srgbClr val="0000FF"/>
                </a:solidFill>
                <a:latin typeface="Calibri" pitchFamily="34" charset="0"/>
              </a:rPr>
              <a:t>ntervention  </a:t>
            </a:r>
            <a:r>
              <a:rPr lang="de-DE" sz="1600" b="1" dirty="0" smtClean="0">
                <a:solidFill>
                  <a:srgbClr val="0000FF"/>
                </a:solidFill>
                <a:latin typeface="Calibri" pitchFamily="34" charset="0"/>
              </a:rPr>
              <a:t>        &gt;&gt; </a:t>
            </a:r>
            <a:r>
              <a:rPr lang="de-DE" sz="1600" b="1" dirty="0">
                <a:solidFill>
                  <a:srgbClr val="0000FF"/>
                </a:solidFill>
                <a:latin typeface="Calibri" pitchFamily="34" charset="0"/>
              </a:rPr>
              <a:t>„</a:t>
            </a:r>
            <a:r>
              <a:rPr lang="de-DE" sz="1600" b="1" dirty="0" err="1">
                <a:solidFill>
                  <a:srgbClr val="0000FF"/>
                </a:solidFill>
                <a:latin typeface="Calibri" pitchFamily="34" charset="0"/>
              </a:rPr>
              <a:t>Activity</a:t>
            </a:r>
            <a:r>
              <a:rPr lang="de-DE" sz="1600" b="1" dirty="0">
                <a:solidFill>
                  <a:srgbClr val="0000FF"/>
                </a:solidFill>
                <a:latin typeface="Calibri" pitchFamily="34" charset="0"/>
              </a:rPr>
              <a:t> Card“</a:t>
            </a:r>
          </a:p>
          <a:p>
            <a:pPr marL="742950" lvl="1" indent="-285750">
              <a:lnSpc>
                <a:spcPct val="90000"/>
              </a:lnSpc>
              <a:spcBef>
                <a:spcPct val="20000"/>
              </a:spcBef>
              <a:buFontTx/>
              <a:buChar char="–"/>
            </a:pPr>
            <a:r>
              <a:rPr lang="de-DE" sz="1600" b="1" i="1" dirty="0">
                <a:solidFill>
                  <a:srgbClr val="0000FF"/>
                </a:solidFill>
                <a:latin typeface="Calibri" pitchFamily="34" charset="0"/>
              </a:rPr>
              <a:t>I</a:t>
            </a:r>
            <a:r>
              <a:rPr lang="de-DE" sz="1600" b="1" dirty="0">
                <a:solidFill>
                  <a:srgbClr val="0000FF"/>
                </a:solidFill>
                <a:latin typeface="Calibri" pitchFamily="34" charset="0"/>
              </a:rPr>
              <a:t>mplementation  </a:t>
            </a:r>
            <a:r>
              <a:rPr lang="de-DE" sz="1600" b="1" dirty="0" smtClean="0">
                <a:solidFill>
                  <a:srgbClr val="0000FF"/>
                </a:solidFill>
                <a:latin typeface="Calibri" pitchFamily="34" charset="0"/>
              </a:rPr>
              <a:t> &gt;&gt;  Transport </a:t>
            </a:r>
            <a:r>
              <a:rPr lang="de-DE" sz="1600" b="1" dirty="0" err="1" smtClean="0">
                <a:solidFill>
                  <a:srgbClr val="0000FF"/>
                </a:solidFill>
                <a:latin typeface="Calibri" pitchFamily="34" charset="0"/>
              </a:rPr>
              <a:t>companies</a:t>
            </a:r>
            <a:r>
              <a:rPr lang="de-DE" sz="1600" b="1" dirty="0" smtClean="0">
                <a:solidFill>
                  <a:srgbClr val="0000FF"/>
                </a:solidFill>
                <a:latin typeface="Calibri" pitchFamily="34" charset="0"/>
              </a:rPr>
              <a:t>, Caritas (NGO), </a:t>
            </a:r>
            <a:r>
              <a:rPr lang="de-DE" sz="1600" b="1" dirty="0">
                <a:solidFill>
                  <a:srgbClr val="0000FF"/>
                </a:solidFill>
                <a:latin typeface="Calibri" pitchFamily="34" charset="0"/>
              </a:rPr>
              <a:t>Supermarket, </a:t>
            </a:r>
            <a:r>
              <a:rPr lang="de-DE" sz="1600" b="1" dirty="0" err="1">
                <a:solidFill>
                  <a:srgbClr val="0000FF"/>
                </a:solidFill>
                <a:latin typeface="Calibri" pitchFamily="34" charset="0"/>
              </a:rPr>
              <a:t>Cafe</a:t>
            </a:r>
            <a:r>
              <a:rPr lang="de-DE" sz="1600" b="1" dirty="0">
                <a:solidFill>
                  <a:srgbClr val="0000FF"/>
                </a:solidFill>
                <a:latin typeface="Calibri" pitchFamily="34" charset="0"/>
              </a:rPr>
              <a:t>, Sports ...</a:t>
            </a:r>
          </a:p>
          <a:p>
            <a:pPr marL="742950" lvl="1" indent="-285750">
              <a:lnSpc>
                <a:spcPct val="90000"/>
              </a:lnSpc>
              <a:spcBef>
                <a:spcPct val="20000"/>
              </a:spcBef>
              <a:buFontTx/>
              <a:buChar char="–"/>
            </a:pPr>
            <a:r>
              <a:rPr lang="de-DE" sz="1600" b="1" i="1" dirty="0">
                <a:solidFill>
                  <a:srgbClr val="0000FF"/>
                </a:solidFill>
                <a:latin typeface="Calibri" pitchFamily="34" charset="0"/>
              </a:rPr>
              <a:t>I</a:t>
            </a:r>
            <a:r>
              <a:rPr lang="de-DE" sz="1600" b="1" dirty="0">
                <a:solidFill>
                  <a:srgbClr val="0000FF"/>
                </a:solidFill>
                <a:latin typeface="Calibri" pitchFamily="34" charset="0"/>
              </a:rPr>
              <a:t>mpact 	 </a:t>
            </a:r>
            <a:r>
              <a:rPr lang="de-DE" sz="1600" b="1" dirty="0" smtClean="0">
                <a:solidFill>
                  <a:srgbClr val="0000FF"/>
                </a:solidFill>
                <a:latin typeface="Calibri" pitchFamily="34" charset="0"/>
              </a:rPr>
              <a:t>        &gt;&gt;  </a:t>
            </a:r>
            <a:r>
              <a:rPr lang="de-DE" sz="1600" b="1" dirty="0" err="1">
                <a:solidFill>
                  <a:srgbClr val="0000FF"/>
                </a:solidFill>
                <a:latin typeface="Calibri" pitchFamily="34" charset="0"/>
              </a:rPr>
              <a:t>Participation</a:t>
            </a:r>
            <a:r>
              <a:rPr lang="de-DE" sz="1600" b="1" dirty="0">
                <a:solidFill>
                  <a:srgbClr val="0000FF"/>
                </a:solidFill>
                <a:latin typeface="Calibri" pitchFamily="34" charset="0"/>
              </a:rPr>
              <a:t>, </a:t>
            </a:r>
            <a:r>
              <a:rPr lang="de-DE" sz="1600" b="1" dirty="0" err="1">
                <a:solidFill>
                  <a:srgbClr val="0000FF"/>
                </a:solidFill>
                <a:latin typeface="Calibri" pitchFamily="34" charset="0"/>
              </a:rPr>
              <a:t>elevating</a:t>
            </a:r>
            <a:r>
              <a:rPr lang="de-DE" sz="1600" b="1" dirty="0">
                <a:solidFill>
                  <a:srgbClr val="0000FF"/>
                </a:solidFill>
                <a:latin typeface="Calibri" pitchFamily="34" charset="0"/>
              </a:rPr>
              <a:t> </a:t>
            </a:r>
            <a:r>
              <a:rPr lang="de-DE" sz="1600" b="1" dirty="0" err="1">
                <a:solidFill>
                  <a:srgbClr val="0000FF"/>
                </a:solidFill>
                <a:latin typeface="Calibri" pitchFamily="34" charset="0"/>
              </a:rPr>
              <a:t>quality</a:t>
            </a:r>
            <a:r>
              <a:rPr lang="de-DE" sz="1600" b="1" dirty="0">
                <a:solidFill>
                  <a:srgbClr val="0000FF"/>
                </a:solidFill>
                <a:latin typeface="Calibri" pitchFamily="34" charset="0"/>
              </a:rPr>
              <a:t> </a:t>
            </a:r>
            <a:r>
              <a:rPr lang="de-DE" sz="1600" b="1" dirty="0" err="1">
                <a:solidFill>
                  <a:srgbClr val="0000FF"/>
                </a:solidFill>
                <a:latin typeface="Calibri" pitchFamily="34" charset="0"/>
              </a:rPr>
              <a:t>of</a:t>
            </a:r>
            <a:r>
              <a:rPr lang="de-DE" sz="1600" b="1" dirty="0">
                <a:solidFill>
                  <a:srgbClr val="0000FF"/>
                </a:solidFill>
                <a:latin typeface="Calibri" pitchFamily="34" charset="0"/>
              </a:rPr>
              <a:t> </a:t>
            </a:r>
            <a:r>
              <a:rPr lang="de-DE" sz="1600" b="1" dirty="0" err="1">
                <a:solidFill>
                  <a:srgbClr val="0000FF"/>
                </a:solidFill>
                <a:latin typeface="Calibri" pitchFamily="34" charset="0"/>
              </a:rPr>
              <a:t>life</a:t>
            </a:r>
            <a:r>
              <a:rPr lang="de-DE" sz="1600" b="1" dirty="0">
                <a:solidFill>
                  <a:srgbClr val="0000FF"/>
                </a:solidFill>
                <a:latin typeface="Calibri" pitchFamily="34" charset="0"/>
              </a:rPr>
              <a:t> </a:t>
            </a:r>
            <a:r>
              <a:rPr lang="de-DE" sz="1600" b="1" dirty="0" err="1">
                <a:solidFill>
                  <a:srgbClr val="0000FF"/>
                </a:solidFill>
                <a:latin typeface="Calibri" pitchFamily="34" charset="0"/>
              </a:rPr>
              <a:t>and</a:t>
            </a:r>
            <a:r>
              <a:rPr lang="de-DE" sz="1600" b="1" dirty="0">
                <a:solidFill>
                  <a:srgbClr val="0000FF"/>
                </a:solidFill>
                <a:latin typeface="Calibri" pitchFamily="34" charset="0"/>
              </a:rPr>
              <a:t> </a:t>
            </a:r>
            <a:r>
              <a:rPr lang="de-DE" sz="1600" b="1" dirty="0" err="1">
                <a:solidFill>
                  <a:srgbClr val="0000FF"/>
                </a:solidFill>
                <a:latin typeface="Calibri" pitchFamily="34" charset="0"/>
              </a:rPr>
              <a:t>cohesion</a:t>
            </a:r>
            <a:endParaRPr lang="de-AT" sz="1600" dirty="0">
              <a:solidFill>
                <a:srgbClr val="0000FF"/>
              </a:solidFill>
              <a:latin typeface="Calibri" pitchFamily="34" charset="0"/>
            </a:endParaRPr>
          </a:p>
        </p:txBody>
      </p:sp>
      <p:sp>
        <p:nvSpPr>
          <p:cNvPr id="9" name="Rectangle 7"/>
          <p:cNvSpPr>
            <a:spLocks noChangeArrowheads="1"/>
          </p:cNvSpPr>
          <p:nvPr/>
        </p:nvSpPr>
        <p:spPr bwMode="auto">
          <a:xfrm>
            <a:off x="287908" y="2708920"/>
            <a:ext cx="8964612"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r>
              <a:rPr lang="de-DE" sz="2400" b="1" dirty="0" smtClean="0">
                <a:solidFill>
                  <a:srgbClr val="000066"/>
                </a:solidFill>
                <a:latin typeface="Calibri" pitchFamily="34" charset="0"/>
              </a:rPr>
              <a:t>Business </a:t>
            </a:r>
            <a:r>
              <a:rPr lang="de-DE" sz="2400" b="1" dirty="0" err="1" smtClean="0">
                <a:solidFill>
                  <a:srgbClr val="000066"/>
                </a:solidFill>
                <a:latin typeface="Calibri" pitchFamily="34" charset="0"/>
              </a:rPr>
              <a:t>sector</a:t>
            </a:r>
            <a:r>
              <a:rPr lang="de-DE" sz="2400" b="1" dirty="0" smtClean="0">
                <a:solidFill>
                  <a:srgbClr val="000066"/>
                </a:solidFill>
                <a:latin typeface="Calibri" pitchFamily="34" charset="0"/>
              </a:rPr>
              <a:t>: </a:t>
            </a:r>
            <a:r>
              <a:rPr lang="de-DE" sz="2400" b="1" dirty="0" smtClean="0">
                <a:solidFill>
                  <a:srgbClr val="0000CC"/>
                </a:solidFill>
                <a:latin typeface="Calibri" pitchFamily="34" charset="0"/>
              </a:rPr>
              <a:t>ERSTE Bank </a:t>
            </a:r>
            <a:r>
              <a:rPr lang="de-DE" sz="2400" b="1" dirty="0">
                <a:solidFill>
                  <a:srgbClr val="0000FF"/>
                </a:solidFill>
                <a:latin typeface="Calibri" pitchFamily="34" charset="0"/>
              </a:rPr>
              <a:t>(AT) – „2</a:t>
            </a:r>
            <a:r>
              <a:rPr lang="de-DE" sz="2400" b="1" baseline="30000" dirty="0">
                <a:solidFill>
                  <a:srgbClr val="0000FF"/>
                </a:solidFill>
                <a:latin typeface="Calibri" pitchFamily="34" charset="0"/>
              </a:rPr>
              <a:t>nd</a:t>
            </a:r>
            <a:r>
              <a:rPr lang="de-DE" sz="2400" b="1" dirty="0">
                <a:solidFill>
                  <a:srgbClr val="0000FF"/>
                </a:solidFill>
                <a:latin typeface="Calibri" pitchFamily="34" charset="0"/>
              </a:rPr>
              <a:t> </a:t>
            </a:r>
            <a:r>
              <a:rPr lang="de-DE" sz="2400" b="1" dirty="0" err="1">
                <a:solidFill>
                  <a:srgbClr val="0000FF"/>
                </a:solidFill>
                <a:latin typeface="Calibri" pitchFamily="34" charset="0"/>
              </a:rPr>
              <a:t>Savings</a:t>
            </a:r>
            <a:r>
              <a:rPr lang="de-DE" sz="2400" b="1" dirty="0">
                <a:solidFill>
                  <a:srgbClr val="0000FF"/>
                </a:solidFill>
                <a:latin typeface="Calibri" pitchFamily="34" charset="0"/>
              </a:rPr>
              <a:t> Bank“</a:t>
            </a:r>
            <a:endParaRPr lang="de-DE" sz="2400" b="1" u="sng" dirty="0">
              <a:solidFill>
                <a:srgbClr val="0000FF"/>
              </a:solidFill>
              <a:latin typeface="Calibri" pitchFamily="34" charset="0"/>
            </a:endParaRPr>
          </a:p>
          <a:p>
            <a:pPr marL="742950" lvl="1" indent="-285750">
              <a:lnSpc>
                <a:spcPct val="90000"/>
              </a:lnSpc>
              <a:spcBef>
                <a:spcPct val="20000"/>
              </a:spcBef>
              <a:buFontTx/>
              <a:buChar char="–"/>
            </a:pPr>
            <a:endParaRPr lang="de-DE" sz="800" b="1" i="1" dirty="0">
              <a:solidFill>
                <a:srgbClr val="0000FF"/>
              </a:solidFill>
              <a:latin typeface="Calibri" pitchFamily="34" charset="0"/>
            </a:endParaRPr>
          </a:p>
          <a:p>
            <a:pPr marL="742950" lvl="1" indent="-285750">
              <a:lnSpc>
                <a:spcPct val="90000"/>
              </a:lnSpc>
              <a:spcBef>
                <a:spcPct val="20000"/>
              </a:spcBef>
              <a:buFontTx/>
              <a:buChar char="–"/>
            </a:pPr>
            <a:r>
              <a:rPr lang="de-DE" sz="1600" b="1" i="1" dirty="0" err="1">
                <a:solidFill>
                  <a:srgbClr val="0000FF"/>
                </a:solidFill>
                <a:latin typeface="Calibri" pitchFamily="34" charset="0"/>
              </a:rPr>
              <a:t>I</a:t>
            </a:r>
            <a:r>
              <a:rPr lang="de-DE" sz="1600" b="1" dirty="0" err="1">
                <a:solidFill>
                  <a:srgbClr val="0000FF"/>
                </a:solidFill>
                <a:latin typeface="Calibri" pitchFamily="34" charset="0"/>
              </a:rPr>
              <a:t>dea</a:t>
            </a:r>
            <a:r>
              <a:rPr lang="de-DE" sz="1600" b="1" dirty="0">
                <a:solidFill>
                  <a:srgbClr val="0000FF"/>
                </a:solidFill>
                <a:latin typeface="Calibri" pitchFamily="34" charset="0"/>
              </a:rPr>
              <a:t>  	 </a:t>
            </a:r>
            <a:r>
              <a:rPr lang="de-DE" sz="1600" b="1" dirty="0" smtClean="0">
                <a:solidFill>
                  <a:srgbClr val="0000FF"/>
                </a:solidFill>
                <a:latin typeface="Calibri" pitchFamily="34" charset="0"/>
              </a:rPr>
              <a:t>        &gt;&gt;  </a:t>
            </a:r>
            <a:r>
              <a:rPr lang="de-DE" sz="1600" b="1" dirty="0" err="1">
                <a:solidFill>
                  <a:srgbClr val="0000FF"/>
                </a:solidFill>
                <a:latin typeface="Calibri" pitchFamily="34" charset="0"/>
              </a:rPr>
              <a:t>Issue</a:t>
            </a:r>
            <a:r>
              <a:rPr lang="de-DE" sz="1600" b="1" dirty="0">
                <a:solidFill>
                  <a:srgbClr val="0000FF"/>
                </a:solidFill>
                <a:latin typeface="Calibri" pitchFamily="34" charset="0"/>
              </a:rPr>
              <a:t> private </a:t>
            </a:r>
            <a:r>
              <a:rPr lang="de-DE" sz="1600" b="1" dirty="0" err="1">
                <a:solidFill>
                  <a:srgbClr val="0000FF"/>
                </a:solidFill>
                <a:latin typeface="Calibri" pitchFamily="34" charset="0"/>
              </a:rPr>
              <a:t>persons</a:t>
            </a:r>
            <a:r>
              <a:rPr lang="de-DE" sz="1600" b="1" dirty="0">
                <a:solidFill>
                  <a:srgbClr val="0000FF"/>
                </a:solidFill>
                <a:latin typeface="Calibri" pitchFamily="34" charset="0"/>
              </a:rPr>
              <a:t> </a:t>
            </a:r>
            <a:r>
              <a:rPr lang="de-DE" sz="1600" b="1" dirty="0" err="1">
                <a:solidFill>
                  <a:srgbClr val="0000FF"/>
                </a:solidFill>
                <a:latin typeface="Calibri" pitchFamily="34" charset="0"/>
              </a:rPr>
              <a:t>excluded</a:t>
            </a:r>
            <a:r>
              <a:rPr lang="de-DE" sz="1600" b="1" dirty="0">
                <a:solidFill>
                  <a:srgbClr val="0000FF"/>
                </a:solidFill>
                <a:latin typeface="Calibri" pitchFamily="34" charset="0"/>
              </a:rPr>
              <a:t> </a:t>
            </a:r>
            <a:r>
              <a:rPr lang="de-DE" sz="1600" b="1" dirty="0" err="1">
                <a:solidFill>
                  <a:srgbClr val="0000FF"/>
                </a:solidFill>
                <a:latin typeface="Calibri" pitchFamily="34" charset="0"/>
              </a:rPr>
              <a:t>from</a:t>
            </a:r>
            <a:r>
              <a:rPr lang="de-DE" sz="1600" b="1" dirty="0">
                <a:solidFill>
                  <a:srgbClr val="0000FF"/>
                </a:solidFill>
                <a:latin typeface="Calibri" pitchFamily="34" charset="0"/>
              </a:rPr>
              <a:t> </a:t>
            </a:r>
            <a:r>
              <a:rPr lang="de-DE" sz="1600" b="1" dirty="0" err="1">
                <a:solidFill>
                  <a:srgbClr val="0000FF"/>
                </a:solidFill>
                <a:latin typeface="Calibri" pitchFamily="34" charset="0"/>
              </a:rPr>
              <a:t>finacial</a:t>
            </a:r>
            <a:r>
              <a:rPr lang="de-DE" sz="1600" b="1" dirty="0">
                <a:solidFill>
                  <a:srgbClr val="0000FF"/>
                </a:solidFill>
                <a:latin typeface="Calibri" pitchFamily="34" charset="0"/>
              </a:rPr>
              <a:t> </a:t>
            </a:r>
            <a:r>
              <a:rPr lang="de-DE" sz="1600" b="1" dirty="0" err="1">
                <a:solidFill>
                  <a:srgbClr val="0000FF"/>
                </a:solidFill>
                <a:latin typeface="Calibri" pitchFamily="34" charset="0"/>
              </a:rPr>
              <a:t>services</a:t>
            </a:r>
            <a:r>
              <a:rPr lang="de-DE" sz="1600" b="1" dirty="0">
                <a:solidFill>
                  <a:srgbClr val="0000FF"/>
                </a:solidFill>
                <a:latin typeface="Calibri" pitchFamily="34" charset="0"/>
              </a:rPr>
              <a:t>, </a:t>
            </a:r>
            <a:r>
              <a:rPr lang="de-DE" sz="1600" b="1" dirty="0" err="1">
                <a:solidFill>
                  <a:srgbClr val="0000FF"/>
                </a:solidFill>
                <a:latin typeface="Calibri" pitchFamily="34" charset="0"/>
              </a:rPr>
              <a:t>re-inclusion</a:t>
            </a:r>
            <a:endParaRPr lang="de-DE" sz="1600" b="1" dirty="0">
              <a:solidFill>
                <a:srgbClr val="0000FF"/>
              </a:solidFill>
              <a:latin typeface="Calibri" pitchFamily="34" charset="0"/>
            </a:endParaRPr>
          </a:p>
          <a:p>
            <a:pPr marL="742950" lvl="1" indent="-285750">
              <a:lnSpc>
                <a:spcPct val="90000"/>
              </a:lnSpc>
              <a:spcBef>
                <a:spcPct val="20000"/>
              </a:spcBef>
              <a:buFontTx/>
              <a:buChar char="–"/>
            </a:pPr>
            <a:r>
              <a:rPr lang="de-DE" sz="1600" b="1" i="1" dirty="0">
                <a:solidFill>
                  <a:srgbClr val="0000FF"/>
                </a:solidFill>
                <a:latin typeface="Calibri" pitchFamily="34" charset="0"/>
              </a:rPr>
              <a:t>I</a:t>
            </a:r>
            <a:r>
              <a:rPr lang="de-DE" sz="1600" b="1" dirty="0">
                <a:solidFill>
                  <a:srgbClr val="0000FF"/>
                </a:solidFill>
                <a:latin typeface="Calibri" pitchFamily="34" charset="0"/>
              </a:rPr>
              <a:t>ntervention   </a:t>
            </a:r>
            <a:r>
              <a:rPr lang="de-DE" sz="1600" b="1" dirty="0" smtClean="0">
                <a:solidFill>
                  <a:srgbClr val="0000FF"/>
                </a:solidFill>
                <a:latin typeface="Calibri" pitchFamily="34" charset="0"/>
              </a:rPr>
              <a:t>       &gt;&gt;  </a:t>
            </a:r>
            <a:r>
              <a:rPr lang="de-DE" sz="1600" b="1" dirty="0" err="1">
                <a:solidFill>
                  <a:srgbClr val="0000FF"/>
                </a:solidFill>
                <a:latin typeface="Calibri" pitchFamily="34" charset="0"/>
              </a:rPr>
              <a:t>Collaboration</a:t>
            </a:r>
            <a:r>
              <a:rPr lang="de-DE" sz="1600" b="1" dirty="0">
                <a:solidFill>
                  <a:srgbClr val="0000FF"/>
                </a:solidFill>
                <a:latin typeface="Calibri" pitchFamily="34" charset="0"/>
              </a:rPr>
              <a:t> </a:t>
            </a:r>
            <a:r>
              <a:rPr lang="de-DE" sz="1600" b="1" dirty="0" err="1">
                <a:solidFill>
                  <a:srgbClr val="0000FF"/>
                </a:solidFill>
                <a:latin typeface="Calibri" pitchFamily="34" charset="0"/>
              </a:rPr>
              <a:t>with</a:t>
            </a:r>
            <a:r>
              <a:rPr lang="de-DE" sz="1600" b="1" dirty="0">
                <a:solidFill>
                  <a:srgbClr val="0000FF"/>
                </a:solidFill>
                <a:latin typeface="Calibri" pitchFamily="34" charset="0"/>
              </a:rPr>
              <a:t> </a:t>
            </a:r>
            <a:r>
              <a:rPr lang="de-DE" sz="1600" b="1" dirty="0" err="1">
                <a:solidFill>
                  <a:srgbClr val="0000FF"/>
                </a:solidFill>
                <a:latin typeface="Calibri" pitchFamily="34" charset="0"/>
              </a:rPr>
              <a:t>insolvency</a:t>
            </a:r>
            <a:r>
              <a:rPr lang="de-DE" sz="1600" b="1" dirty="0">
                <a:solidFill>
                  <a:srgbClr val="0000FF"/>
                </a:solidFill>
                <a:latin typeface="Calibri" pitchFamily="34" charset="0"/>
              </a:rPr>
              <a:t> </a:t>
            </a:r>
            <a:r>
              <a:rPr lang="de-DE" sz="1600" b="1" dirty="0" err="1">
                <a:solidFill>
                  <a:srgbClr val="0000FF"/>
                </a:solidFill>
                <a:latin typeface="Calibri" pitchFamily="34" charset="0"/>
              </a:rPr>
              <a:t>advisers</a:t>
            </a:r>
            <a:r>
              <a:rPr lang="de-DE" sz="1600" b="1" dirty="0">
                <a:solidFill>
                  <a:srgbClr val="0000FF"/>
                </a:solidFill>
                <a:latin typeface="Calibri" pitchFamily="34" charset="0"/>
              </a:rPr>
              <a:t> </a:t>
            </a:r>
            <a:r>
              <a:rPr lang="de-DE" sz="1600" b="1" dirty="0" err="1">
                <a:solidFill>
                  <a:srgbClr val="0000FF"/>
                </a:solidFill>
                <a:latin typeface="Calibri" pitchFamily="34" charset="0"/>
              </a:rPr>
              <a:t>and</a:t>
            </a:r>
            <a:r>
              <a:rPr lang="de-DE" sz="1600" b="1" dirty="0">
                <a:solidFill>
                  <a:srgbClr val="0000FF"/>
                </a:solidFill>
                <a:latin typeface="Calibri" pitchFamily="34" charset="0"/>
              </a:rPr>
              <a:t> </a:t>
            </a:r>
            <a:r>
              <a:rPr lang="de-DE" sz="1600" b="1" dirty="0" err="1">
                <a:solidFill>
                  <a:srgbClr val="0000FF"/>
                </a:solidFill>
                <a:latin typeface="Calibri" pitchFamily="34" charset="0"/>
              </a:rPr>
              <a:t>social</a:t>
            </a:r>
            <a:r>
              <a:rPr lang="de-DE" sz="1600" b="1" dirty="0">
                <a:solidFill>
                  <a:srgbClr val="0000FF"/>
                </a:solidFill>
                <a:latin typeface="Calibri" pitchFamily="34" charset="0"/>
              </a:rPr>
              <a:t> care NGO</a:t>
            </a:r>
          </a:p>
          <a:p>
            <a:pPr marL="742950" lvl="1" indent="-285750">
              <a:lnSpc>
                <a:spcPct val="90000"/>
              </a:lnSpc>
              <a:spcBef>
                <a:spcPct val="20000"/>
              </a:spcBef>
              <a:buFontTx/>
              <a:buChar char="–"/>
            </a:pPr>
            <a:r>
              <a:rPr lang="de-DE" sz="1600" b="1" i="1" dirty="0">
                <a:solidFill>
                  <a:srgbClr val="0000FF"/>
                </a:solidFill>
                <a:latin typeface="Calibri" pitchFamily="34" charset="0"/>
              </a:rPr>
              <a:t>I</a:t>
            </a:r>
            <a:r>
              <a:rPr lang="de-DE" sz="1600" b="1" dirty="0">
                <a:solidFill>
                  <a:srgbClr val="0000FF"/>
                </a:solidFill>
                <a:latin typeface="Calibri" pitchFamily="34" charset="0"/>
              </a:rPr>
              <a:t>mplementation  </a:t>
            </a:r>
            <a:r>
              <a:rPr lang="de-DE" sz="1600" b="1" dirty="0" smtClean="0">
                <a:solidFill>
                  <a:srgbClr val="0000FF"/>
                </a:solidFill>
                <a:latin typeface="Calibri" pitchFamily="34" charset="0"/>
              </a:rPr>
              <a:t> &gt;&gt;  </a:t>
            </a:r>
            <a:r>
              <a:rPr lang="de-DE" sz="1600" b="1" dirty="0">
                <a:solidFill>
                  <a:srgbClr val="0000FF"/>
                </a:solidFill>
                <a:latin typeface="Calibri" pitchFamily="34" charset="0"/>
              </a:rPr>
              <a:t>Access </a:t>
            </a:r>
            <a:r>
              <a:rPr lang="de-DE" sz="1600" b="1" dirty="0" err="1">
                <a:solidFill>
                  <a:srgbClr val="0000FF"/>
                </a:solidFill>
                <a:latin typeface="Calibri" pitchFamily="34" charset="0"/>
              </a:rPr>
              <a:t>to</a:t>
            </a:r>
            <a:r>
              <a:rPr lang="de-DE" sz="1600" b="1" dirty="0">
                <a:solidFill>
                  <a:srgbClr val="0000FF"/>
                </a:solidFill>
                <a:latin typeface="Calibri" pitchFamily="34" charset="0"/>
              </a:rPr>
              <a:t> </a:t>
            </a:r>
            <a:r>
              <a:rPr lang="de-DE" sz="1600" b="1" dirty="0" err="1">
                <a:solidFill>
                  <a:srgbClr val="0000FF"/>
                </a:solidFill>
                <a:latin typeface="Calibri" pitchFamily="34" charset="0"/>
              </a:rPr>
              <a:t>bank</a:t>
            </a:r>
            <a:r>
              <a:rPr lang="de-DE" sz="1600" b="1" dirty="0">
                <a:solidFill>
                  <a:srgbClr val="0000FF"/>
                </a:solidFill>
                <a:latin typeface="Calibri" pitchFamily="34" charset="0"/>
              </a:rPr>
              <a:t> </a:t>
            </a:r>
            <a:r>
              <a:rPr lang="de-DE" sz="1600" b="1" dirty="0" err="1">
                <a:solidFill>
                  <a:srgbClr val="0000FF"/>
                </a:solidFill>
                <a:latin typeface="Calibri" pitchFamily="34" charset="0"/>
              </a:rPr>
              <a:t>account</a:t>
            </a:r>
            <a:r>
              <a:rPr lang="de-DE" sz="1600" b="1" dirty="0">
                <a:solidFill>
                  <a:srgbClr val="0000FF"/>
                </a:solidFill>
                <a:latin typeface="Calibri" pitchFamily="34" charset="0"/>
              </a:rPr>
              <a:t>, </a:t>
            </a:r>
            <a:r>
              <a:rPr lang="de-DE" sz="1600" b="1" dirty="0" err="1">
                <a:solidFill>
                  <a:srgbClr val="0000FF"/>
                </a:solidFill>
                <a:latin typeface="Calibri" pitchFamily="34" charset="0"/>
              </a:rPr>
              <a:t>guidance</a:t>
            </a:r>
            <a:r>
              <a:rPr lang="de-DE" sz="1600" b="1" dirty="0">
                <a:solidFill>
                  <a:srgbClr val="0000FF"/>
                </a:solidFill>
                <a:latin typeface="Calibri" pitchFamily="34" charset="0"/>
              </a:rPr>
              <a:t> </a:t>
            </a:r>
            <a:r>
              <a:rPr lang="de-DE" sz="1600" b="1" dirty="0" err="1">
                <a:solidFill>
                  <a:srgbClr val="0000FF"/>
                </a:solidFill>
                <a:latin typeface="Calibri" pitchFamily="34" charset="0"/>
              </a:rPr>
              <a:t>by</a:t>
            </a:r>
            <a:r>
              <a:rPr lang="de-DE" sz="1600" b="1" dirty="0">
                <a:solidFill>
                  <a:srgbClr val="0000FF"/>
                </a:solidFill>
                <a:latin typeface="Calibri" pitchFamily="34" charset="0"/>
              </a:rPr>
              <a:t> </a:t>
            </a:r>
            <a:r>
              <a:rPr lang="de-DE" sz="1600" b="1" dirty="0" err="1">
                <a:solidFill>
                  <a:srgbClr val="0000FF"/>
                </a:solidFill>
                <a:latin typeface="Calibri" pitchFamily="34" charset="0"/>
              </a:rPr>
              <a:t>the</a:t>
            </a:r>
            <a:r>
              <a:rPr lang="de-DE" sz="1600" b="1" dirty="0">
                <a:solidFill>
                  <a:srgbClr val="0000FF"/>
                </a:solidFill>
                <a:latin typeface="Calibri" pitchFamily="34" charset="0"/>
              </a:rPr>
              <a:t> NGO </a:t>
            </a:r>
            <a:r>
              <a:rPr lang="de-DE" sz="1600" b="1" dirty="0" err="1">
                <a:solidFill>
                  <a:srgbClr val="0000FF"/>
                </a:solidFill>
                <a:latin typeface="Calibri" pitchFamily="34" charset="0"/>
              </a:rPr>
              <a:t>and</a:t>
            </a:r>
            <a:r>
              <a:rPr lang="de-DE" sz="1600" b="1" dirty="0">
                <a:solidFill>
                  <a:srgbClr val="0000FF"/>
                </a:solidFill>
                <a:latin typeface="Calibri" pitchFamily="34" charset="0"/>
              </a:rPr>
              <a:t> </a:t>
            </a:r>
            <a:r>
              <a:rPr lang="de-DE" sz="1600" b="1" dirty="0" err="1">
                <a:solidFill>
                  <a:srgbClr val="0000FF"/>
                </a:solidFill>
                <a:latin typeface="Calibri" pitchFamily="34" charset="0"/>
              </a:rPr>
              <a:t>bank</a:t>
            </a:r>
            <a:r>
              <a:rPr lang="de-DE" sz="1600" b="1" dirty="0">
                <a:solidFill>
                  <a:srgbClr val="0000FF"/>
                </a:solidFill>
                <a:latin typeface="Calibri" pitchFamily="34" charset="0"/>
              </a:rPr>
              <a:t> </a:t>
            </a:r>
            <a:r>
              <a:rPr lang="de-DE" sz="1600" b="1" dirty="0" err="1">
                <a:solidFill>
                  <a:srgbClr val="0000FF"/>
                </a:solidFill>
                <a:latin typeface="Calibri" pitchFamily="34" charset="0"/>
              </a:rPr>
              <a:t>volunteers</a:t>
            </a:r>
            <a:endParaRPr lang="de-DE" sz="1600" b="1" dirty="0">
              <a:solidFill>
                <a:srgbClr val="0000FF"/>
              </a:solidFill>
              <a:latin typeface="Calibri" pitchFamily="34" charset="0"/>
            </a:endParaRPr>
          </a:p>
          <a:p>
            <a:pPr marL="742950" lvl="1" indent="-285750">
              <a:lnSpc>
                <a:spcPct val="90000"/>
              </a:lnSpc>
              <a:spcBef>
                <a:spcPct val="20000"/>
              </a:spcBef>
              <a:buFontTx/>
              <a:buChar char="–"/>
            </a:pPr>
            <a:r>
              <a:rPr lang="de-DE" sz="1600" b="1" i="1" dirty="0">
                <a:solidFill>
                  <a:srgbClr val="0000FF"/>
                </a:solidFill>
                <a:latin typeface="Calibri" pitchFamily="34" charset="0"/>
              </a:rPr>
              <a:t>I</a:t>
            </a:r>
            <a:r>
              <a:rPr lang="de-DE" sz="1600" b="1" dirty="0">
                <a:solidFill>
                  <a:srgbClr val="0000FF"/>
                </a:solidFill>
                <a:latin typeface="Calibri" pitchFamily="34" charset="0"/>
              </a:rPr>
              <a:t>mpact 	 </a:t>
            </a:r>
            <a:r>
              <a:rPr lang="de-DE" sz="1600" b="1" dirty="0" smtClean="0">
                <a:solidFill>
                  <a:srgbClr val="0000FF"/>
                </a:solidFill>
                <a:latin typeface="Calibri" pitchFamily="34" charset="0"/>
              </a:rPr>
              <a:t>        &gt;&gt;  </a:t>
            </a:r>
            <a:r>
              <a:rPr lang="de-DE" sz="1600" b="1" dirty="0">
                <a:solidFill>
                  <a:srgbClr val="0000FF"/>
                </a:solidFill>
                <a:latin typeface="Calibri" pitchFamily="34" charset="0"/>
              </a:rPr>
              <a:t>Learning, </a:t>
            </a:r>
            <a:r>
              <a:rPr lang="de-DE" sz="1600" b="1" dirty="0" err="1">
                <a:solidFill>
                  <a:srgbClr val="0000FF"/>
                </a:solidFill>
                <a:latin typeface="Calibri" pitchFamily="34" charset="0"/>
              </a:rPr>
              <a:t>inclusions</a:t>
            </a:r>
            <a:r>
              <a:rPr lang="de-DE" sz="1600" b="1" dirty="0">
                <a:solidFill>
                  <a:srgbClr val="0000FF"/>
                </a:solidFill>
                <a:latin typeface="Calibri" pitchFamily="34" charset="0"/>
              </a:rPr>
              <a:t>, </a:t>
            </a:r>
            <a:r>
              <a:rPr lang="de-DE" sz="1600" b="1" dirty="0" err="1">
                <a:solidFill>
                  <a:srgbClr val="0000FF"/>
                </a:solidFill>
                <a:latin typeface="Calibri" pitchFamily="34" charset="0"/>
              </a:rPr>
              <a:t>empowerment</a:t>
            </a:r>
            <a:r>
              <a:rPr lang="de-DE" sz="1600" b="1" dirty="0">
                <a:solidFill>
                  <a:srgbClr val="0000FF"/>
                </a:solidFill>
                <a:latin typeface="Calibri" pitchFamily="34" charset="0"/>
              </a:rPr>
              <a:t>, </a:t>
            </a:r>
            <a:r>
              <a:rPr lang="de-DE" sz="1600" b="1" dirty="0" err="1">
                <a:solidFill>
                  <a:srgbClr val="0000FF"/>
                </a:solidFill>
                <a:latin typeface="Calibri" pitchFamily="34" charset="0"/>
              </a:rPr>
              <a:t>scaling</a:t>
            </a:r>
            <a:endParaRPr lang="de-AT" sz="1600" dirty="0">
              <a:solidFill>
                <a:srgbClr val="0000FF"/>
              </a:solidFill>
              <a:latin typeface="Calibri" pitchFamily="34" charset="0"/>
            </a:endParaRPr>
          </a:p>
        </p:txBody>
      </p:sp>
      <p:sp>
        <p:nvSpPr>
          <p:cNvPr id="12" name="Rechteck 11"/>
          <p:cNvSpPr/>
          <p:nvPr/>
        </p:nvSpPr>
        <p:spPr>
          <a:xfrm rot="16200000">
            <a:off x="-1181761" y="4574250"/>
            <a:ext cx="2629053" cy="338554"/>
          </a:xfrm>
          <a:prstGeom prst="rect">
            <a:avLst/>
          </a:prstGeom>
        </p:spPr>
        <p:txBody>
          <a:bodyPr wrap="none">
            <a:spAutoFit/>
          </a:bodyPr>
          <a:lstStyle/>
          <a:p>
            <a:r>
              <a:rPr lang="en-US" altLang="de-DE" sz="1600" i="1" dirty="0" smtClean="0">
                <a:solidFill>
                  <a:srgbClr val="000066"/>
                </a:solidFill>
                <a:latin typeface="Calibri" pitchFamily="34" charset="0"/>
              </a:rPr>
              <a:t>2. </a:t>
            </a:r>
            <a:r>
              <a:rPr lang="en-US" altLang="de-DE" sz="1600" b="1" i="1" dirty="0">
                <a:solidFill>
                  <a:srgbClr val="000066"/>
                </a:solidFill>
                <a:latin typeface="Calibri" pitchFamily="34" charset="0"/>
              </a:rPr>
              <a:t>Extending the paradigm </a:t>
            </a:r>
            <a:r>
              <a:rPr lang="en-US" altLang="de-DE" sz="1600" i="1" dirty="0" smtClean="0">
                <a:solidFill>
                  <a:srgbClr val="000066"/>
                </a:solidFill>
                <a:latin typeface="Calibri" pitchFamily="34" charset="0"/>
              </a:rPr>
              <a:t>…</a:t>
            </a:r>
            <a:endParaRPr lang="de-DE" sz="1600" dirty="0">
              <a:solidFill>
                <a:srgbClr val="000066"/>
              </a:solidFill>
            </a:endParaRPr>
          </a:p>
        </p:txBody>
      </p:sp>
      <p:sp>
        <p:nvSpPr>
          <p:cNvPr id="10" name="Rectangle 7"/>
          <p:cNvSpPr>
            <a:spLocks noChangeArrowheads="1"/>
          </p:cNvSpPr>
          <p:nvPr/>
        </p:nvSpPr>
        <p:spPr bwMode="auto">
          <a:xfrm>
            <a:off x="251966" y="4437112"/>
            <a:ext cx="907256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r>
              <a:rPr lang="de-DE" sz="2400" b="1" dirty="0" err="1">
                <a:solidFill>
                  <a:srgbClr val="000066"/>
                </a:solidFill>
                <a:latin typeface="Calibri" pitchFamily="34" charset="0"/>
              </a:rPr>
              <a:t>Civil</a:t>
            </a:r>
            <a:r>
              <a:rPr lang="de-DE" sz="2400" b="1" dirty="0">
                <a:solidFill>
                  <a:srgbClr val="000066"/>
                </a:solidFill>
                <a:latin typeface="Calibri" pitchFamily="34" charset="0"/>
              </a:rPr>
              <a:t> </a:t>
            </a:r>
            <a:r>
              <a:rPr lang="de-DE" sz="2400" b="1" dirty="0" err="1">
                <a:solidFill>
                  <a:srgbClr val="000066"/>
                </a:solidFill>
                <a:latin typeface="Calibri" pitchFamily="34" charset="0"/>
              </a:rPr>
              <a:t>society</a:t>
            </a:r>
            <a:r>
              <a:rPr lang="de-DE" sz="2400" b="1" dirty="0">
                <a:solidFill>
                  <a:srgbClr val="000066"/>
                </a:solidFill>
                <a:latin typeface="Calibri" pitchFamily="34" charset="0"/>
              </a:rPr>
              <a:t>: </a:t>
            </a:r>
            <a:r>
              <a:rPr lang="de-DE" sz="2400" b="1" dirty="0" err="1">
                <a:solidFill>
                  <a:srgbClr val="0000FF"/>
                </a:solidFill>
                <a:latin typeface="Calibri" pitchFamily="34" charset="0"/>
              </a:rPr>
              <a:t>Nagykaniza</a:t>
            </a:r>
            <a:r>
              <a:rPr lang="de-DE" sz="2400" b="1" dirty="0">
                <a:solidFill>
                  <a:srgbClr val="0000FF"/>
                </a:solidFill>
                <a:latin typeface="Calibri" pitchFamily="34" charset="0"/>
              </a:rPr>
              <a:t> (HU) – „</a:t>
            </a:r>
            <a:r>
              <a:rPr lang="de-DE" sz="2400" b="1" dirty="0" err="1">
                <a:solidFill>
                  <a:srgbClr val="0000FF"/>
                </a:solidFill>
                <a:latin typeface="Calibri" pitchFamily="34" charset="0"/>
              </a:rPr>
              <a:t>Social</a:t>
            </a:r>
            <a:r>
              <a:rPr lang="de-DE" sz="2400" b="1" dirty="0">
                <a:solidFill>
                  <a:srgbClr val="0000FF"/>
                </a:solidFill>
                <a:latin typeface="Calibri" pitchFamily="34" charset="0"/>
              </a:rPr>
              <a:t> </a:t>
            </a:r>
            <a:r>
              <a:rPr lang="de-DE" sz="2400" b="1" dirty="0" err="1">
                <a:solidFill>
                  <a:srgbClr val="0000FF"/>
                </a:solidFill>
                <a:latin typeface="Calibri" pitchFamily="34" charset="0"/>
              </a:rPr>
              <a:t>housing</a:t>
            </a:r>
            <a:r>
              <a:rPr lang="de-DE" sz="2400" b="1" dirty="0">
                <a:solidFill>
                  <a:srgbClr val="0000FF"/>
                </a:solidFill>
                <a:latin typeface="Calibri" pitchFamily="34" charset="0"/>
              </a:rPr>
              <a:t> </a:t>
            </a:r>
            <a:r>
              <a:rPr lang="de-DE" sz="2400" b="1" dirty="0" err="1">
                <a:solidFill>
                  <a:srgbClr val="0000FF"/>
                </a:solidFill>
                <a:latin typeface="Calibri" pitchFamily="34" charset="0"/>
              </a:rPr>
              <a:t>reconstruction</a:t>
            </a:r>
            <a:r>
              <a:rPr lang="de-DE" sz="2400" b="1" dirty="0">
                <a:solidFill>
                  <a:srgbClr val="0000FF"/>
                </a:solidFill>
                <a:latin typeface="Calibri" pitchFamily="34" charset="0"/>
              </a:rPr>
              <a:t> camp“</a:t>
            </a:r>
            <a:endParaRPr lang="de-DE" sz="2400" b="1" u="sng" dirty="0">
              <a:solidFill>
                <a:srgbClr val="0000FF"/>
              </a:solidFill>
              <a:latin typeface="Calibri" pitchFamily="34" charset="0"/>
            </a:endParaRPr>
          </a:p>
          <a:p>
            <a:pPr marL="742950" lvl="1" indent="-285750">
              <a:lnSpc>
                <a:spcPct val="90000"/>
              </a:lnSpc>
              <a:spcBef>
                <a:spcPct val="20000"/>
              </a:spcBef>
            </a:pPr>
            <a:endParaRPr lang="de-DE" sz="800" b="1" i="1" dirty="0">
              <a:solidFill>
                <a:srgbClr val="0000FF"/>
              </a:solidFill>
              <a:latin typeface="Calibri" pitchFamily="34" charset="0"/>
            </a:endParaRPr>
          </a:p>
          <a:p>
            <a:pPr marL="742950" lvl="1" indent="-285750">
              <a:lnSpc>
                <a:spcPct val="90000"/>
              </a:lnSpc>
              <a:spcBef>
                <a:spcPct val="20000"/>
              </a:spcBef>
              <a:buFontTx/>
              <a:buChar char="–"/>
            </a:pPr>
            <a:r>
              <a:rPr lang="de-DE" sz="1600" b="1" i="1" dirty="0" err="1">
                <a:solidFill>
                  <a:srgbClr val="0000FF"/>
                </a:solidFill>
                <a:latin typeface="Calibri" pitchFamily="34" charset="0"/>
              </a:rPr>
              <a:t>I</a:t>
            </a:r>
            <a:r>
              <a:rPr lang="de-DE" sz="1600" b="1" dirty="0" err="1">
                <a:solidFill>
                  <a:srgbClr val="0000FF"/>
                </a:solidFill>
                <a:latin typeface="Calibri" pitchFamily="34" charset="0"/>
              </a:rPr>
              <a:t>dea</a:t>
            </a:r>
            <a:r>
              <a:rPr lang="de-DE" sz="1600" b="1" dirty="0">
                <a:solidFill>
                  <a:srgbClr val="0000FF"/>
                </a:solidFill>
                <a:latin typeface="Calibri" pitchFamily="34" charset="0"/>
              </a:rPr>
              <a:t>  		&gt;&gt;  </a:t>
            </a:r>
            <a:r>
              <a:rPr lang="de-DE" sz="1600" b="1" dirty="0" err="1">
                <a:solidFill>
                  <a:srgbClr val="0000FF"/>
                </a:solidFill>
                <a:latin typeface="Calibri" pitchFamily="34" charset="0"/>
              </a:rPr>
              <a:t>Issue</a:t>
            </a:r>
            <a:r>
              <a:rPr lang="de-DE" sz="1600" b="1" dirty="0">
                <a:solidFill>
                  <a:srgbClr val="0000FF"/>
                </a:solidFill>
                <a:latin typeface="Calibri" pitchFamily="34" charset="0"/>
              </a:rPr>
              <a:t>: </a:t>
            </a:r>
            <a:r>
              <a:rPr lang="de-DE" sz="1600" b="1" dirty="0" err="1">
                <a:solidFill>
                  <a:srgbClr val="0000FF"/>
                </a:solidFill>
                <a:latin typeface="Calibri" pitchFamily="34" charset="0"/>
              </a:rPr>
              <a:t>social</a:t>
            </a:r>
            <a:r>
              <a:rPr lang="de-DE" sz="1600" b="1" dirty="0">
                <a:solidFill>
                  <a:srgbClr val="0000FF"/>
                </a:solidFill>
                <a:latin typeface="Calibri" pitchFamily="34" charset="0"/>
              </a:rPr>
              <a:t> </a:t>
            </a:r>
            <a:r>
              <a:rPr lang="de-DE" sz="1600" b="1" dirty="0" err="1">
                <a:solidFill>
                  <a:srgbClr val="0000FF"/>
                </a:solidFill>
                <a:latin typeface="Calibri" pitchFamily="34" charset="0"/>
              </a:rPr>
              <a:t>exclusion</a:t>
            </a:r>
            <a:r>
              <a:rPr lang="de-DE" sz="1600" b="1" dirty="0">
                <a:solidFill>
                  <a:srgbClr val="0000FF"/>
                </a:solidFill>
                <a:latin typeface="Calibri" pitchFamily="34" charset="0"/>
              </a:rPr>
              <a:t>, </a:t>
            </a:r>
            <a:r>
              <a:rPr lang="de-DE" sz="1600" b="1" dirty="0" err="1">
                <a:solidFill>
                  <a:srgbClr val="0000FF"/>
                </a:solidFill>
                <a:latin typeface="Calibri" pitchFamily="34" charset="0"/>
              </a:rPr>
              <a:t>threat</a:t>
            </a:r>
            <a:r>
              <a:rPr lang="de-DE" sz="1600" b="1" dirty="0">
                <a:solidFill>
                  <a:srgbClr val="0000FF"/>
                </a:solidFill>
                <a:latin typeface="Calibri" pitchFamily="34" charset="0"/>
              </a:rPr>
              <a:t> </a:t>
            </a:r>
            <a:r>
              <a:rPr lang="de-DE" sz="1600" b="1" dirty="0" err="1">
                <a:solidFill>
                  <a:srgbClr val="0000FF"/>
                </a:solidFill>
                <a:latin typeface="Calibri" pitchFamily="34" charset="0"/>
              </a:rPr>
              <a:t>of</a:t>
            </a:r>
            <a:r>
              <a:rPr lang="de-DE" sz="1600" b="1" dirty="0">
                <a:solidFill>
                  <a:srgbClr val="0000FF"/>
                </a:solidFill>
                <a:latin typeface="Calibri" pitchFamily="34" charset="0"/>
              </a:rPr>
              <a:t> </a:t>
            </a:r>
            <a:r>
              <a:rPr lang="de-DE" sz="1600" b="1" dirty="0" err="1" smtClean="0">
                <a:solidFill>
                  <a:srgbClr val="0000FF"/>
                </a:solidFill>
                <a:latin typeface="Calibri" pitchFamily="34" charset="0"/>
              </a:rPr>
              <a:t>eviction</a:t>
            </a:r>
            <a:r>
              <a:rPr lang="de-DE" sz="1600" b="1" dirty="0" smtClean="0">
                <a:solidFill>
                  <a:srgbClr val="0000FF"/>
                </a:solidFill>
                <a:latin typeface="Calibri" pitchFamily="34" charset="0"/>
              </a:rPr>
              <a:t> </a:t>
            </a:r>
            <a:r>
              <a:rPr lang="de-DE" sz="1600" b="1" dirty="0" err="1" smtClean="0">
                <a:solidFill>
                  <a:srgbClr val="0000FF"/>
                </a:solidFill>
                <a:latin typeface="Calibri" pitchFamily="34" charset="0"/>
              </a:rPr>
              <a:t>from</a:t>
            </a:r>
            <a:r>
              <a:rPr lang="de-DE" sz="1600" b="1" dirty="0" smtClean="0">
                <a:solidFill>
                  <a:srgbClr val="0000FF"/>
                </a:solidFill>
                <a:latin typeface="Calibri" pitchFamily="34" charset="0"/>
              </a:rPr>
              <a:t> </a:t>
            </a:r>
            <a:r>
              <a:rPr lang="de-DE" sz="1600" b="1" dirty="0" err="1">
                <a:solidFill>
                  <a:srgbClr val="0000FF"/>
                </a:solidFill>
                <a:latin typeface="Calibri" pitchFamily="34" charset="0"/>
              </a:rPr>
              <a:t>homes</a:t>
            </a:r>
            <a:r>
              <a:rPr lang="de-DE" sz="1600" b="1" dirty="0">
                <a:solidFill>
                  <a:srgbClr val="0000FF"/>
                </a:solidFill>
                <a:latin typeface="Calibri" pitchFamily="34" charset="0"/>
              </a:rPr>
              <a:t> </a:t>
            </a:r>
          </a:p>
          <a:p>
            <a:pPr marL="742950" lvl="1" indent="-285750">
              <a:lnSpc>
                <a:spcPct val="90000"/>
              </a:lnSpc>
              <a:spcBef>
                <a:spcPct val="20000"/>
              </a:spcBef>
              <a:buFontTx/>
              <a:buChar char="–"/>
            </a:pPr>
            <a:r>
              <a:rPr lang="de-DE" sz="1600" b="1" i="1" dirty="0">
                <a:solidFill>
                  <a:srgbClr val="0000FF"/>
                </a:solidFill>
                <a:latin typeface="Calibri" pitchFamily="34" charset="0"/>
              </a:rPr>
              <a:t>I</a:t>
            </a:r>
            <a:r>
              <a:rPr lang="de-DE" sz="1600" b="1" dirty="0">
                <a:solidFill>
                  <a:srgbClr val="0000FF"/>
                </a:solidFill>
                <a:latin typeface="Calibri" pitchFamily="34" charset="0"/>
              </a:rPr>
              <a:t>ntervention  	&gt;&gt;  </a:t>
            </a:r>
            <a:r>
              <a:rPr lang="de-DE" sz="1600" b="1" dirty="0" err="1">
                <a:solidFill>
                  <a:srgbClr val="0000FF"/>
                </a:solidFill>
                <a:latin typeface="Calibri" pitchFamily="34" charset="0"/>
              </a:rPr>
              <a:t>Negotiating</a:t>
            </a:r>
            <a:r>
              <a:rPr lang="de-DE" sz="1600" b="1" dirty="0">
                <a:solidFill>
                  <a:srgbClr val="0000FF"/>
                </a:solidFill>
                <a:latin typeface="Calibri" pitchFamily="34" charset="0"/>
              </a:rPr>
              <a:t> </a:t>
            </a:r>
            <a:r>
              <a:rPr lang="de-DE" sz="1600" b="1" dirty="0" err="1">
                <a:solidFill>
                  <a:srgbClr val="0000FF"/>
                </a:solidFill>
                <a:latin typeface="Calibri" pitchFamily="34" charset="0"/>
              </a:rPr>
              <a:t>rent</a:t>
            </a:r>
            <a:r>
              <a:rPr lang="de-DE" sz="1600" b="1" dirty="0">
                <a:solidFill>
                  <a:srgbClr val="0000FF"/>
                </a:solidFill>
                <a:latin typeface="Calibri" pitchFamily="34" charset="0"/>
              </a:rPr>
              <a:t> </a:t>
            </a:r>
            <a:r>
              <a:rPr lang="de-DE" sz="1600" b="1" dirty="0" err="1">
                <a:solidFill>
                  <a:srgbClr val="0000FF"/>
                </a:solidFill>
                <a:latin typeface="Calibri" pitchFamily="34" charset="0"/>
              </a:rPr>
              <a:t>arrears</a:t>
            </a:r>
            <a:r>
              <a:rPr lang="de-DE" sz="1600" b="1" dirty="0">
                <a:solidFill>
                  <a:srgbClr val="0000FF"/>
                </a:solidFill>
                <a:latin typeface="Calibri" pitchFamily="34" charset="0"/>
              </a:rPr>
              <a:t> </a:t>
            </a:r>
            <a:r>
              <a:rPr lang="de-DE" sz="1600" b="1" dirty="0" err="1">
                <a:solidFill>
                  <a:srgbClr val="0000FF"/>
                </a:solidFill>
                <a:latin typeface="Calibri" pitchFamily="34" charset="0"/>
              </a:rPr>
              <a:t>compensation</a:t>
            </a:r>
            <a:r>
              <a:rPr lang="de-DE" sz="1600" b="1" dirty="0">
                <a:solidFill>
                  <a:srgbClr val="0000FF"/>
                </a:solidFill>
                <a:latin typeface="Calibri" pitchFamily="34" charset="0"/>
              </a:rPr>
              <a:t> </a:t>
            </a:r>
            <a:r>
              <a:rPr lang="de-DE" sz="1600" b="1" dirty="0" err="1">
                <a:solidFill>
                  <a:srgbClr val="0000FF"/>
                </a:solidFill>
                <a:latin typeface="Calibri" pitchFamily="34" charset="0"/>
              </a:rPr>
              <a:t>by</a:t>
            </a:r>
            <a:r>
              <a:rPr lang="de-DE" sz="1600" b="1" dirty="0">
                <a:solidFill>
                  <a:srgbClr val="0000FF"/>
                </a:solidFill>
                <a:latin typeface="Calibri" pitchFamily="34" charset="0"/>
              </a:rPr>
              <a:t> </a:t>
            </a:r>
            <a:r>
              <a:rPr lang="de-DE" sz="1600" b="1" dirty="0" err="1">
                <a:solidFill>
                  <a:srgbClr val="0000FF"/>
                </a:solidFill>
                <a:latin typeface="Calibri" pitchFamily="34" charset="0"/>
              </a:rPr>
              <a:t>labour</a:t>
            </a:r>
            <a:r>
              <a:rPr lang="de-DE" sz="1600" b="1" dirty="0">
                <a:solidFill>
                  <a:srgbClr val="0000FF"/>
                </a:solidFill>
                <a:latin typeface="Calibri" pitchFamily="34" charset="0"/>
              </a:rPr>
              <a:t> </a:t>
            </a:r>
            <a:r>
              <a:rPr lang="de-DE" sz="1600" b="1" dirty="0" err="1">
                <a:solidFill>
                  <a:srgbClr val="0000FF"/>
                </a:solidFill>
                <a:latin typeface="Calibri" pitchFamily="34" charset="0"/>
              </a:rPr>
              <a:t>contributed</a:t>
            </a:r>
            <a:endParaRPr lang="de-DE" sz="1600" b="1" dirty="0">
              <a:solidFill>
                <a:srgbClr val="0000FF"/>
              </a:solidFill>
              <a:latin typeface="Calibri" pitchFamily="34" charset="0"/>
            </a:endParaRPr>
          </a:p>
          <a:p>
            <a:pPr marL="742950" lvl="1" indent="-285750">
              <a:lnSpc>
                <a:spcPct val="90000"/>
              </a:lnSpc>
              <a:spcBef>
                <a:spcPct val="20000"/>
              </a:spcBef>
              <a:buFontTx/>
              <a:buChar char="–"/>
            </a:pPr>
            <a:r>
              <a:rPr lang="de-DE" sz="1600" b="1" i="1" dirty="0">
                <a:solidFill>
                  <a:srgbClr val="0000FF"/>
                </a:solidFill>
                <a:latin typeface="Calibri" pitchFamily="34" charset="0"/>
              </a:rPr>
              <a:t>I</a:t>
            </a:r>
            <a:r>
              <a:rPr lang="de-DE" sz="1600" b="1" dirty="0">
                <a:solidFill>
                  <a:srgbClr val="0000FF"/>
                </a:solidFill>
                <a:latin typeface="Calibri" pitchFamily="34" charset="0"/>
              </a:rPr>
              <a:t>mplementation  	&gt;&gt;  </a:t>
            </a:r>
            <a:r>
              <a:rPr lang="de-DE" sz="1600" b="1" dirty="0" err="1">
                <a:solidFill>
                  <a:srgbClr val="0000FF"/>
                </a:solidFill>
                <a:latin typeface="Calibri" pitchFamily="34" charset="0"/>
              </a:rPr>
              <a:t>Contracts</a:t>
            </a:r>
            <a:r>
              <a:rPr lang="de-DE" sz="1600" b="1" dirty="0">
                <a:solidFill>
                  <a:srgbClr val="0000FF"/>
                </a:solidFill>
                <a:latin typeface="Calibri" pitchFamily="34" charset="0"/>
              </a:rPr>
              <a:t>, camp </a:t>
            </a:r>
            <a:r>
              <a:rPr lang="de-DE" sz="1600" b="1" dirty="0" err="1">
                <a:solidFill>
                  <a:srgbClr val="0000FF"/>
                </a:solidFill>
                <a:latin typeface="Calibri" pitchFamily="34" charset="0"/>
              </a:rPr>
              <a:t>and</a:t>
            </a:r>
            <a:r>
              <a:rPr lang="de-DE" sz="1600" b="1" dirty="0">
                <a:solidFill>
                  <a:srgbClr val="0000FF"/>
                </a:solidFill>
                <a:latin typeface="Calibri" pitchFamily="34" charset="0"/>
              </a:rPr>
              <a:t> </a:t>
            </a:r>
            <a:r>
              <a:rPr lang="de-DE" sz="1600" b="1" dirty="0" err="1">
                <a:solidFill>
                  <a:srgbClr val="0000FF"/>
                </a:solidFill>
                <a:latin typeface="Calibri" pitchFamily="34" charset="0"/>
              </a:rPr>
              <a:t>co</a:t>
            </a:r>
            <a:r>
              <a:rPr lang="de-DE" sz="1600" b="1" dirty="0">
                <a:solidFill>
                  <a:srgbClr val="0000FF"/>
                </a:solidFill>
                <a:latin typeface="Calibri" pitchFamily="34" charset="0"/>
              </a:rPr>
              <a:t>-ordination </a:t>
            </a:r>
            <a:r>
              <a:rPr lang="de-DE" sz="1600" b="1" dirty="0" err="1">
                <a:solidFill>
                  <a:srgbClr val="0000FF"/>
                </a:solidFill>
                <a:latin typeface="Calibri" pitchFamily="34" charset="0"/>
              </a:rPr>
              <a:t>of</a:t>
            </a:r>
            <a:r>
              <a:rPr lang="de-DE" sz="1600" b="1" dirty="0">
                <a:solidFill>
                  <a:srgbClr val="0000FF"/>
                </a:solidFill>
                <a:latin typeface="Calibri" pitchFamily="34" charset="0"/>
              </a:rPr>
              <a:t> </a:t>
            </a:r>
            <a:r>
              <a:rPr lang="de-DE" sz="1600" b="1" dirty="0" err="1">
                <a:solidFill>
                  <a:srgbClr val="0000FF"/>
                </a:solidFill>
                <a:latin typeface="Calibri" pitchFamily="34" charset="0"/>
              </a:rPr>
              <a:t>students</a:t>
            </a:r>
            <a:r>
              <a:rPr lang="de-DE" sz="1600" b="1" dirty="0">
                <a:solidFill>
                  <a:srgbClr val="0000FF"/>
                </a:solidFill>
                <a:latin typeface="Calibri" pitchFamily="34" charset="0"/>
              </a:rPr>
              <a:t>, </a:t>
            </a:r>
            <a:r>
              <a:rPr lang="de-DE" sz="1600" b="1" dirty="0" err="1">
                <a:solidFill>
                  <a:srgbClr val="0000FF"/>
                </a:solidFill>
                <a:latin typeface="Calibri" pitchFamily="34" charset="0"/>
              </a:rPr>
              <a:t>roma</a:t>
            </a:r>
            <a:r>
              <a:rPr lang="de-DE" sz="1600" b="1" dirty="0">
                <a:solidFill>
                  <a:srgbClr val="0000FF"/>
                </a:solidFill>
                <a:latin typeface="Calibri" pitchFamily="34" charset="0"/>
              </a:rPr>
              <a:t>, professionals</a:t>
            </a:r>
          </a:p>
          <a:p>
            <a:pPr marL="742950" lvl="1" indent="-285750">
              <a:lnSpc>
                <a:spcPct val="90000"/>
              </a:lnSpc>
              <a:spcBef>
                <a:spcPct val="20000"/>
              </a:spcBef>
              <a:buFontTx/>
              <a:buChar char="–"/>
            </a:pPr>
            <a:r>
              <a:rPr lang="de-DE" sz="1600" b="1" i="1" dirty="0">
                <a:solidFill>
                  <a:srgbClr val="0000FF"/>
                </a:solidFill>
                <a:latin typeface="Calibri" pitchFamily="34" charset="0"/>
              </a:rPr>
              <a:t>I</a:t>
            </a:r>
            <a:r>
              <a:rPr lang="de-DE" sz="1600" b="1" dirty="0">
                <a:solidFill>
                  <a:srgbClr val="0000FF"/>
                </a:solidFill>
                <a:latin typeface="Calibri" pitchFamily="34" charset="0"/>
              </a:rPr>
              <a:t>mpact 		&gt;&gt;  </a:t>
            </a:r>
            <a:r>
              <a:rPr lang="de-DE" sz="1600" b="1" dirty="0" err="1">
                <a:solidFill>
                  <a:srgbClr val="0000FF"/>
                </a:solidFill>
                <a:latin typeface="Calibri" pitchFamily="34" charset="0"/>
              </a:rPr>
              <a:t>Better</a:t>
            </a:r>
            <a:r>
              <a:rPr lang="de-DE" sz="1600" b="1" dirty="0">
                <a:solidFill>
                  <a:srgbClr val="0000FF"/>
                </a:solidFill>
                <a:latin typeface="Calibri" pitchFamily="34" charset="0"/>
              </a:rPr>
              <a:t> </a:t>
            </a:r>
            <a:r>
              <a:rPr lang="de-DE" sz="1600" b="1" dirty="0" err="1">
                <a:solidFill>
                  <a:srgbClr val="0000FF"/>
                </a:solidFill>
                <a:latin typeface="Calibri" pitchFamily="34" charset="0"/>
              </a:rPr>
              <a:t>houses</a:t>
            </a:r>
            <a:r>
              <a:rPr lang="de-DE" sz="1600" b="1" dirty="0">
                <a:solidFill>
                  <a:srgbClr val="0000FF"/>
                </a:solidFill>
                <a:latin typeface="Calibri" pitchFamily="34" charset="0"/>
              </a:rPr>
              <a:t>, </a:t>
            </a:r>
            <a:r>
              <a:rPr lang="de-DE" sz="1600" b="1" dirty="0" err="1">
                <a:solidFill>
                  <a:srgbClr val="0000FF"/>
                </a:solidFill>
                <a:latin typeface="Calibri" pitchFamily="34" charset="0"/>
              </a:rPr>
              <a:t>cost</a:t>
            </a:r>
            <a:r>
              <a:rPr lang="de-DE" sz="1600" b="1" dirty="0">
                <a:solidFill>
                  <a:srgbClr val="0000FF"/>
                </a:solidFill>
                <a:latin typeface="Calibri" pitchFamily="34" charset="0"/>
              </a:rPr>
              <a:t>/</a:t>
            </a:r>
            <a:r>
              <a:rPr lang="de-DE" sz="1600" b="1" dirty="0" err="1">
                <a:solidFill>
                  <a:srgbClr val="0000FF"/>
                </a:solidFill>
                <a:latin typeface="Calibri" pitchFamily="34" charset="0"/>
              </a:rPr>
              <a:t>energy</a:t>
            </a:r>
            <a:r>
              <a:rPr lang="de-DE" sz="1600" b="1" dirty="0">
                <a:solidFill>
                  <a:srgbClr val="0000FF"/>
                </a:solidFill>
                <a:latin typeface="Calibri" pitchFamily="34" charset="0"/>
              </a:rPr>
              <a:t> </a:t>
            </a:r>
            <a:r>
              <a:rPr lang="de-DE" sz="1600" b="1" dirty="0" err="1">
                <a:solidFill>
                  <a:srgbClr val="0000FF"/>
                </a:solidFill>
                <a:latin typeface="Calibri" pitchFamily="34" charset="0"/>
              </a:rPr>
              <a:t>reduction</a:t>
            </a:r>
            <a:r>
              <a:rPr lang="de-DE" sz="1600" b="1" dirty="0">
                <a:solidFill>
                  <a:srgbClr val="0000FF"/>
                </a:solidFill>
                <a:latin typeface="Calibri" pitchFamily="34" charset="0"/>
              </a:rPr>
              <a:t>, </a:t>
            </a:r>
            <a:r>
              <a:rPr lang="de-DE" sz="1600" b="1" dirty="0" err="1">
                <a:solidFill>
                  <a:srgbClr val="0000FF"/>
                </a:solidFill>
                <a:latin typeface="Calibri" pitchFamily="34" charset="0"/>
              </a:rPr>
              <a:t>empowerment</a:t>
            </a:r>
            <a:r>
              <a:rPr lang="de-DE" sz="1600" b="1" dirty="0">
                <a:solidFill>
                  <a:srgbClr val="0000FF"/>
                </a:solidFill>
                <a:latin typeface="Calibri" pitchFamily="34" charset="0"/>
              </a:rPr>
              <a:t>, </a:t>
            </a:r>
            <a:r>
              <a:rPr lang="de-DE" sz="1600" b="1" dirty="0" err="1">
                <a:solidFill>
                  <a:srgbClr val="0000FF"/>
                </a:solidFill>
                <a:latin typeface="Calibri" pitchFamily="34" charset="0"/>
              </a:rPr>
              <a:t>replication</a:t>
            </a:r>
            <a:endParaRPr lang="de-DE" sz="1600" b="1" dirty="0">
              <a:solidFill>
                <a:srgbClr val="0000FF"/>
              </a:solidFill>
              <a:latin typeface="Calibri" pitchFamily="34" charset="0"/>
            </a:endParaRPr>
          </a:p>
        </p:txBody>
      </p:sp>
    </p:spTree>
    <p:extLst>
      <p:ext uri="{BB962C8B-B14F-4D97-AF65-F5344CB8AC3E}">
        <p14:creationId xmlns:p14="http://schemas.microsoft.com/office/powerpoint/2010/main" val="320027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blinds(horizontal)">
                                      <p:cBhvr>
                                        <p:cTn id="15" dur="500"/>
                                        <p:tgtEl>
                                          <p:spTgt spid="10">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0">
                                            <p:txEl>
                                              <p:pRg st="4" end="4"/>
                                            </p:txEl>
                                          </p:spTgt>
                                        </p:tgtEl>
                                        <p:attrNameLst>
                                          <p:attrName>style.visibility</p:attrName>
                                        </p:attrNameLst>
                                      </p:cBhvr>
                                      <p:to>
                                        <p:strVal val="visible"/>
                                      </p:to>
                                    </p:set>
                                    <p:animEffect transition="in" filter="blinds(horizontal)">
                                      <p:cBhvr>
                                        <p:cTn id="18" dur="500"/>
                                        <p:tgtEl>
                                          <p:spTgt spid="10">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animEffect transition="in" filter="blinds(horizontal)">
                                      <p:cBhvr>
                                        <p:cTn id="21"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noChangeArrowheads="1"/>
          </p:cNvPicPr>
          <p:nvPr/>
        </p:nvPicPr>
        <p:blipFill>
          <a:blip r:embed="rId2">
            <a:grayscl/>
            <a:extLst>
              <a:ext uri="{28A0092B-C50C-407E-A947-70E740481C1C}">
                <a14:useLocalDpi xmlns:a14="http://schemas.microsoft.com/office/drawing/2010/main" val="0"/>
              </a:ext>
            </a:extLst>
          </a:blip>
          <a:srcRect t="30244" b="35329"/>
          <a:stretch>
            <a:fillRect/>
          </a:stretch>
        </p:blipFill>
        <p:spPr bwMode="auto">
          <a:xfrm>
            <a:off x="0" y="0"/>
            <a:ext cx="91440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Rechteck 6"/>
          <p:cNvSpPr>
            <a:spLocks noChangeArrowheads="1"/>
          </p:cNvSpPr>
          <p:nvPr/>
        </p:nvSpPr>
        <p:spPr bwMode="auto">
          <a:xfrm>
            <a:off x="436186" y="1106735"/>
            <a:ext cx="8528302"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0000CC"/>
                </a:solidFill>
                <a:latin typeface="Calibri" pitchFamily="34" charset="0"/>
                <a:cs typeface="Calibri" pitchFamily="34" charset="0"/>
              </a:rPr>
              <a:t>Extension of the innovation system and RTDI policies  (Research</a:t>
            </a:r>
            <a:r>
              <a:rPr lang="en-US" sz="2400" b="1" dirty="0">
                <a:solidFill>
                  <a:srgbClr val="0000CC"/>
                </a:solidFill>
                <a:latin typeface="Calibri" pitchFamily="34" charset="0"/>
                <a:cs typeface="Calibri" pitchFamily="34" charset="0"/>
              </a:rPr>
              <a:t>, </a:t>
            </a:r>
            <a:r>
              <a:rPr lang="en-US" sz="2400" b="1" dirty="0" smtClean="0">
                <a:solidFill>
                  <a:srgbClr val="0000CC"/>
                </a:solidFill>
                <a:latin typeface="Calibri" pitchFamily="34" charset="0"/>
                <a:cs typeface="Calibri" pitchFamily="34" charset="0"/>
              </a:rPr>
              <a:t>Technology Development and Innovation ― key requirements:</a:t>
            </a:r>
          </a:p>
          <a:p>
            <a:pPr>
              <a:defRPr/>
            </a:pPr>
            <a:endParaRPr lang="en-US" sz="1600" b="1" dirty="0">
              <a:solidFill>
                <a:srgbClr val="0000CC"/>
              </a:solidFill>
              <a:latin typeface="Calibri" pitchFamily="34" charset="0"/>
              <a:cs typeface="Calibri" pitchFamily="34" charset="0"/>
            </a:endParaRPr>
          </a:p>
          <a:p>
            <a:pPr marL="342900" indent="-342900">
              <a:spcAft>
                <a:spcPts val="1200"/>
              </a:spcAft>
              <a:buFont typeface="Courier New" pitchFamily="49" charset="0"/>
              <a:buChar char="o"/>
              <a:defRPr/>
            </a:pPr>
            <a:r>
              <a:rPr lang="en-US" sz="2000" b="1" dirty="0">
                <a:solidFill>
                  <a:srgbClr val="0000CC"/>
                </a:solidFill>
                <a:latin typeface="Calibri" pitchFamily="34" charset="0"/>
                <a:cs typeface="Calibri" pitchFamily="34" charset="0"/>
              </a:rPr>
              <a:t>Incorporation of SI in universities, vocational training and adult </a:t>
            </a:r>
            <a:r>
              <a:rPr lang="en-US" sz="2000" b="1" dirty="0" smtClean="0">
                <a:solidFill>
                  <a:srgbClr val="0000CC"/>
                </a:solidFill>
                <a:latin typeface="Calibri" pitchFamily="34" charset="0"/>
                <a:cs typeface="Calibri" pitchFamily="34" charset="0"/>
              </a:rPr>
              <a:t>education</a:t>
            </a:r>
            <a:endParaRPr lang="en-US" sz="1000" b="1" i="1" dirty="0" smtClean="0">
              <a:solidFill>
                <a:srgbClr val="000066"/>
              </a:solidFill>
              <a:latin typeface="Calibri" pitchFamily="34" charset="0"/>
              <a:cs typeface="Calibri" pitchFamily="34" charset="0"/>
            </a:endParaRPr>
          </a:p>
          <a:p>
            <a:pPr marL="342900" indent="-342900">
              <a:spcAft>
                <a:spcPts val="1200"/>
              </a:spcAft>
              <a:buFont typeface="Courier New" pitchFamily="49" charset="0"/>
              <a:buChar char="o"/>
              <a:defRPr/>
            </a:pPr>
            <a:r>
              <a:rPr lang="en-US" sz="2000" b="1" dirty="0" smtClean="0">
                <a:solidFill>
                  <a:srgbClr val="0000CC"/>
                </a:solidFill>
                <a:latin typeface="Calibri" pitchFamily="34" charset="0"/>
                <a:cs typeface="Calibri" pitchFamily="34" charset="0"/>
              </a:rPr>
              <a:t>Innovation </a:t>
            </a:r>
            <a:r>
              <a:rPr lang="en-US" sz="2000" b="1" dirty="0">
                <a:solidFill>
                  <a:srgbClr val="0000CC"/>
                </a:solidFill>
                <a:latin typeface="Calibri" pitchFamily="34" charset="0"/>
                <a:cs typeface="Calibri" pitchFamily="34" charset="0"/>
              </a:rPr>
              <a:t>in science </a:t>
            </a:r>
            <a:r>
              <a:rPr lang="en-US" sz="2000" b="1" dirty="0" smtClean="0">
                <a:solidFill>
                  <a:srgbClr val="0000CC"/>
                </a:solidFill>
                <a:latin typeface="Calibri" pitchFamily="34" charset="0"/>
                <a:cs typeface="Calibri" pitchFamily="34" charset="0"/>
              </a:rPr>
              <a:t>(“Science Mode 2”, “Transformative Science”)</a:t>
            </a:r>
            <a:endParaRPr lang="en-US" sz="1000" b="1" i="1" dirty="0">
              <a:solidFill>
                <a:srgbClr val="000066"/>
              </a:solidFill>
              <a:latin typeface="Calibri" pitchFamily="34" charset="0"/>
              <a:cs typeface="Calibri" pitchFamily="34" charset="0"/>
            </a:endParaRPr>
          </a:p>
          <a:p>
            <a:pPr marL="342900" indent="-342900">
              <a:spcAft>
                <a:spcPts val="1200"/>
              </a:spcAft>
              <a:buFont typeface="Courier New" pitchFamily="49" charset="0"/>
              <a:buChar char="o"/>
              <a:defRPr/>
            </a:pPr>
            <a:r>
              <a:rPr lang="en-US" sz="2000" b="1" dirty="0" smtClean="0">
                <a:solidFill>
                  <a:srgbClr val="0000CC"/>
                </a:solidFill>
                <a:latin typeface="Calibri" pitchFamily="34" charset="0"/>
                <a:cs typeface="Calibri" pitchFamily="34" charset="0"/>
              </a:rPr>
              <a:t>Funding </a:t>
            </a:r>
            <a:r>
              <a:rPr lang="en-US" sz="2000" b="1" dirty="0">
                <a:solidFill>
                  <a:srgbClr val="0000CC"/>
                </a:solidFill>
                <a:latin typeface="Calibri" pitchFamily="34" charset="0"/>
                <a:cs typeface="Calibri" pitchFamily="34" charset="0"/>
              </a:rPr>
              <a:t>of research on social </a:t>
            </a:r>
            <a:r>
              <a:rPr lang="en-US" sz="2000" b="1" dirty="0" smtClean="0">
                <a:solidFill>
                  <a:srgbClr val="0000CC"/>
                </a:solidFill>
                <a:latin typeface="Calibri" pitchFamily="34" charset="0"/>
                <a:cs typeface="Calibri" pitchFamily="34" charset="0"/>
              </a:rPr>
              <a:t>innovation (focused </a:t>
            </a:r>
            <a:r>
              <a:rPr lang="en-US" sz="2000" b="1" dirty="0" err="1" smtClean="0">
                <a:solidFill>
                  <a:srgbClr val="0000CC"/>
                </a:solidFill>
                <a:latin typeface="Calibri" pitchFamily="34" charset="0"/>
                <a:cs typeface="Calibri" pitchFamily="34" charset="0"/>
              </a:rPr>
              <a:t>programmes</a:t>
            </a:r>
            <a:r>
              <a:rPr lang="en-US" sz="2000" b="1" dirty="0" smtClean="0">
                <a:solidFill>
                  <a:srgbClr val="0000CC"/>
                </a:solidFill>
                <a:latin typeface="Calibri" pitchFamily="34" charset="0"/>
                <a:cs typeface="Calibri" pitchFamily="34" charset="0"/>
              </a:rPr>
              <a:t> and accompanying research)</a:t>
            </a:r>
            <a:endParaRPr lang="en-US" sz="2000" b="1" dirty="0">
              <a:solidFill>
                <a:srgbClr val="0000CC"/>
              </a:solidFill>
              <a:latin typeface="Calibri" pitchFamily="34" charset="0"/>
              <a:cs typeface="Calibri" pitchFamily="34" charset="0"/>
            </a:endParaRPr>
          </a:p>
          <a:p>
            <a:pPr marL="342900" indent="-342900">
              <a:spcAft>
                <a:spcPts val="1200"/>
              </a:spcAft>
              <a:buFont typeface="Courier New" pitchFamily="49" charset="0"/>
              <a:buChar char="o"/>
              <a:defRPr/>
            </a:pPr>
            <a:r>
              <a:rPr lang="en-US" sz="2000" b="1" dirty="0" smtClean="0">
                <a:solidFill>
                  <a:srgbClr val="0000CC"/>
                </a:solidFill>
                <a:latin typeface="Calibri" pitchFamily="34" charset="0"/>
                <a:cs typeface="Calibri" pitchFamily="34" charset="0"/>
              </a:rPr>
              <a:t>Development of indicators, metrics and statistics </a:t>
            </a:r>
            <a:r>
              <a:rPr lang="en-US" sz="2000" b="1" dirty="0">
                <a:solidFill>
                  <a:srgbClr val="0000CC"/>
                </a:solidFill>
                <a:latin typeface="Calibri" pitchFamily="34" charset="0"/>
                <a:cs typeface="Calibri" pitchFamily="34" charset="0"/>
              </a:rPr>
              <a:t>of social </a:t>
            </a:r>
            <a:r>
              <a:rPr lang="en-US" sz="2000" b="1" dirty="0" smtClean="0">
                <a:solidFill>
                  <a:srgbClr val="0000CC"/>
                </a:solidFill>
                <a:latin typeface="Calibri" pitchFamily="34" charset="0"/>
                <a:cs typeface="Calibri" pitchFamily="34" charset="0"/>
              </a:rPr>
              <a:t>innovation</a:t>
            </a:r>
          </a:p>
          <a:p>
            <a:pPr marL="342900" indent="-342900">
              <a:spcAft>
                <a:spcPts val="1200"/>
              </a:spcAft>
              <a:buFont typeface="Courier New" pitchFamily="49" charset="0"/>
              <a:buChar char="o"/>
              <a:defRPr/>
            </a:pPr>
            <a:r>
              <a:rPr lang="en-US" sz="2000" b="1" dirty="0" smtClean="0">
                <a:solidFill>
                  <a:srgbClr val="0000CC"/>
                </a:solidFill>
                <a:latin typeface="Calibri" pitchFamily="34" charset="0"/>
                <a:cs typeface="Calibri" pitchFamily="34" charset="0"/>
              </a:rPr>
              <a:t>SI </a:t>
            </a:r>
            <a:r>
              <a:rPr lang="en-US" sz="2000" b="1" dirty="0">
                <a:solidFill>
                  <a:srgbClr val="0000CC"/>
                </a:solidFill>
                <a:latin typeface="Calibri" pitchFamily="34" charset="0"/>
                <a:cs typeface="Calibri" pitchFamily="34" charset="0"/>
              </a:rPr>
              <a:t>initiation and implementation in all sectors of society (private business, public </a:t>
            </a:r>
            <a:r>
              <a:rPr lang="en-US" sz="2000" b="1" dirty="0" smtClean="0">
                <a:solidFill>
                  <a:srgbClr val="0000CC"/>
                </a:solidFill>
                <a:latin typeface="Calibri" pitchFamily="34" charset="0"/>
                <a:cs typeface="Calibri" pitchFamily="34" charset="0"/>
              </a:rPr>
              <a:t>administration, </a:t>
            </a:r>
            <a:r>
              <a:rPr lang="en-US" sz="2000" b="1" dirty="0">
                <a:solidFill>
                  <a:srgbClr val="0000CC"/>
                </a:solidFill>
                <a:latin typeface="Calibri" pitchFamily="34" charset="0"/>
                <a:cs typeface="Calibri" pitchFamily="34" charset="0"/>
              </a:rPr>
              <a:t>civil </a:t>
            </a:r>
            <a:r>
              <a:rPr lang="en-US" sz="2000" b="1" dirty="0" smtClean="0">
                <a:solidFill>
                  <a:srgbClr val="0000CC"/>
                </a:solidFill>
                <a:latin typeface="Calibri" pitchFamily="34" charset="0"/>
                <a:cs typeface="Calibri" pitchFamily="34" charset="0"/>
              </a:rPr>
              <a:t>society </a:t>
            </a:r>
            <a:r>
              <a:rPr lang="en-US" sz="2000" b="1" dirty="0" err="1" smtClean="0">
                <a:solidFill>
                  <a:srgbClr val="0000CC"/>
                </a:solidFill>
                <a:latin typeface="Calibri" pitchFamily="34" charset="0"/>
                <a:cs typeface="Calibri" pitchFamily="34" charset="0"/>
              </a:rPr>
              <a:t>organisations</a:t>
            </a:r>
            <a:r>
              <a:rPr lang="en-US" sz="2000" b="1" dirty="0" smtClean="0">
                <a:solidFill>
                  <a:srgbClr val="0000CC"/>
                </a:solidFill>
                <a:latin typeface="Calibri" pitchFamily="34" charset="0"/>
                <a:cs typeface="Calibri" pitchFamily="34" charset="0"/>
              </a:rPr>
              <a:t>)</a:t>
            </a:r>
            <a:endParaRPr lang="en-US" sz="1000" b="1" i="1" dirty="0">
              <a:solidFill>
                <a:srgbClr val="000066"/>
              </a:solidFill>
              <a:latin typeface="Calibri" pitchFamily="34" charset="0"/>
              <a:cs typeface="Calibri" pitchFamily="34" charset="0"/>
            </a:endParaRPr>
          </a:p>
          <a:p>
            <a:pPr marL="342900" indent="-342900">
              <a:spcAft>
                <a:spcPts val="1200"/>
              </a:spcAft>
              <a:buFont typeface="Courier New" pitchFamily="49" charset="0"/>
              <a:buChar char="o"/>
              <a:defRPr/>
            </a:pPr>
            <a:r>
              <a:rPr lang="en-US" sz="2000" b="1" dirty="0" smtClean="0">
                <a:solidFill>
                  <a:srgbClr val="0000CC"/>
                </a:solidFill>
                <a:latin typeface="Calibri" pitchFamily="34" charset="0"/>
                <a:cs typeface="Calibri" pitchFamily="34" charset="0"/>
              </a:rPr>
              <a:t>Networks and </a:t>
            </a:r>
            <a:r>
              <a:rPr lang="en-US" sz="2000" b="1" dirty="0">
                <a:solidFill>
                  <a:srgbClr val="0000CC"/>
                </a:solidFill>
                <a:latin typeface="Calibri" pitchFamily="34" charset="0"/>
                <a:cs typeface="Calibri" pitchFamily="34" charset="0"/>
              </a:rPr>
              <a:t>communication (magazines, </a:t>
            </a:r>
            <a:r>
              <a:rPr lang="en-US" sz="2000" b="1" dirty="0" smtClean="0">
                <a:solidFill>
                  <a:srgbClr val="0000CC"/>
                </a:solidFill>
                <a:latin typeface="Calibri" pitchFamily="34" charset="0"/>
                <a:cs typeface="Calibri" pitchFamily="34" charset="0"/>
              </a:rPr>
              <a:t>platforms, </a:t>
            </a:r>
            <a:r>
              <a:rPr lang="en-US" sz="2000" b="1" dirty="0">
                <a:solidFill>
                  <a:srgbClr val="0000CC"/>
                </a:solidFill>
                <a:latin typeface="Calibri" pitchFamily="34" charset="0"/>
                <a:cs typeface="Calibri" pitchFamily="34" charset="0"/>
              </a:rPr>
              <a:t>various media)</a:t>
            </a:r>
            <a:endParaRPr lang="en-US" sz="1000" b="1" i="1" dirty="0">
              <a:solidFill>
                <a:srgbClr val="000066"/>
              </a:solidFill>
              <a:latin typeface="Calibri" pitchFamily="34" charset="0"/>
              <a:cs typeface="Calibri" pitchFamily="34" charset="0"/>
            </a:endParaRPr>
          </a:p>
          <a:p>
            <a:pPr marL="342900" indent="-342900">
              <a:buFont typeface="Courier New" pitchFamily="49" charset="0"/>
              <a:buChar char="o"/>
              <a:defRPr/>
            </a:pPr>
            <a:r>
              <a:rPr lang="en-US" sz="2000" b="1" dirty="0">
                <a:solidFill>
                  <a:srgbClr val="0000CC"/>
                </a:solidFill>
                <a:latin typeface="Calibri" pitchFamily="34" charset="0"/>
                <a:cs typeface="Calibri" pitchFamily="34" charset="0"/>
              </a:rPr>
              <a:t>L</a:t>
            </a:r>
            <a:r>
              <a:rPr lang="en-US" sz="2000" b="1" dirty="0" smtClean="0">
                <a:solidFill>
                  <a:srgbClr val="0000CC"/>
                </a:solidFill>
                <a:latin typeface="Calibri" pitchFamily="34" charset="0"/>
                <a:cs typeface="Calibri" pitchFamily="34" charset="0"/>
              </a:rPr>
              <a:t>egal </a:t>
            </a:r>
            <a:r>
              <a:rPr lang="en-US" sz="2000" b="1" dirty="0">
                <a:solidFill>
                  <a:srgbClr val="0000CC"/>
                </a:solidFill>
                <a:latin typeface="Calibri" pitchFamily="34" charset="0"/>
                <a:cs typeface="Calibri" pitchFamily="34" charset="0"/>
              </a:rPr>
              <a:t>aspects </a:t>
            </a:r>
            <a:r>
              <a:rPr lang="en-US" sz="2000" b="1" dirty="0" smtClean="0">
                <a:solidFill>
                  <a:srgbClr val="0000CC"/>
                </a:solidFill>
                <a:latin typeface="Calibri" pitchFamily="34" charset="0"/>
                <a:cs typeface="Calibri" pitchFamily="34" charset="0"/>
              </a:rPr>
              <a:t>of common goods, open innovation </a:t>
            </a:r>
            <a:r>
              <a:rPr lang="en-US" sz="2000" b="1" dirty="0">
                <a:solidFill>
                  <a:srgbClr val="0000CC"/>
                </a:solidFill>
                <a:latin typeface="Calibri" pitchFamily="34" charset="0"/>
                <a:cs typeface="Calibri" pitchFamily="34" charset="0"/>
              </a:rPr>
              <a:t>and </a:t>
            </a:r>
            <a:r>
              <a:rPr lang="en-US" sz="2000" b="1" dirty="0" smtClean="0">
                <a:solidFill>
                  <a:srgbClr val="0000CC"/>
                </a:solidFill>
                <a:latin typeface="Calibri" pitchFamily="34" charset="0"/>
                <a:cs typeface="Calibri" pitchFamily="34" charset="0"/>
              </a:rPr>
              <a:t>IPR</a:t>
            </a:r>
            <a:endParaRPr lang="en-US" sz="1600" b="1" dirty="0">
              <a:solidFill>
                <a:srgbClr val="0000CC"/>
              </a:solidFill>
              <a:latin typeface="Calibri" pitchFamily="34" charset="0"/>
              <a:cs typeface="Calibri" pitchFamily="34" charset="0"/>
            </a:endParaRPr>
          </a:p>
        </p:txBody>
      </p:sp>
      <p:pic>
        <p:nvPicPr>
          <p:cNvPr id="6" name="Picture 14"/>
          <p:cNvPicPr>
            <a:picLocks noChangeAspect="1" noChangeArrowheads="1"/>
          </p:cNvPicPr>
          <p:nvPr/>
        </p:nvPicPr>
        <p:blipFill>
          <a:blip r:embed="rId2">
            <a:grayscl/>
            <a:extLst>
              <a:ext uri="{28A0092B-C50C-407E-A947-70E740481C1C}">
                <a14:useLocalDpi xmlns:a14="http://schemas.microsoft.com/office/drawing/2010/main" val="0"/>
              </a:ext>
            </a:extLst>
          </a:blip>
          <a:srcRect t="30244" b="35329"/>
          <a:stretch>
            <a:fillRect/>
          </a:stretch>
        </p:blipFill>
        <p:spPr bwMode="auto">
          <a:xfrm>
            <a:off x="0" y="-26988"/>
            <a:ext cx="91440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 name="Picture 11"/>
          <p:cNvPicPr>
            <a:picLocks noChangeAspect="1" noChangeArrowheads="1"/>
          </p:cNvPicPr>
          <p:nvPr/>
        </p:nvPicPr>
        <p:blipFill>
          <a:blip r:embed="rId3">
            <a:grayscl/>
            <a:extLst>
              <a:ext uri="{28A0092B-C50C-407E-A947-70E740481C1C}">
                <a14:useLocalDpi xmlns:a14="http://schemas.microsoft.com/office/drawing/2010/main" val="0"/>
              </a:ext>
            </a:extLst>
          </a:blip>
          <a:srcRect t="10394" b="45430"/>
          <a:stretch>
            <a:fillRect/>
          </a:stretch>
        </p:blipFill>
        <p:spPr bwMode="auto">
          <a:xfrm>
            <a:off x="0" y="6192838"/>
            <a:ext cx="91440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 name="Rectangle 10"/>
          <p:cNvSpPr>
            <a:spLocks noChangeArrowheads="1"/>
          </p:cNvSpPr>
          <p:nvPr/>
        </p:nvSpPr>
        <p:spPr bwMode="auto">
          <a:xfrm>
            <a:off x="0" y="25400"/>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DE" sz="3600" b="1" dirty="0">
                <a:solidFill>
                  <a:srgbClr val="FFFF00"/>
                </a:solidFill>
                <a:latin typeface="Calibri" pitchFamily="34" charset="0"/>
                <a:cs typeface="Calibri" pitchFamily="34" charset="0"/>
              </a:rPr>
              <a:t>BUILDING SOCIAL INNOVATION</a:t>
            </a:r>
            <a:r>
              <a:rPr lang="de-AT" sz="3600" b="1" dirty="0">
                <a:solidFill>
                  <a:srgbClr val="FFFF00"/>
                </a:solidFill>
                <a:latin typeface="Calibri" pitchFamily="34" charset="0"/>
                <a:cs typeface="Calibri" pitchFamily="34" charset="0"/>
              </a:rPr>
              <a:t> </a:t>
            </a:r>
            <a:r>
              <a:rPr lang="de-DE" sz="3600" b="1" dirty="0" smtClean="0">
                <a:solidFill>
                  <a:srgbClr val="FFFF00"/>
                </a:solidFill>
                <a:latin typeface="Calibri" pitchFamily="34" charset="0"/>
                <a:cs typeface="Calibri" pitchFamily="34" charset="0"/>
              </a:rPr>
              <a:t>SYSTEMS (1)</a:t>
            </a:r>
            <a:endParaRPr lang="de-AT" sz="3600" b="1" dirty="0">
              <a:solidFill>
                <a:srgbClr val="FFFF00"/>
              </a:solidFill>
              <a:latin typeface="Calibri" pitchFamily="34" charset="0"/>
              <a:cs typeface="Calibri" pitchFamily="34" charset="0"/>
            </a:endParaRPr>
          </a:p>
        </p:txBody>
      </p:sp>
      <p:sp>
        <p:nvSpPr>
          <p:cNvPr id="10" name="Rechteck 9"/>
          <p:cNvSpPr/>
          <p:nvPr/>
        </p:nvSpPr>
        <p:spPr>
          <a:xfrm rot="16200000">
            <a:off x="-1778201" y="3910261"/>
            <a:ext cx="3852721" cy="369332"/>
          </a:xfrm>
          <a:prstGeom prst="rect">
            <a:avLst/>
          </a:prstGeom>
        </p:spPr>
        <p:txBody>
          <a:bodyPr wrap="none">
            <a:spAutoFit/>
          </a:bodyPr>
          <a:lstStyle/>
          <a:p>
            <a:r>
              <a:rPr lang="en-US" altLang="de-DE" sz="1800" b="1" i="1" dirty="0" smtClean="0">
                <a:solidFill>
                  <a:srgbClr val="000066"/>
                </a:solidFill>
                <a:latin typeface="Calibri" pitchFamily="34" charset="0"/>
              </a:rPr>
              <a:t>3. Permeation into innovation systems</a:t>
            </a:r>
            <a:endParaRPr lang="de-DE" sz="1800" b="1" dirty="0">
              <a:solidFill>
                <a:srgbClr val="000066"/>
              </a:solidFill>
            </a:endParaRPr>
          </a:p>
        </p:txBody>
      </p:sp>
    </p:spTree>
    <p:extLst>
      <p:ext uri="{BB962C8B-B14F-4D97-AF65-F5344CB8AC3E}">
        <p14:creationId xmlns:p14="http://schemas.microsoft.com/office/powerpoint/2010/main" val="325550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down)">
                                      <p:cBhvr>
                                        <p:cTn id="7" dur="500"/>
                                        <p:tgtEl>
                                          <p:spTgt spid="5">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wipe(down)">
                                      <p:cBhvr>
                                        <p:cTn id="10" dur="500"/>
                                        <p:tgtEl>
                                          <p:spTgt spid="5">
                                            <p:txEl>
                                              <p:pRg st="3" end="3"/>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Effect transition="in" filter="wipe(down)">
                                      <p:cBhvr>
                                        <p:cTn id="13" dur="500"/>
                                        <p:tgtEl>
                                          <p:spTgt spid="5">
                                            <p:txEl>
                                              <p:pRg st="5" end="5"/>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wipe(down)">
                                      <p:cBhvr>
                                        <p:cTn id="16" dur="500"/>
                                        <p:tgtEl>
                                          <p:spTgt spid="5">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wipe(down)">
                                      <p:cBhvr>
                                        <p:cTn id="19" dur="500"/>
                                        <p:tgtEl>
                                          <p:spTgt spid="5">
                                            <p:txEl>
                                              <p:pRg st="6" end="6"/>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wipe(down)">
                                      <p:cBhvr>
                                        <p:cTn id="22" dur="500"/>
                                        <p:tgtEl>
                                          <p:spTgt spid="5">
                                            <p:txEl>
                                              <p:pRg st="7" end="7"/>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animEffect transition="in" filter="wipe(down)">
                                      <p:cBhvr>
                                        <p:cTn id="25"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179388" y="980728"/>
            <a:ext cx="8713787" cy="287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spcBef>
                <a:spcPct val="20000"/>
              </a:spcBef>
            </a:pPr>
            <a:r>
              <a:rPr lang="fr-BE" sz="2600" b="1" dirty="0">
                <a:solidFill>
                  <a:srgbClr val="0000CC"/>
                </a:solidFill>
                <a:latin typeface="Calibri" pitchFamily="34" charset="0"/>
                <a:ea typeface="Verdana" pitchFamily="34" charset="0"/>
                <a:cs typeface="Calibri" pitchFamily="34" charset="0"/>
              </a:rPr>
              <a:t>	Social innovation and the EUROPE 2020 </a:t>
            </a:r>
            <a:r>
              <a:rPr lang="fr-BE" sz="2600" b="1" dirty="0" err="1">
                <a:solidFill>
                  <a:srgbClr val="0000CC"/>
                </a:solidFill>
                <a:latin typeface="Calibri" pitchFamily="34" charset="0"/>
                <a:ea typeface="Verdana" pitchFamily="34" charset="0"/>
                <a:cs typeface="Calibri" pitchFamily="34" charset="0"/>
              </a:rPr>
              <a:t>Strategy</a:t>
            </a:r>
            <a:r>
              <a:rPr lang="fr-BE" sz="2600" b="1" dirty="0">
                <a:solidFill>
                  <a:srgbClr val="0000CC"/>
                </a:solidFill>
                <a:latin typeface="Calibri" pitchFamily="34" charset="0"/>
                <a:ea typeface="Verdana" pitchFamily="34" charset="0"/>
                <a:cs typeface="Calibri" pitchFamily="34" charset="0"/>
              </a:rPr>
              <a:t>:</a:t>
            </a:r>
          </a:p>
          <a:p>
            <a:pPr>
              <a:spcBef>
                <a:spcPct val="20000"/>
              </a:spcBef>
            </a:pPr>
            <a:r>
              <a:rPr lang="en-GB" sz="2400" i="1" dirty="0">
                <a:solidFill>
                  <a:srgbClr val="0000CC"/>
                </a:solidFill>
                <a:latin typeface="Calibri" pitchFamily="34" charset="0"/>
                <a:ea typeface="Verdana" pitchFamily="34" charset="0"/>
                <a:cs typeface="Calibri" pitchFamily="34" charset="0"/>
              </a:rPr>
              <a:t>	“…to design and implement programmes </a:t>
            </a:r>
            <a:r>
              <a:rPr lang="en-GB" sz="2400" b="1" i="1" dirty="0">
                <a:solidFill>
                  <a:srgbClr val="0000CC"/>
                </a:solidFill>
                <a:latin typeface="Calibri" pitchFamily="34" charset="0"/>
                <a:ea typeface="Verdana" pitchFamily="34" charset="0"/>
                <a:cs typeface="Calibri" pitchFamily="34" charset="0"/>
              </a:rPr>
              <a:t>to promote social innovation for the most vulnerable</a:t>
            </a:r>
            <a:r>
              <a:rPr lang="en-GB" sz="2400" i="1" dirty="0">
                <a:solidFill>
                  <a:srgbClr val="0000CC"/>
                </a:solidFill>
                <a:latin typeface="Calibri" pitchFamily="34" charset="0"/>
                <a:ea typeface="Verdana" pitchFamily="34" charset="0"/>
                <a:cs typeface="Calibri" pitchFamily="34" charset="0"/>
              </a:rPr>
              <a:t>, in particular by providing innovative education, training, and employment opportunities for deprived communities, to fight discrimination (e.g. disabled), and to develop a new agenda for migrants' integration to enable them to take full advantage of their potential…”</a:t>
            </a:r>
            <a:endParaRPr lang="fr-BE" sz="2400" dirty="0">
              <a:solidFill>
                <a:srgbClr val="0000CC"/>
              </a:solidFill>
              <a:latin typeface="Calibri" pitchFamily="34" charset="0"/>
              <a:ea typeface="Verdana" pitchFamily="34" charset="0"/>
              <a:cs typeface="Calibri" pitchFamily="34" charset="0"/>
            </a:endParaRPr>
          </a:p>
        </p:txBody>
      </p:sp>
      <p:sp>
        <p:nvSpPr>
          <p:cNvPr id="5" name="Rechteck 5"/>
          <p:cNvSpPr>
            <a:spLocks noChangeArrowheads="1"/>
          </p:cNvSpPr>
          <p:nvPr/>
        </p:nvSpPr>
        <p:spPr bwMode="auto">
          <a:xfrm>
            <a:off x="539750" y="3861048"/>
            <a:ext cx="8280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Bef>
                <a:spcPct val="20000"/>
              </a:spcBef>
            </a:pPr>
            <a:r>
              <a:rPr lang="en-GB" sz="2000" b="1" dirty="0">
                <a:solidFill>
                  <a:srgbClr val="0000CC"/>
                </a:solidFill>
                <a:latin typeface="Calibri" pitchFamily="34" charset="0"/>
                <a:cs typeface="Calibri" pitchFamily="34" charset="0"/>
              </a:rPr>
              <a:t>EU Programme for Employment and Social Innovation (</a:t>
            </a:r>
            <a:r>
              <a:rPr lang="en-GB" sz="2000" b="1" dirty="0" err="1">
                <a:solidFill>
                  <a:srgbClr val="0000CC"/>
                </a:solidFill>
                <a:latin typeface="Calibri" pitchFamily="34" charset="0"/>
                <a:cs typeface="Calibri" pitchFamily="34" charset="0"/>
              </a:rPr>
              <a:t>EaSI</a:t>
            </a:r>
            <a:r>
              <a:rPr lang="en-GB" sz="2000" b="1" dirty="0">
                <a:solidFill>
                  <a:srgbClr val="0000CC"/>
                </a:solidFill>
                <a:latin typeface="Calibri" pitchFamily="34" charset="0"/>
                <a:cs typeface="Calibri" pitchFamily="34" charset="0"/>
              </a:rPr>
              <a:t>)</a:t>
            </a:r>
            <a:r>
              <a:rPr lang="en-GB" sz="2000" dirty="0">
                <a:solidFill>
                  <a:srgbClr val="0000CC"/>
                </a:solidFill>
                <a:latin typeface="Calibri" pitchFamily="34" charset="0"/>
                <a:cs typeface="Calibri" pitchFamily="34" charset="0"/>
              </a:rPr>
              <a:t>:       </a:t>
            </a:r>
            <a:endParaRPr lang="en-GB" sz="2000" dirty="0" smtClean="0">
              <a:solidFill>
                <a:srgbClr val="0000CC"/>
              </a:solidFill>
              <a:latin typeface="Calibri" pitchFamily="34" charset="0"/>
              <a:cs typeface="Calibri" pitchFamily="34" charset="0"/>
            </a:endParaRPr>
          </a:p>
          <a:p>
            <a:pPr>
              <a:lnSpc>
                <a:spcPct val="90000"/>
              </a:lnSpc>
              <a:spcBef>
                <a:spcPct val="20000"/>
              </a:spcBef>
            </a:pPr>
            <a:r>
              <a:rPr lang="en-GB" sz="2000" dirty="0" smtClean="0">
                <a:solidFill>
                  <a:srgbClr val="0000CC"/>
                </a:solidFill>
                <a:latin typeface="Calibri" pitchFamily="34" charset="0"/>
                <a:cs typeface="Calibri" pitchFamily="34" charset="0"/>
              </a:rPr>
              <a:t>budget </a:t>
            </a:r>
            <a:r>
              <a:rPr lang="en-GB" sz="2000" dirty="0">
                <a:solidFill>
                  <a:srgbClr val="0000CC"/>
                </a:solidFill>
                <a:latin typeface="Calibri" pitchFamily="34" charset="0"/>
                <a:cs typeface="Calibri" pitchFamily="34" charset="0"/>
              </a:rPr>
              <a:t>€ 815 million for </a:t>
            </a:r>
            <a:r>
              <a:rPr lang="en-GB" sz="2000" dirty="0" smtClean="0">
                <a:solidFill>
                  <a:srgbClr val="0000CC"/>
                </a:solidFill>
                <a:latin typeface="Calibri" pitchFamily="34" charset="0"/>
                <a:cs typeface="Calibri" pitchFamily="34" charset="0"/>
              </a:rPr>
              <a:t>2014-2020</a:t>
            </a:r>
            <a:endParaRPr lang="en-GB" sz="2000" b="1" dirty="0">
              <a:solidFill>
                <a:srgbClr val="0000CC"/>
              </a:solidFill>
              <a:latin typeface="Calibri" pitchFamily="34" charset="0"/>
              <a:cs typeface="Calibri" pitchFamily="34" charset="0"/>
            </a:endParaRPr>
          </a:p>
        </p:txBody>
      </p:sp>
      <p:sp>
        <p:nvSpPr>
          <p:cNvPr id="6" name="Rechteck 3"/>
          <p:cNvSpPr>
            <a:spLocks noChangeArrowheads="1"/>
          </p:cNvSpPr>
          <p:nvPr/>
        </p:nvSpPr>
        <p:spPr bwMode="auto">
          <a:xfrm>
            <a:off x="539750" y="4653136"/>
            <a:ext cx="8207375"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sz="2000" dirty="0" err="1">
                <a:solidFill>
                  <a:srgbClr val="0000CC"/>
                </a:solidFill>
                <a:latin typeface="Calibri" pitchFamily="34" charset="0"/>
                <a:cs typeface="Calibri" pitchFamily="34" charset="0"/>
              </a:rPr>
              <a:t>O</a:t>
            </a:r>
            <a:r>
              <a:rPr lang="de-DE" sz="2000" dirty="0" err="1" smtClean="0">
                <a:solidFill>
                  <a:srgbClr val="0000CC"/>
                </a:solidFill>
                <a:latin typeface="Calibri" pitchFamily="34" charset="0"/>
                <a:cs typeface="Calibri" pitchFamily="34" charset="0"/>
              </a:rPr>
              <a:t>verview</a:t>
            </a:r>
            <a:r>
              <a:rPr lang="de-DE" sz="2000" dirty="0" smtClean="0">
                <a:solidFill>
                  <a:srgbClr val="0000CC"/>
                </a:solidFill>
                <a:latin typeface="Calibri" pitchFamily="34" charset="0"/>
                <a:cs typeface="Calibri" pitchFamily="34" charset="0"/>
              </a:rPr>
              <a:t> </a:t>
            </a:r>
            <a:r>
              <a:rPr lang="de-DE" sz="2000" dirty="0" err="1">
                <a:solidFill>
                  <a:srgbClr val="0000CC"/>
                </a:solidFill>
                <a:latin typeface="Calibri" pitchFamily="34" charset="0"/>
                <a:cs typeface="Calibri" pitchFamily="34" charset="0"/>
              </a:rPr>
              <a:t>of</a:t>
            </a:r>
            <a:r>
              <a:rPr lang="de-DE" sz="2000" dirty="0">
                <a:solidFill>
                  <a:srgbClr val="0000CC"/>
                </a:solidFill>
                <a:latin typeface="Calibri" pitchFamily="34" charset="0"/>
                <a:cs typeface="Calibri" pitchFamily="34" charset="0"/>
              </a:rPr>
              <a:t> </a:t>
            </a:r>
            <a:r>
              <a:rPr lang="de-DE" sz="2000" dirty="0" smtClean="0">
                <a:solidFill>
                  <a:srgbClr val="0000CC"/>
                </a:solidFill>
                <a:latin typeface="Calibri" pitchFamily="34" charset="0"/>
                <a:cs typeface="Calibri" pitchFamily="34" charset="0"/>
              </a:rPr>
              <a:t>EU </a:t>
            </a:r>
            <a:r>
              <a:rPr lang="de-DE" sz="2000" dirty="0" err="1">
                <a:solidFill>
                  <a:srgbClr val="0000CC"/>
                </a:solidFill>
                <a:latin typeface="Calibri" pitchFamily="34" charset="0"/>
                <a:cs typeface="Calibri" pitchFamily="34" charset="0"/>
              </a:rPr>
              <a:t>funded</a:t>
            </a:r>
            <a:r>
              <a:rPr lang="de-DE" sz="2000" dirty="0">
                <a:solidFill>
                  <a:srgbClr val="0000CC"/>
                </a:solidFill>
                <a:latin typeface="Calibri" pitchFamily="34" charset="0"/>
                <a:cs typeface="Calibri" pitchFamily="34" charset="0"/>
              </a:rPr>
              <a:t> </a:t>
            </a:r>
            <a:r>
              <a:rPr lang="de-DE" sz="2000" dirty="0" err="1">
                <a:solidFill>
                  <a:srgbClr val="0000CC"/>
                </a:solidFill>
                <a:latin typeface="Calibri" pitchFamily="34" charset="0"/>
                <a:cs typeface="Calibri" pitchFamily="34" charset="0"/>
              </a:rPr>
              <a:t>research</a:t>
            </a:r>
            <a:r>
              <a:rPr lang="de-DE" sz="2000" dirty="0">
                <a:solidFill>
                  <a:srgbClr val="0000CC"/>
                </a:solidFill>
                <a:latin typeface="Calibri" pitchFamily="34" charset="0"/>
                <a:cs typeface="Calibri" pitchFamily="34" charset="0"/>
              </a:rPr>
              <a:t> </a:t>
            </a:r>
            <a:r>
              <a:rPr lang="de-DE" sz="2000" dirty="0" err="1">
                <a:solidFill>
                  <a:srgbClr val="0000CC"/>
                </a:solidFill>
                <a:latin typeface="Calibri" pitchFamily="34" charset="0"/>
                <a:cs typeface="Calibri" pitchFamily="34" charset="0"/>
              </a:rPr>
              <a:t>projects</a:t>
            </a:r>
            <a:r>
              <a:rPr lang="de-DE" sz="2000" dirty="0">
                <a:solidFill>
                  <a:srgbClr val="0000CC"/>
                </a:solidFill>
                <a:latin typeface="Calibri" pitchFamily="34" charset="0"/>
                <a:cs typeface="Calibri" pitchFamily="34" charset="0"/>
              </a:rPr>
              <a:t> </a:t>
            </a:r>
            <a:r>
              <a:rPr lang="de-DE" sz="2000" dirty="0" err="1">
                <a:solidFill>
                  <a:srgbClr val="0000CC"/>
                </a:solidFill>
                <a:latin typeface="Calibri" pitchFamily="34" charset="0"/>
                <a:cs typeface="Calibri" pitchFamily="34" charset="0"/>
              </a:rPr>
              <a:t>under</a:t>
            </a:r>
            <a:r>
              <a:rPr lang="de-DE" sz="2000" dirty="0">
                <a:solidFill>
                  <a:srgbClr val="0000CC"/>
                </a:solidFill>
                <a:latin typeface="Calibri" pitchFamily="34" charset="0"/>
                <a:cs typeface="Calibri" pitchFamily="34" charset="0"/>
              </a:rPr>
              <a:t> </a:t>
            </a:r>
            <a:r>
              <a:rPr lang="de-DE" sz="2000" dirty="0" err="1">
                <a:solidFill>
                  <a:srgbClr val="0000CC"/>
                </a:solidFill>
                <a:latin typeface="Calibri" pitchFamily="34" charset="0"/>
                <a:cs typeface="Calibri" pitchFamily="34" charset="0"/>
              </a:rPr>
              <a:t>the</a:t>
            </a:r>
            <a:r>
              <a:rPr lang="de-DE" sz="2000" dirty="0">
                <a:solidFill>
                  <a:srgbClr val="0000CC"/>
                </a:solidFill>
                <a:latin typeface="Calibri" pitchFamily="34" charset="0"/>
                <a:cs typeface="Calibri" pitchFamily="34" charset="0"/>
              </a:rPr>
              <a:t> „</a:t>
            </a:r>
            <a:r>
              <a:rPr lang="de-DE" sz="2000" dirty="0" err="1">
                <a:solidFill>
                  <a:srgbClr val="0000CC"/>
                </a:solidFill>
                <a:latin typeface="Calibri" pitchFamily="34" charset="0"/>
                <a:cs typeface="Calibri" pitchFamily="34" charset="0"/>
              </a:rPr>
              <a:t>Social</a:t>
            </a:r>
            <a:r>
              <a:rPr lang="de-DE" sz="2000" dirty="0">
                <a:solidFill>
                  <a:srgbClr val="0000CC"/>
                </a:solidFill>
                <a:latin typeface="Calibri" pitchFamily="34" charset="0"/>
                <a:cs typeface="Calibri" pitchFamily="34" charset="0"/>
              </a:rPr>
              <a:t> </a:t>
            </a:r>
            <a:r>
              <a:rPr lang="de-DE" sz="2000" dirty="0" err="1">
                <a:solidFill>
                  <a:srgbClr val="0000CC"/>
                </a:solidFill>
                <a:latin typeface="Calibri" pitchFamily="34" charset="0"/>
                <a:cs typeface="Calibri" pitchFamily="34" charset="0"/>
              </a:rPr>
              <a:t>Sciences</a:t>
            </a:r>
            <a:r>
              <a:rPr lang="de-DE" sz="2000" dirty="0">
                <a:solidFill>
                  <a:srgbClr val="0000CC"/>
                </a:solidFill>
                <a:latin typeface="Calibri" pitchFamily="34" charset="0"/>
                <a:cs typeface="Calibri" pitchFamily="34" charset="0"/>
              </a:rPr>
              <a:t> </a:t>
            </a:r>
            <a:r>
              <a:rPr lang="de-DE" sz="2000" dirty="0" err="1">
                <a:solidFill>
                  <a:srgbClr val="0000CC"/>
                </a:solidFill>
                <a:latin typeface="Calibri" pitchFamily="34" charset="0"/>
                <a:cs typeface="Calibri" pitchFamily="34" charset="0"/>
              </a:rPr>
              <a:t>and</a:t>
            </a:r>
            <a:r>
              <a:rPr lang="de-DE" sz="2000" dirty="0">
                <a:solidFill>
                  <a:srgbClr val="0000CC"/>
                </a:solidFill>
                <a:latin typeface="Calibri" pitchFamily="34" charset="0"/>
                <a:cs typeface="Calibri" pitchFamily="34" charset="0"/>
              </a:rPr>
              <a:t> </a:t>
            </a:r>
            <a:r>
              <a:rPr lang="de-DE" sz="2000" dirty="0" err="1">
                <a:solidFill>
                  <a:srgbClr val="0000CC"/>
                </a:solidFill>
                <a:latin typeface="Calibri" pitchFamily="34" charset="0"/>
                <a:cs typeface="Calibri" pitchFamily="34" charset="0"/>
              </a:rPr>
              <a:t>Humanities</a:t>
            </a:r>
            <a:r>
              <a:rPr lang="de-DE" sz="2000" dirty="0">
                <a:solidFill>
                  <a:srgbClr val="0000CC"/>
                </a:solidFill>
                <a:latin typeface="Calibri" pitchFamily="34" charset="0"/>
                <a:cs typeface="Calibri" pitchFamily="34" charset="0"/>
              </a:rPr>
              <a:t>“ </a:t>
            </a:r>
            <a:r>
              <a:rPr lang="de-DE" sz="2000" dirty="0" err="1">
                <a:solidFill>
                  <a:srgbClr val="0000CC"/>
                </a:solidFill>
                <a:latin typeface="Calibri" pitchFamily="34" charset="0"/>
                <a:cs typeface="Calibri" pitchFamily="34" charset="0"/>
              </a:rPr>
              <a:t>programme</a:t>
            </a:r>
            <a:r>
              <a:rPr lang="de-DE" sz="2000" dirty="0">
                <a:solidFill>
                  <a:srgbClr val="0000CC"/>
                </a:solidFill>
                <a:latin typeface="Calibri" pitchFamily="34" charset="0"/>
                <a:cs typeface="Calibri" pitchFamily="34" charset="0"/>
              </a:rPr>
              <a:t> in </a:t>
            </a:r>
            <a:r>
              <a:rPr lang="de-DE" sz="2000" dirty="0" err="1">
                <a:solidFill>
                  <a:srgbClr val="0000CC"/>
                </a:solidFill>
                <a:latin typeface="Calibri" pitchFamily="34" charset="0"/>
                <a:cs typeface="Calibri" pitchFamily="34" charset="0"/>
              </a:rPr>
              <a:t>the</a:t>
            </a:r>
            <a:r>
              <a:rPr lang="de-DE" sz="2000" dirty="0">
                <a:solidFill>
                  <a:srgbClr val="0000CC"/>
                </a:solidFill>
                <a:latin typeface="Calibri" pitchFamily="34" charset="0"/>
                <a:cs typeface="Calibri" pitchFamily="34" charset="0"/>
              </a:rPr>
              <a:t> 7th EU Framework </a:t>
            </a:r>
            <a:r>
              <a:rPr lang="de-DE" sz="2000" dirty="0" err="1">
                <a:solidFill>
                  <a:srgbClr val="0000CC"/>
                </a:solidFill>
                <a:latin typeface="Calibri" pitchFamily="34" charset="0"/>
                <a:cs typeface="Calibri" pitchFamily="34" charset="0"/>
              </a:rPr>
              <a:t>for</a:t>
            </a:r>
            <a:r>
              <a:rPr lang="de-DE" sz="2000" dirty="0">
                <a:solidFill>
                  <a:srgbClr val="0000CC"/>
                </a:solidFill>
                <a:latin typeface="Calibri" pitchFamily="34" charset="0"/>
                <a:cs typeface="Calibri" pitchFamily="34" charset="0"/>
              </a:rPr>
              <a:t> Research, Technology Development </a:t>
            </a:r>
            <a:r>
              <a:rPr lang="de-DE" sz="2000" dirty="0" err="1">
                <a:solidFill>
                  <a:srgbClr val="0000CC"/>
                </a:solidFill>
                <a:latin typeface="Calibri" pitchFamily="34" charset="0"/>
                <a:cs typeface="Calibri" pitchFamily="34" charset="0"/>
              </a:rPr>
              <a:t>and</a:t>
            </a:r>
            <a:r>
              <a:rPr lang="de-DE" sz="2000" dirty="0">
                <a:solidFill>
                  <a:srgbClr val="0000CC"/>
                </a:solidFill>
                <a:latin typeface="Calibri" pitchFamily="34" charset="0"/>
                <a:cs typeface="Calibri" pitchFamily="34" charset="0"/>
              </a:rPr>
              <a:t> Innovation:</a:t>
            </a:r>
          </a:p>
          <a:p>
            <a:r>
              <a:rPr lang="de-DE" sz="1600" u="sng" dirty="0">
                <a:solidFill>
                  <a:srgbClr val="0000CC"/>
                </a:solidFill>
                <a:latin typeface="Calibri" pitchFamily="34" charset="0"/>
                <a:cs typeface="Calibri" pitchFamily="34" charset="0"/>
              </a:rPr>
              <a:t>http://ec.europa.eu/research/social-sciences/pdf/ssh-projects-fp7-5-6-social-innovation_en.pdf</a:t>
            </a:r>
          </a:p>
        </p:txBody>
      </p:sp>
      <p:pic>
        <p:nvPicPr>
          <p:cNvPr id="7" name="Picture 6"/>
          <p:cNvPicPr>
            <a:picLocks noChangeAspect="1" noChangeArrowheads="1"/>
          </p:cNvPicPr>
          <p:nvPr/>
        </p:nvPicPr>
        <p:blipFill>
          <a:blip r:embed="rId2">
            <a:grayscl/>
            <a:extLst>
              <a:ext uri="{28A0092B-C50C-407E-A947-70E740481C1C}">
                <a14:useLocalDpi xmlns:a14="http://schemas.microsoft.com/office/drawing/2010/main" val="0"/>
              </a:ext>
            </a:extLst>
          </a:blip>
          <a:srcRect t="30244" b="35329"/>
          <a:stretch>
            <a:fillRect/>
          </a:stretch>
        </p:blipFill>
        <p:spPr bwMode="auto">
          <a:xfrm>
            <a:off x="-35719" y="0"/>
            <a:ext cx="91440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 name="Picture 7"/>
          <p:cNvPicPr>
            <a:picLocks noChangeAspect="1" noChangeArrowheads="1"/>
          </p:cNvPicPr>
          <p:nvPr/>
        </p:nvPicPr>
        <p:blipFill>
          <a:blip r:embed="rId3">
            <a:grayscl/>
            <a:extLst>
              <a:ext uri="{28A0092B-C50C-407E-A947-70E740481C1C}">
                <a14:useLocalDpi xmlns:a14="http://schemas.microsoft.com/office/drawing/2010/main" val="0"/>
              </a:ext>
            </a:extLst>
          </a:blip>
          <a:srcRect t="10394" b="45430"/>
          <a:stretch>
            <a:fillRect/>
          </a:stretch>
        </p:blipFill>
        <p:spPr bwMode="auto">
          <a:xfrm>
            <a:off x="0" y="6048375"/>
            <a:ext cx="9144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 name="Rectangle 7"/>
          <p:cNvSpPr>
            <a:spLocks noChangeArrowheads="1"/>
          </p:cNvSpPr>
          <p:nvPr/>
        </p:nvSpPr>
        <p:spPr bwMode="auto">
          <a:xfrm>
            <a:off x="1510004" y="12700"/>
            <a:ext cx="607320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sz="3600" b="1" u="sng" cap="all" dirty="0" smtClean="0">
                <a:solidFill>
                  <a:srgbClr val="FFFF00"/>
                </a:solidFill>
                <a:latin typeface="Calibri" pitchFamily="34" charset="0"/>
              </a:rPr>
              <a:t>SOCIAL INNOVATION </a:t>
            </a:r>
            <a:r>
              <a:rPr lang="de-DE" sz="3600" b="1" u="sng" cap="all" dirty="0" err="1" smtClean="0">
                <a:solidFill>
                  <a:srgbClr val="FFFF00"/>
                </a:solidFill>
                <a:latin typeface="Calibri" pitchFamily="34" charset="0"/>
              </a:rPr>
              <a:t>support</a:t>
            </a:r>
            <a:endParaRPr lang="de-AT" sz="3600" b="1" cap="all" dirty="0">
              <a:solidFill>
                <a:srgbClr val="333399"/>
              </a:solidFill>
            </a:endParaRPr>
          </a:p>
        </p:txBody>
      </p:sp>
      <p:sp>
        <p:nvSpPr>
          <p:cNvPr id="11" name="Rechteck 10"/>
          <p:cNvSpPr/>
          <p:nvPr/>
        </p:nvSpPr>
        <p:spPr>
          <a:xfrm rot="16200000">
            <a:off x="-1106029" y="4561233"/>
            <a:ext cx="2633798" cy="369332"/>
          </a:xfrm>
          <a:prstGeom prst="rect">
            <a:avLst/>
          </a:prstGeom>
        </p:spPr>
        <p:txBody>
          <a:bodyPr wrap="none">
            <a:spAutoFit/>
          </a:bodyPr>
          <a:lstStyle/>
          <a:p>
            <a:r>
              <a:rPr lang="en-US" altLang="de-DE" sz="1800" b="1" i="1" dirty="0" smtClean="0">
                <a:solidFill>
                  <a:srgbClr val="000066"/>
                </a:solidFill>
                <a:latin typeface="Calibri" pitchFamily="34" charset="0"/>
              </a:rPr>
              <a:t>4. Trends and examples …</a:t>
            </a:r>
            <a:endParaRPr lang="de-DE" sz="1800" b="1" dirty="0">
              <a:solidFill>
                <a:srgbClr val="000066"/>
              </a:solidFill>
            </a:endParaRPr>
          </a:p>
        </p:txBody>
      </p:sp>
    </p:spTree>
    <p:extLst>
      <p:ext uri="{BB962C8B-B14F-4D97-AF65-F5344CB8AC3E}">
        <p14:creationId xmlns:p14="http://schemas.microsoft.com/office/powerpoint/2010/main" val="35522314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963613"/>
            <a:ext cx="9258300" cy="7821613"/>
          </a:xfrm>
          <a:prstGeom prst="rect">
            <a:avLst/>
          </a:prstGeom>
          <a:noFill/>
          <a:ln>
            <a:noFill/>
          </a:ln>
          <a:effectLst/>
          <a:extLst>
            <a:ext uri="{909E8E84-426E-40DD-AFC4-6F175D3DCCD1}">
              <a14:hiddenFill xmlns:a14="http://schemas.microsoft.com/office/drawing/2010/main">
                <a:solidFill>
                  <a:srgbClr val="3366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eck 5"/>
          <p:cNvSpPr/>
          <p:nvPr/>
        </p:nvSpPr>
        <p:spPr>
          <a:xfrm rot="16200000">
            <a:off x="-579598" y="3771762"/>
            <a:ext cx="2024016" cy="646331"/>
          </a:xfrm>
          <a:prstGeom prst="rect">
            <a:avLst/>
          </a:prstGeom>
        </p:spPr>
        <p:txBody>
          <a:bodyPr wrap="none">
            <a:spAutoFit/>
          </a:bodyPr>
          <a:lstStyle/>
          <a:p>
            <a:r>
              <a:rPr lang="en-US" altLang="de-DE" sz="1800" b="1" i="1" dirty="0" smtClean="0">
                <a:solidFill>
                  <a:srgbClr val="000066"/>
                </a:solidFill>
                <a:latin typeface="Calibri" pitchFamily="34" charset="0"/>
              </a:rPr>
              <a:t>3. Permeation into </a:t>
            </a:r>
          </a:p>
          <a:p>
            <a:r>
              <a:rPr lang="en-US" altLang="de-DE" sz="1800" b="1" i="1" dirty="0" smtClean="0">
                <a:solidFill>
                  <a:srgbClr val="000066"/>
                </a:solidFill>
                <a:latin typeface="Calibri" pitchFamily="34" charset="0"/>
              </a:rPr>
              <a:t>innovation systems</a:t>
            </a:r>
            <a:endParaRPr lang="de-DE" sz="1800" b="1" dirty="0">
              <a:solidFill>
                <a:srgbClr val="000066"/>
              </a:solidFill>
            </a:endParaRPr>
          </a:p>
        </p:txBody>
      </p:sp>
    </p:spTree>
    <p:extLst>
      <p:ext uri="{BB962C8B-B14F-4D97-AF65-F5344CB8AC3E}">
        <p14:creationId xmlns:p14="http://schemas.microsoft.com/office/powerpoint/2010/main" val="3856052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250825" y="1124744"/>
            <a:ext cx="8296275"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17463">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spcBef>
                <a:spcPct val="20000"/>
              </a:spcBef>
              <a:spcAft>
                <a:spcPts val="1200"/>
              </a:spcAft>
            </a:pPr>
            <a:r>
              <a:rPr lang="en-US" altLang="de-DE" sz="2400" b="1" dirty="0">
                <a:solidFill>
                  <a:srgbClr val="0000CC"/>
                </a:solidFill>
              </a:rPr>
              <a:t>	</a:t>
            </a:r>
            <a:r>
              <a:rPr lang="en-US" altLang="de-DE" sz="2400" b="1" dirty="0" smtClean="0">
                <a:solidFill>
                  <a:srgbClr val="0000CC"/>
                </a:solidFill>
                <a:latin typeface="Calibri" pitchFamily="34" charset="0"/>
              </a:rPr>
              <a:t>Overview</a:t>
            </a:r>
          </a:p>
          <a:p>
            <a:pPr marL="820737" indent="-457200">
              <a:spcBef>
                <a:spcPct val="20000"/>
              </a:spcBef>
              <a:spcAft>
                <a:spcPts val="600"/>
              </a:spcAft>
              <a:buFont typeface="+mj-lt"/>
              <a:buAutoNum type="arabicPeriod"/>
            </a:pPr>
            <a:r>
              <a:rPr lang="en-US" altLang="de-DE" sz="2400" b="1" i="1" u="sng" dirty="0" smtClean="0">
                <a:solidFill>
                  <a:srgbClr val="0000CC"/>
                </a:solidFill>
                <a:latin typeface="Calibri" pitchFamily="34" charset="0"/>
              </a:rPr>
              <a:t>Innovation culture</a:t>
            </a:r>
            <a:r>
              <a:rPr lang="en-US" altLang="de-DE" sz="2400" b="1" i="1" dirty="0" smtClean="0">
                <a:solidFill>
                  <a:srgbClr val="0000CC"/>
                </a:solidFill>
                <a:latin typeface="Calibri" pitchFamily="34" charset="0"/>
              </a:rPr>
              <a:t> </a:t>
            </a:r>
            <a:r>
              <a:rPr lang="en-US" altLang="de-DE" sz="2400" i="1" dirty="0" smtClean="0">
                <a:solidFill>
                  <a:srgbClr val="0000CC"/>
                </a:solidFill>
                <a:latin typeface="Calibri" pitchFamily="34" charset="0"/>
              </a:rPr>
              <a:t>in the industrial society: The prevailing paradigm of innovation and innovation systems</a:t>
            </a:r>
          </a:p>
          <a:p>
            <a:pPr marL="820737" indent="-457200">
              <a:spcBef>
                <a:spcPct val="20000"/>
              </a:spcBef>
              <a:spcAft>
                <a:spcPts val="600"/>
              </a:spcAft>
              <a:buFont typeface="+mj-lt"/>
              <a:buAutoNum type="arabicPeriod"/>
            </a:pPr>
            <a:r>
              <a:rPr lang="en-US" altLang="de-DE" sz="2400" b="1" i="1" u="sng" dirty="0" smtClean="0">
                <a:solidFill>
                  <a:srgbClr val="0000CC"/>
                </a:solidFill>
                <a:latin typeface="Calibri" pitchFamily="34" charset="0"/>
              </a:rPr>
              <a:t>Extending the paradigm</a:t>
            </a:r>
            <a:r>
              <a:rPr lang="en-US" altLang="de-DE" sz="2400" b="1" i="1" dirty="0" smtClean="0">
                <a:solidFill>
                  <a:srgbClr val="0000CC"/>
                </a:solidFill>
                <a:latin typeface="Calibri" pitchFamily="34" charset="0"/>
              </a:rPr>
              <a:t> </a:t>
            </a:r>
            <a:r>
              <a:rPr lang="en-US" altLang="de-DE" sz="2400" i="1" dirty="0" smtClean="0">
                <a:solidFill>
                  <a:srgbClr val="0000CC"/>
                </a:solidFill>
                <a:latin typeface="Calibri" pitchFamily="34" charset="0"/>
              </a:rPr>
              <a:t>by introducing the concept of social innovation: Definition and the 4-i process</a:t>
            </a:r>
          </a:p>
          <a:p>
            <a:pPr marL="820737" indent="-457200">
              <a:spcBef>
                <a:spcPct val="20000"/>
              </a:spcBef>
              <a:spcAft>
                <a:spcPts val="600"/>
              </a:spcAft>
              <a:buFont typeface="+mj-lt"/>
              <a:buAutoNum type="arabicPeriod"/>
            </a:pPr>
            <a:r>
              <a:rPr lang="en-US" altLang="de-DE" sz="2400" b="1" i="1" u="sng" dirty="0">
                <a:solidFill>
                  <a:srgbClr val="0000CC"/>
                </a:solidFill>
                <a:latin typeface="Calibri" pitchFamily="34" charset="0"/>
              </a:rPr>
              <a:t>P</a:t>
            </a:r>
            <a:r>
              <a:rPr lang="en-US" altLang="de-DE" sz="2400" b="1" i="1" u="sng" dirty="0" smtClean="0">
                <a:solidFill>
                  <a:srgbClr val="0000CC"/>
                </a:solidFill>
                <a:latin typeface="Calibri" pitchFamily="34" charset="0"/>
              </a:rPr>
              <a:t>ermeation of social innovation</a:t>
            </a:r>
            <a:r>
              <a:rPr lang="en-US" altLang="de-DE" sz="2400" b="1" i="1" dirty="0" smtClean="0">
                <a:solidFill>
                  <a:srgbClr val="0000CC"/>
                </a:solidFill>
                <a:latin typeface="Calibri" pitchFamily="34" charset="0"/>
              </a:rPr>
              <a:t> </a:t>
            </a:r>
            <a:r>
              <a:rPr lang="en-US" altLang="de-DE" sz="2400" i="1" dirty="0" smtClean="0">
                <a:solidFill>
                  <a:srgbClr val="0000CC"/>
                </a:solidFill>
                <a:latin typeface="Calibri" pitchFamily="34" charset="0"/>
              </a:rPr>
              <a:t>in the knowledge society: Ideas, </a:t>
            </a:r>
            <a:r>
              <a:rPr lang="en-US" altLang="de-DE" sz="2400" i="1" dirty="0" err="1" smtClean="0">
                <a:solidFill>
                  <a:srgbClr val="0000CC"/>
                </a:solidFill>
                <a:latin typeface="Calibri" pitchFamily="34" charset="0"/>
              </a:rPr>
              <a:t>organisations</a:t>
            </a:r>
            <a:r>
              <a:rPr lang="en-US" altLang="de-DE" sz="2400" i="1" dirty="0" smtClean="0">
                <a:solidFill>
                  <a:srgbClr val="0000CC"/>
                </a:solidFill>
                <a:latin typeface="Calibri" pitchFamily="34" charset="0"/>
              </a:rPr>
              <a:t> and emerging infrastructures</a:t>
            </a:r>
          </a:p>
          <a:p>
            <a:pPr marL="820737" indent="-457200">
              <a:spcBef>
                <a:spcPct val="20000"/>
              </a:spcBef>
              <a:spcAft>
                <a:spcPts val="600"/>
              </a:spcAft>
              <a:buFont typeface="+mj-lt"/>
              <a:buAutoNum type="arabicPeriod"/>
            </a:pPr>
            <a:r>
              <a:rPr lang="en-US" altLang="de-DE" sz="2400" b="1" i="1" u="sng" dirty="0" smtClean="0">
                <a:solidFill>
                  <a:srgbClr val="0000CC"/>
                </a:solidFill>
                <a:latin typeface="Calibri" pitchFamily="34" charset="0"/>
              </a:rPr>
              <a:t>Trends and examples</a:t>
            </a:r>
            <a:r>
              <a:rPr lang="en-US" altLang="de-DE" sz="2400" b="1" i="1" dirty="0" smtClean="0">
                <a:solidFill>
                  <a:srgbClr val="0000CC"/>
                </a:solidFill>
                <a:latin typeface="Calibri" pitchFamily="34" charset="0"/>
              </a:rPr>
              <a:t> </a:t>
            </a:r>
            <a:r>
              <a:rPr lang="en-US" altLang="de-DE" sz="2400" i="1" dirty="0" smtClean="0">
                <a:solidFill>
                  <a:srgbClr val="0000CC"/>
                </a:solidFill>
                <a:latin typeface="Calibri" pitchFamily="34" charset="0"/>
              </a:rPr>
              <a:t>of measures and support on European and national levels</a:t>
            </a:r>
          </a:p>
          <a:p>
            <a:pPr marL="820737" indent="-457200">
              <a:spcBef>
                <a:spcPct val="20000"/>
              </a:spcBef>
              <a:spcAft>
                <a:spcPts val="600"/>
              </a:spcAft>
              <a:buFont typeface="+mj-lt"/>
              <a:buAutoNum type="arabicPeriod"/>
            </a:pPr>
            <a:r>
              <a:rPr lang="en-US" altLang="de-DE" sz="2400" b="1" i="1" u="sng" dirty="0" smtClean="0">
                <a:solidFill>
                  <a:srgbClr val="0000CC"/>
                </a:solidFill>
                <a:latin typeface="Calibri" pitchFamily="34" charset="0"/>
              </a:rPr>
              <a:t>Conclusions and recommendations</a:t>
            </a:r>
          </a:p>
          <a:p>
            <a:pPr algn="just">
              <a:spcBef>
                <a:spcPct val="20000"/>
              </a:spcBef>
            </a:pPr>
            <a:endParaRPr lang="en-US" altLang="de-DE" sz="2400" b="1" i="1" dirty="0" smtClean="0">
              <a:solidFill>
                <a:srgbClr val="0000CC"/>
              </a:solidFill>
              <a:latin typeface="Calibri" pitchFamily="34" charset="0"/>
            </a:endParaRPr>
          </a:p>
          <a:p>
            <a:pPr algn="just">
              <a:spcBef>
                <a:spcPct val="20000"/>
              </a:spcBef>
            </a:pPr>
            <a:r>
              <a:rPr lang="en-US" altLang="de-DE" sz="2400" b="1" i="1" dirty="0" smtClean="0">
                <a:solidFill>
                  <a:srgbClr val="0000CC"/>
                </a:solidFill>
                <a:latin typeface="Calibri" pitchFamily="34" charset="0"/>
              </a:rPr>
              <a:t> </a:t>
            </a:r>
            <a:endParaRPr lang="de-DE" altLang="de-DE" sz="2400" b="1" i="1" dirty="0">
              <a:solidFill>
                <a:srgbClr val="0000CC"/>
              </a:solidFill>
              <a:latin typeface="Calibri" pitchFamily="34" charset="0"/>
            </a:endParaRPr>
          </a:p>
        </p:txBody>
      </p:sp>
      <p:pic>
        <p:nvPicPr>
          <p:cNvPr id="3" name="Picture 6"/>
          <p:cNvPicPr>
            <a:picLocks noChangeAspect="1" noChangeArrowheads="1"/>
          </p:cNvPicPr>
          <p:nvPr/>
        </p:nvPicPr>
        <p:blipFill>
          <a:blip r:embed="rId2">
            <a:grayscl/>
            <a:extLst>
              <a:ext uri="{28A0092B-C50C-407E-A947-70E740481C1C}">
                <a14:useLocalDpi xmlns:a14="http://schemas.microsoft.com/office/drawing/2010/main" val="0"/>
              </a:ext>
            </a:extLst>
          </a:blip>
          <a:srcRect t="30244" b="35329"/>
          <a:stretch>
            <a:fillRect/>
          </a:stretch>
        </p:blipFill>
        <p:spPr bwMode="auto">
          <a:xfrm>
            <a:off x="0" y="-26988"/>
            <a:ext cx="9144000" cy="774701"/>
          </a:xfrm>
          <a:prstGeom prst="rect">
            <a:avLst/>
          </a:prstGeom>
          <a:noFill/>
          <a:ln>
            <a:noFill/>
          </a:ln>
          <a:effectLst/>
          <a:extLst>
            <a:ext uri="{909E8E84-426E-40DD-AFC4-6F175D3DCCD1}">
              <a14:hiddenFill xmlns:a14="http://schemas.microsoft.com/office/drawing/2010/main">
                <a:solidFill>
                  <a:srgbClr val="FF3300">
                    <a:alpha val="16078"/>
                  </a:srgbClr>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7"/>
          <p:cNvPicPr>
            <a:picLocks noChangeAspect="1" noChangeArrowheads="1"/>
          </p:cNvPicPr>
          <p:nvPr/>
        </p:nvPicPr>
        <p:blipFill>
          <a:blip r:embed="rId3">
            <a:grayscl/>
            <a:extLst>
              <a:ext uri="{28A0092B-C50C-407E-A947-70E740481C1C}">
                <a14:useLocalDpi xmlns:a14="http://schemas.microsoft.com/office/drawing/2010/main" val="0"/>
              </a:ext>
            </a:extLst>
          </a:blip>
          <a:srcRect t="10394" b="45430"/>
          <a:stretch>
            <a:fillRect/>
          </a:stretch>
        </p:blipFill>
        <p:spPr bwMode="auto">
          <a:xfrm>
            <a:off x="0" y="6192838"/>
            <a:ext cx="91440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9051479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p:cNvPicPr>
            <a:picLocks noChangeAspect="1" noChangeArrowheads="1"/>
          </p:cNvPicPr>
          <p:nvPr/>
        </p:nvPicPr>
        <p:blipFill>
          <a:blip r:embed="rId2">
            <a:grayscl/>
            <a:extLst>
              <a:ext uri="{28A0092B-C50C-407E-A947-70E740481C1C}">
                <a14:useLocalDpi xmlns:a14="http://schemas.microsoft.com/office/drawing/2010/main" val="0"/>
              </a:ext>
            </a:extLst>
          </a:blip>
          <a:srcRect t="10394" b="45430"/>
          <a:stretch>
            <a:fillRect/>
          </a:stretch>
        </p:blipFill>
        <p:spPr bwMode="auto">
          <a:xfrm>
            <a:off x="0" y="6092825"/>
            <a:ext cx="9144000" cy="836613"/>
          </a:xfrm>
          <a:prstGeom prst="rect">
            <a:avLst/>
          </a:prstGeom>
          <a:noFill/>
          <a:ln>
            <a:noFill/>
          </a:ln>
          <a:effectLst/>
          <a:extLst>
            <a:ext uri="{909E8E84-426E-40DD-AFC4-6F175D3DCCD1}">
              <a14:hiddenFill xmlns:a14="http://schemas.microsoft.com/office/drawing/2010/main">
                <a:solidFill>
                  <a:srgbClr val="FF3300">
                    <a:alpha val="16078"/>
                  </a:srgbClr>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0"/>
          <p:cNvPicPr>
            <a:picLocks noChangeAspect="1" noChangeArrowheads="1"/>
          </p:cNvPicPr>
          <p:nvPr/>
        </p:nvPicPr>
        <p:blipFill>
          <a:blip r:embed="rId3">
            <a:grayscl/>
            <a:extLst>
              <a:ext uri="{28A0092B-C50C-407E-A947-70E740481C1C}">
                <a14:useLocalDpi xmlns:a14="http://schemas.microsoft.com/office/drawing/2010/main" val="0"/>
              </a:ext>
            </a:extLst>
          </a:blip>
          <a:srcRect t="30244" b="35329"/>
          <a:stretch>
            <a:fillRect/>
          </a:stretch>
        </p:blipFill>
        <p:spPr bwMode="auto">
          <a:xfrm>
            <a:off x="0" y="0"/>
            <a:ext cx="9144000" cy="658813"/>
          </a:xfrm>
          <a:prstGeom prst="rect">
            <a:avLst/>
          </a:prstGeom>
          <a:noFill/>
          <a:ln>
            <a:noFill/>
          </a:ln>
          <a:effectLst/>
          <a:extLst>
            <a:ext uri="{909E8E84-426E-40DD-AFC4-6F175D3DCCD1}">
              <a14:hiddenFill xmlns:a14="http://schemas.microsoft.com/office/drawing/2010/main">
                <a:solidFill>
                  <a:srgbClr val="FF3300">
                    <a:alpha val="16078"/>
                  </a:srgbClr>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Grafik 6"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03" y="726579"/>
            <a:ext cx="26924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ChangeArrowheads="1"/>
          </p:cNvSpPr>
          <p:nvPr>
            <p:ph type="title"/>
          </p:nvPr>
        </p:nvSpPr>
        <p:spPr>
          <a:xfrm>
            <a:off x="2366983" y="692696"/>
            <a:ext cx="6165457" cy="1258019"/>
          </a:xfrm>
        </p:spPr>
        <p:txBody>
          <a:bodyPr/>
          <a:lstStyle/>
          <a:p>
            <a:pPr algn="ctr" eaLnBrk="1" hangingPunct="1">
              <a:spcBef>
                <a:spcPct val="35000"/>
              </a:spcBef>
              <a:spcAft>
                <a:spcPct val="35000"/>
              </a:spcAft>
            </a:pPr>
            <a:r>
              <a:rPr lang="en-GB" altLang="de-DE" sz="3600" b="1" dirty="0" smtClean="0">
                <a:latin typeface="Calibri" panose="020F0502020204030204" pitchFamily="34" charset="0"/>
                <a:cs typeface="Calibri" panose="020F0502020204030204" pitchFamily="34" charset="0"/>
              </a:rPr>
              <a:t>Social Innovation: Driving Force of Social Change</a:t>
            </a:r>
            <a:r>
              <a:rPr lang="en-GB" altLang="de-DE" b="1" dirty="0" smtClean="0"/>
              <a:t/>
            </a:r>
            <a:br>
              <a:rPr lang="en-GB" altLang="de-DE" b="1" dirty="0" smtClean="0"/>
            </a:br>
            <a:endParaRPr lang="de-DE" altLang="de-DE" sz="2000" dirty="0" smtClean="0">
              <a:latin typeface="Calibri" pitchFamily="34" charset="0"/>
            </a:endParaRPr>
          </a:p>
        </p:txBody>
      </p:sp>
      <p:sp>
        <p:nvSpPr>
          <p:cNvPr id="8" name="Rechteck 3"/>
          <p:cNvSpPr>
            <a:spLocks noChangeArrowheads="1"/>
          </p:cNvSpPr>
          <p:nvPr/>
        </p:nvSpPr>
        <p:spPr bwMode="auto">
          <a:xfrm>
            <a:off x="467543" y="5517232"/>
            <a:ext cx="4975907"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spcBef>
                <a:spcPts val="0"/>
              </a:spcBef>
              <a:spcAft>
                <a:spcPts val="0"/>
              </a:spcAft>
            </a:pPr>
            <a:r>
              <a:rPr lang="en-US" altLang="de-DE" sz="1400" b="1" dirty="0">
                <a:solidFill>
                  <a:srgbClr val="1F497D"/>
                </a:solidFill>
                <a:latin typeface="Calibri" pitchFamily="34" charset="0"/>
                <a:cs typeface="Times New Roman" pitchFamily="18" charset="0"/>
              </a:rPr>
              <a:t>blue: EU research partner,</a:t>
            </a:r>
            <a:r>
              <a:rPr lang="en-US" altLang="de-DE" sz="1400" b="1" dirty="0">
                <a:solidFill>
                  <a:schemeClr val="tx1"/>
                </a:solidFill>
                <a:latin typeface="Calibri" pitchFamily="34" charset="0"/>
                <a:cs typeface="Times New Roman" pitchFamily="18" charset="0"/>
              </a:rPr>
              <a:t> </a:t>
            </a:r>
            <a:r>
              <a:rPr lang="en-US" altLang="de-DE" sz="1400" b="1" dirty="0">
                <a:solidFill>
                  <a:srgbClr val="C00000"/>
                </a:solidFill>
                <a:latin typeface="Calibri" pitchFamily="34" charset="0"/>
                <a:cs typeface="Times New Roman" pitchFamily="18" charset="0"/>
              </a:rPr>
              <a:t>red: non-EU research partner,</a:t>
            </a:r>
            <a:r>
              <a:rPr lang="en-US" altLang="de-DE" sz="1400" b="1" dirty="0">
                <a:solidFill>
                  <a:schemeClr val="tx1"/>
                </a:solidFill>
                <a:latin typeface="Calibri" pitchFamily="34" charset="0"/>
                <a:cs typeface="Times New Roman" pitchFamily="18" charset="0"/>
              </a:rPr>
              <a:t> </a:t>
            </a:r>
            <a:endParaRPr lang="en-US" altLang="de-DE" sz="1400" b="1" dirty="0" smtClean="0">
              <a:solidFill>
                <a:schemeClr val="tx1"/>
              </a:solidFill>
              <a:latin typeface="Calibri" pitchFamily="34" charset="0"/>
              <a:cs typeface="Times New Roman" pitchFamily="18" charset="0"/>
            </a:endParaRPr>
          </a:p>
          <a:p>
            <a:pPr algn="ctr" eaLnBrk="1" hangingPunct="1">
              <a:spcBef>
                <a:spcPts val="0"/>
              </a:spcBef>
              <a:spcAft>
                <a:spcPts val="0"/>
              </a:spcAft>
            </a:pPr>
            <a:r>
              <a:rPr lang="en-US" altLang="de-DE" sz="1400" b="1" dirty="0" smtClean="0">
                <a:solidFill>
                  <a:srgbClr val="76923C"/>
                </a:solidFill>
                <a:latin typeface="Calibri" pitchFamily="34" charset="0"/>
                <a:cs typeface="Times New Roman" pitchFamily="18" charset="0"/>
              </a:rPr>
              <a:t>green</a:t>
            </a:r>
            <a:r>
              <a:rPr lang="en-US" altLang="de-DE" sz="1400" b="1" dirty="0">
                <a:solidFill>
                  <a:srgbClr val="76923C"/>
                </a:solidFill>
                <a:latin typeface="Calibri" pitchFamily="34" charset="0"/>
                <a:cs typeface="Times New Roman" pitchFamily="18" charset="0"/>
              </a:rPr>
              <a:t>: Advisory Board</a:t>
            </a:r>
            <a:endParaRPr lang="de-DE" altLang="de-DE" sz="1400" dirty="0">
              <a:solidFill>
                <a:schemeClr val="tx1"/>
              </a:solidFill>
              <a:latin typeface="Calibri" pitchFamily="34" charset="0"/>
              <a:cs typeface="Times New Roman" pitchFamily="18" charset="0"/>
            </a:endParaRPr>
          </a:p>
        </p:txBody>
      </p:sp>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961" y="2492897"/>
            <a:ext cx="5625199" cy="307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hteck 1"/>
          <p:cNvSpPr>
            <a:spLocks noChangeArrowheads="1"/>
          </p:cNvSpPr>
          <p:nvPr/>
        </p:nvSpPr>
        <p:spPr bwMode="auto">
          <a:xfrm>
            <a:off x="467544" y="1702772"/>
            <a:ext cx="5561822"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buClr>
                <a:srgbClr val="800000"/>
              </a:buClr>
            </a:pPr>
            <a:r>
              <a:rPr lang="en-GB" altLang="de-DE" sz="2000" dirty="0" smtClean="0">
                <a:solidFill>
                  <a:srgbClr val="0000FF"/>
                </a:solidFill>
                <a:latin typeface="Calibri" pitchFamily="34" charset="0"/>
              </a:rPr>
              <a:t>International </a:t>
            </a:r>
            <a:r>
              <a:rPr lang="en-GB" altLang="de-DE" sz="2000" dirty="0">
                <a:solidFill>
                  <a:srgbClr val="0000FF"/>
                </a:solidFill>
                <a:latin typeface="Calibri" pitchFamily="34" charset="0"/>
              </a:rPr>
              <a:t>Consortium </a:t>
            </a:r>
            <a:r>
              <a:rPr lang="en-GB" altLang="de-DE" sz="2000" dirty="0" smtClean="0">
                <a:solidFill>
                  <a:srgbClr val="0000FF"/>
                </a:solidFill>
                <a:latin typeface="Calibri" pitchFamily="34" charset="0"/>
              </a:rPr>
              <a:t>Members:</a:t>
            </a:r>
            <a:endParaRPr lang="de-DE" altLang="de-DE" sz="2000" dirty="0">
              <a:solidFill>
                <a:srgbClr val="0000FF"/>
              </a:solidFill>
              <a:latin typeface="Calibri" pitchFamily="34" charset="0"/>
            </a:endParaRPr>
          </a:p>
          <a:p>
            <a:pPr eaLnBrk="1" hangingPunct="1">
              <a:buClr>
                <a:srgbClr val="800000"/>
              </a:buClr>
            </a:pPr>
            <a:r>
              <a:rPr lang="en-GB" altLang="de-DE" sz="1400" dirty="0" smtClean="0">
                <a:solidFill>
                  <a:srgbClr val="0000FF"/>
                </a:solidFill>
                <a:latin typeface="Calibri" pitchFamily="34" charset="0"/>
                <a:cs typeface="Arial" pitchFamily="34" charset="0"/>
              </a:rPr>
              <a:t>SI-DRIVE </a:t>
            </a:r>
            <a:r>
              <a:rPr lang="en-GB" altLang="de-DE" sz="1400" dirty="0">
                <a:solidFill>
                  <a:srgbClr val="0000FF"/>
                </a:solidFill>
                <a:latin typeface="Calibri" pitchFamily="34" charset="0"/>
                <a:cs typeface="Arial" pitchFamily="34" charset="0"/>
              </a:rPr>
              <a:t>involves 15 partners from 12 EU Member States, </a:t>
            </a:r>
            <a:r>
              <a:rPr lang="en-GB" altLang="de-DE" sz="1400" dirty="0" smtClean="0">
                <a:solidFill>
                  <a:srgbClr val="0000FF"/>
                </a:solidFill>
                <a:latin typeface="Calibri" pitchFamily="34" charset="0"/>
                <a:cs typeface="Arial" pitchFamily="34" charset="0"/>
              </a:rPr>
              <a:t>10 </a:t>
            </a:r>
            <a:r>
              <a:rPr lang="en-GB" altLang="de-DE" sz="1400" dirty="0">
                <a:solidFill>
                  <a:srgbClr val="0000FF"/>
                </a:solidFill>
                <a:latin typeface="Calibri" pitchFamily="34" charset="0"/>
                <a:cs typeface="Arial" pitchFamily="34" charset="0"/>
              </a:rPr>
              <a:t>partners from other parts of the world, </a:t>
            </a:r>
            <a:r>
              <a:rPr lang="en-GB" altLang="de-DE" sz="1400" dirty="0" smtClean="0">
                <a:solidFill>
                  <a:srgbClr val="0000FF"/>
                </a:solidFill>
                <a:latin typeface="Calibri" pitchFamily="34" charset="0"/>
                <a:cs typeface="Arial" pitchFamily="34" charset="0"/>
              </a:rPr>
              <a:t>and </a:t>
            </a:r>
            <a:r>
              <a:rPr lang="en-GB" altLang="de-DE" sz="1400" dirty="0">
                <a:solidFill>
                  <a:srgbClr val="0000FF"/>
                </a:solidFill>
                <a:latin typeface="Calibri" pitchFamily="34" charset="0"/>
                <a:cs typeface="Arial" pitchFamily="34" charset="0"/>
              </a:rPr>
              <a:t>14 high level advisory board members: </a:t>
            </a:r>
            <a:r>
              <a:rPr lang="en-GB" altLang="de-DE" sz="1400" dirty="0" smtClean="0">
                <a:solidFill>
                  <a:srgbClr val="0000FF"/>
                </a:solidFill>
                <a:latin typeface="Calibri" pitchFamily="34" charset="0"/>
                <a:cs typeface="Arial" pitchFamily="34" charset="0"/>
              </a:rPr>
              <a:t>all </a:t>
            </a:r>
            <a:r>
              <a:rPr lang="en-GB" altLang="de-DE" sz="1400" dirty="0">
                <a:solidFill>
                  <a:srgbClr val="0000FF"/>
                </a:solidFill>
                <a:latin typeface="Calibri" pitchFamily="34" charset="0"/>
                <a:cs typeface="Arial" pitchFamily="34" charset="0"/>
              </a:rPr>
              <a:t>in all 31 </a:t>
            </a:r>
            <a:r>
              <a:rPr lang="en-GB" altLang="de-DE" sz="1400" dirty="0" smtClean="0">
                <a:solidFill>
                  <a:srgbClr val="0000FF"/>
                </a:solidFill>
                <a:latin typeface="Calibri" pitchFamily="34" charset="0"/>
                <a:cs typeface="Arial" pitchFamily="34" charset="0"/>
              </a:rPr>
              <a:t>countries involved. </a:t>
            </a:r>
            <a:endParaRPr lang="en-GB" altLang="de-DE" sz="1400" dirty="0">
              <a:solidFill>
                <a:srgbClr val="0000FF"/>
              </a:solidFill>
              <a:latin typeface="Calibri" pitchFamily="34" charset="0"/>
              <a:cs typeface="Arial" pitchFamily="34" charset="0"/>
            </a:endParaRPr>
          </a:p>
        </p:txBody>
      </p:sp>
      <p:pic>
        <p:nvPicPr>
          <p:cNvPr id="1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94438" y="4149080"/>
            <a:ext cx="1670050" cy="40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2200" y="2423566"/>
            <a:ext cx="811510" cy="501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29538" y="3107949"/>
            <a:ext cx="1214437" cy="319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00392" y="2459807"/>
            <a:ext cx="828675"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72200" y="3001329"/>
            <a:ext cx="1080120" cy="467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72200" y="1700808"/>
            <a:ext cx="1419141" cy="634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00392" y="4653136"/>
            <a:ext cx="842962" cy="1016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274321" y="2445355"/>
            <a:ext cx="687387" cy="43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82284" y="1614815"/>
            <a:ext cx="738188" cy="808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57242" y="3573016"/>
            <a:ext cx="935038" cy="46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09644" y="4797152"/>
            <a:ext cx="718740" cy="718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164513" y="3573016"/>
            <a:ext cx="871537" cy="45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07646" y="3573016"/>
            <a:ext cx="820738"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5"/>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497722" y="4149080"/>
            <a:ext cx="448581" cy="648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272113" y="4941168"/>
            <a:ext cx="892175" cy="477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hteck 26"/>
          <p:cNvSpPr/>
          <p:nvPr/>
        </p:nvSpPr>
        <p:spPr>
          <a:xfrm rot="16200000">
            <a:off x="-1715491" y="3910261"/>
            <a:ext cx="3852721" cy="369332"/>
          </a:xfrm>
          <a:prstGeom prst="rect">
            <a:avLst/>
          </a:prstGeom>
        </p:spPr>
        <p:txBody>
          <a:bodyPr wrap="none">
            <a:spAutoFit/>
          </a:bodyPr>
          <a:lstStyle/>
          <a:p>
            <a:r>
              <a:rPr lang="en-US" altLang="de-DE" sz="1800" b="1" i="1" dirty="0" smtClean="0">
                <a:solidFill>
                  <a:srgbClr val="000066"/>
                </a:solidFill>
                <a:latin typeface="Calibri" pitchFamily="34" charset="0"/>
              </a:rPr>
              <a:t>3. Permeation into innovation systems</a:t>
            </a:r>
            <a:endParaRPr lang="de-DE" sz="1800" b="1" dirty="0">
              <a:solidFill>
                <a:srgbClr val="000066"/>
              </a:solidFill>
            </a:endParaRPr>
          </a:p>
        </p:txBody>
      </p:sp>
      <p:sp>
        <p:nvSpPr>
          <p:cNvPr id="29" name="Rechteck 28"/>
          <p:cNvSpPr/>
          <p:nvPr/>
        </p:nvSpPr>
        <p:spPr>
          <a:xfrm>
            <a:off x="1115616" y="6063679"/>
            <a:ext cx="7632848" cy="461665"/>
          </a:xfrm>
          <a:prstGeom prst="rect">
            <a:avLst/>
          </a:prstGeom>
          <a:solidFill>
            <a:srgbClr val="FFFFCC"/>
          </a:solidFill>
          <a:ln w="3175">
            <a:solidFill>
              <a:srgbClr val="0000FF"/>
            </a:solidFill>
          </a:ln>
        </p:spPr>
        <p:txBody>
          <a:bodyPr wrap="square">
            <a:spAutoFit/>
          </a:bodyPr>
          <a:lstStyle/>
          <a:p>
            <a:r>
              <a:rPr lang="en-US" b="1" dirty="0">
                <a:solidFill>
                  <a:schemeClr val="accent2"/>
                </a:solidFill>
              </a:rPr>
              <a:t>This project has received funding from the European Union’s </a:t>
            </a:r>
            <a:r>
              <a:rPr lang="en-US" b="1" dirty="0" smtClean="0">
                <a:solidFill>
                  <a:schemeClr val="accent2"/>
                </a:solidFill>
              </a:rPr>
              <a:t>7th </a:t>
            </a:r>
            <a:r>
              <a:rPr lang="en-US" b="1" dirty="0">
                <a:solidFill>
                  <a:schemeClr val="accent2"/>
                </a:solidFill>
              </a:rPr>
              <a:t>Framework </a:t>
            </a:r>
            <a:r>
              <a:rPr lang="en-US" b="1" dirty="0" err="1">
                <a:solidFill>
                  <a:schemeClr val="accent2"/>
                </a:solidFill>
              </a:rPr>
              <a:t>Programme</a:t>
            </a:r>
            <a:r>
              <a:rPr lang="en-US" b="1" dirty="0">
                <a:solidFill>
                  <a:schemeClr val="accent2"/>
                </a:solidFill>
              </a:rPr>
              <a:t> for research, technological development and demonstration under grant </a:t>
            </a:r>
            <a:r>
              <a:rPr lang="en-US" b="1" dirty="0" smtClean="0">
                <a:solidFill>
                  <a:schemeClr val="accent2"/>
                </a:solidFill>
              </a:rPr>
              <a:t> agreement </a:t>
            </a:r>
            <a:r>
              <a:rPr lang="en-US" b="1" dirty="0">
                <a:solidFill>
                  <a:schemeClr val="accent2"/>
                </a:solidFill>
              </a:rPr>
              <a:t>no 612870.</a:t>
            </a:r>
          </a:p>
        </p:txBody>
      </p:sp>
      <p:pic>
        <p:nvPicPr>
          <p:cNvPr id="30" name="Picture 3" descr="http://europa.eu/abc/symbols/emblem/images/europ_flag/jaune.jpg"/>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23527" y="6021288"/>
            <a:ext cx="792088" cy="50405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443450" y="5601331"/>
            <a:ext cx="3528392" cy="447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feld 27"/>
          <p:cNvSpPr txBox="1"/>
          <p:nvPr/>
        </p:nvSpPr>
        <p:spPr>
          <a:xfrm>
            <a:off x="539552" y="-27384"/>
            <a:ext cx="2106346" cy="707886"/>
          </a:xfrm>
          <a:prstGeom prst="rect">
            <a:avLst/>
          </a:prstGeom>
          <a:noFill/>
        </p:spPr>
        <p:txBody>
          <a:bodyPr wrap="none" rtlCol="0">
            <a:spAutoFit/>
          </a:bodyPr>
          <a:lstStyle/>
          <a:p>
            <a:r>
              <a:rPr lang="de-DE" sz="4000" b="1" dirty="0" smtClean="0">
                <a:solidFill>
                  <a:srgbClr val="FFFF00"/>
                </a:solidFill>
                <a:latin typeface="Calibri" panose="020F0502020204030204" pitchFamily="34" charset="0"/>
                <a:cs typeface="Calibri" panose="020F0502020204030204" pitchFamily="34" charset="0"/>
              </a:rPr>
              <a:t>Research</a:t>
            </a:r>
            <a:endParaRPr lang="de-DE" sz="2400" b="1" dirty="0">
              <a:solidFill>
                <a:srgbClr val="0000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04821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4572000" y="1052513"/>
            <a:ext cx="4356100" cy="554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gn="ctr">
              <a:buFontTx/>
              <a:buNone/>
            </a:pPr>
            <a:endParaRPr lang="en-GB" sz="1400" b="1" dirty="0" smtClean="0">
              <a:solidFill>
                <a:srgbClr val="0000CC"/>
              </a:solidFill>
              <a:latin typeface="Calibri" pitchFamily="34" charset="0"/>
            </a:endParaRPr>
          </a:p>
          <a:p>
            <a:pPr algn="ctr">
              <a:buNone/>
            </a:pPr>
            <a:r>
              <a:rPr lang="en-GB" sz="2200" b="1" dirty="0" smtClean="0">
                <a:solidFill>
                  <a:srgbClr val="000066"/>
                </a:solidFill>
                <a:latin typeface="Calibri" pitchFamily="34" charset="0"/>
              </a:rPr>
              <a:t>Working </a:t>
            </a:r>
            <a:r>
              <a:rPr lang="en-GB" sz="2200" b="1" dirty="0">
                <a:solidFill>
                  <a:srgbClr val="000066"/>
                </a:solidFill>
                <a:latin typeface="Calibri" pitchFamily="34" charset="0"/>
              </a:rPr>
              <a:t>for social profit since </a:t>
            </a:r>
            <a:r>
              <a:rPr lang="en-GB" sz="2200" b="1" dirty="0" smtClean="0">
                <a:solidFill>
                  <a:srgbClr val="000066"/>
                </a:solidFill>
                <a:latin typeface="Calibri" pitchFamily="34" charset="0"/>
              </a:rPr>
              <a:t>1990:</a:t>
            </a:r>
            <a:endParaRPr lang="de-AT" sz="2200" b="1" dirty="0">
              <a:solidFill>
                <a:srgbClr val="000066"/>
              </a:solidFill>
              <a:latin typeface="Calibri" pitchFamily="34" charset="0"/>
            </a:endParaRPr>
          </a:p>
          <a:p>
            <a:pPr algn="ctr">
              <a:buFontTx/>
              <a:buNone/>
            </a:pPr>
            <a:r>
              <a:rPr lang="en-GB" sz="2800" b="1" dirty="0" smtClean="0">
                <a:solidFill>
                  <a:srgbClr val="0000CC"/>
                </a:solidFill>
                <a:latin typeface="Calibri" pitchFamily="34" charset="0"/>
              </a:rPr>
              <a:t>ZSI bridges </a:t>
            </a:r>
          </a:p>
          <a:p>
            <a:pPr algn="ctr">
              <a:buFontTx/>
              <a:buNone/>
            </a:pPr>
            <a:r>
              <a:rPr lang="en-GB" sz="2800" b="1" dirty="0" smtClean="0">
                <a:solidFill>
                  <a:srgbClr val="0000CC"/>
                </a:solidFill>
                <a:latin typeface="Calibri" pitchFamily="34" charset="0"/>
              </a:rPr>
              <a:t>knowledge generation and </a:t>
            </a:r>
          </a:p>
          <a:p>
            <a:pPr algn="ctr">
              <a:buFontTx/>
              <a:buNone/>
            </a:pPr>
            <a:r>
              <a:rPr lang="en-GB" sz="2800" b="1" dirty="0" smtClean="0">
                <a:solidFill>
                  <a:srgbClr val="0000CC"/>
                </a:solidFill>
                <a:latin typeface="Calibri" pitchFamily="34" charset="0"/>
              </a:rPr>
              <a:t>knowledge application</a:t>
            </a:r>
          </a:p>
          <a:p>
            <a:pPr algn="ctr">
              <a:buFontTx/>
              <a:buNone/>
            </a:pPr>
            <a:r>
              <a:rPr lang="en-GB" sz="2800" b="1" dirty="0" smtClean="0">
                <a:solidFill>
                  <a:srgbClr val="0000CC"/>
                </a:solidFill>
                <a:latin typeface="Calibri" pitchFamily="34" charset="0"/>
              </a:rPr>
              <a:t>to reduce gaps between </a:t>
            </a:r>
          </a:p>
          <a:p>
            <a:pPr algn="ctr">
              <a:buFontTx/>
              <a:buNone/>
            </a:pPr>
            <a:r>
              <a:rPr lang="en-GB" sz="2800" b="1" dirty="0" smtClean="0">
                <a:solidFill>
                  <a:srgbClr val="0000CC"/>
                </a:solidFill>
                <a:latin typeface="Calibri" pitchFamily="34" charset="0"/>
              </a:rPr>
              <a:t>social needs and technically </a:t>
            </a:r>
          </a:p>
          <a:p>
            <a:pPr algn="ctr">
              <a:buFontTx/>
              <a:buNone/>
            </a:pPr>
            <a:r>
              <a:rPr lang="en-GB" sz="2800" b="1" dirty="0" smtClean="0">
                <a:solidFill>
                  <a:srgbClr val="0000CC"/>
                </a:solidFill>
                <a:latin typeface="Calibri" pitchFamily="34" charset="0"/>
              </a:rPr>
              <a:t>increased economic </a:t>
            </a:r>
          </a:p>
          <a:p>
            <a:pPr algn="ctr">
              <a:buFontTx/>
              <a:buNone/>
            </a:pPr>
            <a:r>
              <a:rPr lang="en-GB" sz="2800" b="1" dirty="0" smtClean="0">
                <a:solidFill>
                  <a:srgbClr val="0000CC"/>
                </a:solidFill>
                <a:latin typeface="Calibri" pitchFamily="34" charset="0"/>
              </a:rPr>
              <a:t>capacities of the knowledge </a:t>
            </a:r>
          </a:p>
          <a:p>
            <a:pPr algn="ctr">
              <a:buFontTx/>
              <a:buNone/>
            </a:pPr>
            <a:r>
              <a:rPr lang="en-GB" sz="2800" b="1" dirty="0" smtClean="0">
                <a:solidFill>
                  <a:srgbClr val="0000CC"/>
                </a:solidFill>
                <a:latin typeface="Calibri" pitchFamily="34" charset="0"/>
              </a:rPr>
              <a:t>society.</a:t>
            </a: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1268413"/>
            <a:ext cx="4556126" cy="468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ine 6"/>
          <p:cNvSpPr>
            <a:spLocks noChangeShapeType="1"/>
          </p:cNvSpPr>
          <p:nvPr/>
        </p:nvSpPr>
        <p:spPr bwMode="auto">
          <a:xfrm>
            <a:off x="4572000" y="1268413"/>
            <a:ext cx="0" cy="4681537"/>
          </a:xfrm>
          <a:prstGeom prst="line">
            <a:avLst/>
          </a:prstGeom>
          <a:noFill/>
          <a:ln w="381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 name="Line 7"/>
          <p:cNvSpPr>
            <a:spLocks noChangeShapeType="1"/>
          </p:cNvSpPr>
          <p:nvPr/>
        </p:nvSpPr>
        <p:spPr bwMode="auto">
          <a:xfrm>
            <a:off x="4572000" y="1268413"/>
            <a:ext cx="4392613" cy="0"/>
          </a:xfrm>
          <a:prstGeom prst="line">
            <a:avLst/>
          </a:prstGeom>
          <a:noFill/>
          <a:ln w="381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 name="Line 8"/>
          <p:cNvSpPr>
            <a:spLocks noChangeShapeType="1"/>
          </p:cNvSpPr>
          <p:nvPr/>
        </p:nvSpPr>
        <p:spPr bwMode="auto">
          <a:xfrm>
            <a:off x="8964613" y="1268413"/>
            <a:ext cx="0" cy="4681537"/>
          </a:xfrm>
          <a:prstGeom prst="line">
            <a:avLst/>
          </a:prstGeom>
          <a:noFill/>
          <a:ln w="381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 name="Line 9"/>
          <p:cNvSpPr>
            <a:spLocks noChangeShapeType="1"/>
          </p:cNvSpPr>
          <p:nvPr/>
        </p:nvSpPr>
        <p:spPr bwMode="auto">
          <a:xfrm>
            <a:off x="4572000" y="5949950"/>
            <a:ext cx="4392613" cy="0"/>
          </a:xfrm>
          <a:prstGeom prst="line">
            <a:avLst/>
          </a:prstGeom>
          <a:noFill/>
          <a:ln w="381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10" name="Picture 10"/>
          <p:cNvPicPr>
            <a:picLocks noChangeAspect="1" noChangeArrowheads="1"/>
          </p:cNvPicPr>
          <p:nvPr/>
        </p:nvPicPr>
        <p:blipFill>
          <a:blip r:embed="rId3">
            <a:grayscl/>
            <a:extLst>
              <a:ext uri="{28A0092B-C50C-407E-A947-70E740481C1C}">
                <a14:useLocalDpi xmlns:a14="http://schemas.microsoft.com/office/drawing/2010/main" val="0"/>
              </a:ext>
            </a:extLst>
          </a:blip>
          <a:srcRect t="30244" b="35329"/>
          <a:stretch>
            <a:fillRect/>
          </a:stretch>
        </p:blipFill>
        <p:spPr bwMode="auto">
          <a:xfrm>
            <a:off x="0" y="0"/>
            <a:ext cx="9144000" cy="658813"/>
          </a:xfrm>
          <a:prstGeom prst="rect">
            <a:avLst/>
          </a:prstGeom>
          <a:noFill/>
          <a:ln>
            <a:noFill/>
          </a:ln>
          <a:effectLst/>
          <a:extLst>
            <a:ext uri="{909E8E84-426E-40DD-AFC4-6F175D3DCCD1}">
              <a14:hiddenFill xmlns:a14="http://schemas.microsoft.com/office/drawing/2010/main">
                <a:solidFill>
                  <a:srgbClr val="FF3300">
                    <a:alpha val="16078"/>
                  </a:srgbClr>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1"/>
          <p:cNvPicPr>
            <a:picLocks noChangeAspect="1" noChangeArrowheads="1"/>
          </p:cNvPicPr>
          <p:nvPr/>
        </p:nvPicPr>
        <p:blipFill>
          <a:blip r:embed="rId4">
            <a:grayscl/>
            <a:extLst>
              <a:ext uri="{28A0092B-C50C-407E-A947-70E740481C1C}">
                <a14:useLocalDpi xmlns:a14="http://schemas.microsoft.com/office/drawing/2010/main" val="0"/>
              </a:ext>
            </a:extLst>
          </a:blip>
          <a:srcRect t="10394" b="45430"/>
          <a:stretch>
            <a:fillRect/>
          </a:stretch>
        </p:blipFill>
        <p:spPr bwMode="auto">
          <a:xfrm>
            <a:off x="0" y="6092825"/>
            <a:ext cx="9144000" cy="836613"/>
          </a:xfrm>
          <a:prstGeom prst="rect">
            <a:avLst/>
          </a:prstGeom>
          <a:noFill/>
          <a:ln>
            <a:noFill/>
          </a:ln>
          <a:effectLst/>
          <a:extLst>
            <a:ext uri="{909E8E84-426E-40DD-AFC4-6F175D3DCCD1}">
              <a14:hiddenFill xmlns:a14="http://schemas.microsoft.com/office/drawing/2010/main">
                <a:solidFill>
                  <a:srgbClr val="FF3300">
                    <a:alpha val="16078"/>
                  </a:srgbClr>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4"/>
          <p:cNvSpPr>
            <a:spLocks noChangeArrowheads="1"/>
          </p:cNvSpPr>
          <p:nvPr/>
        </p:nvSpPr>
        <p:spPr bwMode="auto">
          <a:xfrm>
            <a:off x="-36513" y="620713"/>
            <a:ext cx="9180513"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2400" b="1">
                <a:solidFill>
                  <a:srgbClr val="333399"/>
                </a:solidFill>
                <a:latin typeface="Calibri" pitchFamily="34" charset="0"/>
                <a:cs typeface="Calibri" pitchFamily="34" charset="0"/>
              </a:rPr>
              <a:t>Zentrum für Soziale Innovation * Centre for Social Innovation * Vienna</a:t>
            </a:r>
            <a:endParaRPr lang="de-DE" sz="2400">
              <a:solidFill>
                <a:srgbClr val="333399"/>
              </a:solidFill>
              <a:latin typeface="Calibri" pitchFamily="34" charset="0"/>
              <a:cs typeface="Calibri" pitchFamily="34" charset="0"/>
            </a:endParaRPr>
          </a:p>
        </p:txBody>
      </p:sp>
      <p:sp>
        <p:nvSpPr>
          <p:cNvPr id="15" name="Rechteck 14"/>
          <p:cNvSpPr/>
          <p:nvPr/>
        </p:nvSpPr>
        <p:spPr>
          <a:xfrm rot="16200000">
            <a:off x="-1168744" y="2318345"/>
            <a:ext cx="2633798" cy="369332"/>
          </a:xfrm>
          <a:prstGeom prst="rect">
            <a:avLst/>
          </a:prstGeom>
        </p:spPr>
        <p:txBody>
          <a:bodyPr wrap="none">
            <a:spAutoFit/>
          </a:bodyPr>
          <a:lstStyle/>
          <a:p>
            <a:r>
              <a:rPr lang="en-US" altLang="de-DE" sz="1800" b="1" i="1" dirty="0" smtClean="0">
                <a:solidFill>
                  <a:srgbClr val="000066"/>
                </a:solidFill>
                <a:latin typeface="Calibri" pitchFamily="34" charset="0"/>
              </a:rPr>
              <a:t>4. Trends and examples …</a:t>
            </a:r>
            <a:endParaRPr lang="de-DE" sz="1800" b="1" dirty="0">
              <a:solidFill>
                <a:srgbClr val="000066"/>
              </a:solidFill>
            </a:endParaRPr>
          </a:p>
        </p:txBody>
      </p:sp>
      <p:sp>
        <p:nvSpPr>
          <p:cNvPr id="16" name="Textfeld 15"/>
          <p:cNvSpPr txBox="1"/>
          <p:nvPr/>
        </p:nvSpPr>
        <p:spPr>
          <a:xfrm>
            <a:off x="539552" y="-27384"/>
            <a:ext cx="1495730" cy="707886"/>
          </a:xfrm>
          <a:prstGeom prst="rect">
            <a:avLst/>
          </a:prstGeom>
          <a:noFill/>
        </p:spPr>
        <p:txBody>
          <a:bodyPr wrap="none" rtlCol="0">
            <a:spAutoFit/>
          </a:bodyPr>
          <a:lstStyle/>
          <a:p>
            <a:r>
              <a:rPr lang="de-DE" sz="4000" b="1" dirty="0" smtClean="0">
                <a:solidFill>
                  <a:srgbClr val="FFFF00"/>
                </a:solidFill>
                <a:latin typeface="Calibri" panose="020F0502020204030204" pitchFamily="34" charset="0"/>
                <a:cs typeface="Calibri" panose="020F0502020204030204" pitchFamily="34" charset="0"/>
              </a:rPr>
              <a:t>CASES</a:t>
            </a:r>
            <a:endParaRPr lang="de-DE" sz="2400" b="1" dirty="0">
              <a:solidFill>
                <a:srgbClr val="0000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2288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feil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4" y="6246202"/>
            <a:ext cx="576264" cy="54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p:nvSpPr>
        <p:spPr bwMode="auto">
          <a:xfrm>
            <a:off x="250825" y="115888"/>
            <a:ext cx="84963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r">
              <a:spcBef>
                <a:spcPct val="25000"/>
              </a:spcBef>
            </a:pPr>
            <a:r>
              <a:rPr lang="de-DE" altLang="en-US" sz="2400" b="1" u="sng" dirty="0" err="1" smtClean="0">
                <a:solidFill>
                  <a:srgbClr val="0000CC"/>
                </a:solidFill>
                <a:latin typeface="Calibri" panose="020F0502020204030204" pitchFamily="34" charset="0"/>
                <a:cs typeface="Calibri" panose="020F0502020204030204" pitchFamily="34" charset="0"/>
              </a:rPr>
              <a:t>How</a:t>
            </a:r>
            <a:r>
              <a:rPr lang="de-DE" altLang="en-US" sz="2400" b="1" u="sng" dirty="0" smtClean="0">
                <a:solidFill>
                  <a:srgbClr val="0000CC"/>
                </a:solidFill>
                <a:latin typeface="Calibri" panose="020F0502020204030204" pitchFamily="34" charset="0"/>
                <a:cs typeface="Calibri" panose="020F0502020204030204" pitchFamily="34" charset="0"/>
              </a:rPr>
              <a:t> </a:t>
            </a:r>
            <a:r>
              <a:rPr lang="de-DE" altLang="en-US" sz="2400" b="1" u="sng" dirty="0" err="1" smtClean="0">
                <a:solidFill>
                  <a:srgbClr val="0000CC"/>
                </a:solidFill>
                <a:latin typeface="Calibri" panose="020F0502020204030204" pitchFamily="34" charset="0"/>
                <a:cs typeface="Calibri" panose="020F0502020204030204" pitchFamily="34" charset="0"/>
              </a:rPr>
              <a:t>we</a:t>
            </a:r>
            <a:r>
              <a:rPr lang="de-DE" altLang="en-US" sz="2400" b="1" u="sng" dirty="0" smtClean="0">
                <a:solidFill>
                  <a:srgbClr val="0000CC"/>
                </a:solidFill>
                <a:latin typeface="Calibri" panose="020F0502020204030204" pitchFamily="34" charset="0"/>
                <a:cs typeface="Calibri" panose="020F0502020204030204" pitchFamily="34" charset="0"/>
              </a:rPr>
              <a:t> do </a:t>
            </a:r>
            <a:r>
              <a:rPr lang="de-DE" altLang="en-US" sz="2400" b="1" u="sng" dirty="0" err="1" smtClean="0">
                <a:solidFill>
                  <a:srgbClr val="0000CC"/>
                </a:solidFill>
                <a:latin typeface="Calibri" panose="020F0502020204030204" pitchFamily="34" charset="0"/>
                <a:cs typeface="Calibri" panose="020F0502020204030204" pitchFamily="34" charset="0"/>
              </a:rPr>
              <a:t>it</a:t>
            </a:r>
            <a:r>
              <a:rPr lang="de-DE" altLang="en-US" sz="2400" b="1" u="sng" dirty="0" smtClean="0">
                <a:solidFill>
                  <a:srgbClr val="0000CC"/>
                </a:solidFill>
                <a:latin typeface="Calibri" panose="020F0502020204030204" pitchFamily="34" charset="0"/>
                <a:cs typeface="Calibri" panose="020F0502020204030204" pitchFamily="34" charset="0"/>
              </a:rPr>
              <a:t>: The </a:t>
            </a:r>
            <a:r>
              <a:rPr lang="de-DE" altLang="en-US" sz="2400" b="1" u="sng" dirty="0">
                <a:solidFill>
                  <a:srgbClr val="0000CC"/>
                </a:solidFill>
                <a:latin typeface="Calibri" panose="020F0502020204030204" pitchFamily="34" charset="0"/>
                <a:cs typeface="Calibri" panose="020F0502020204030204" pitchFamily="34" charset="0"/>
              </a:rPr>
              <a:t>„RESEARCH – APPLICATION – SLALOM“</a:t>
            </a:r>
          </a:p>
        </p:txBody>
      </p:sp>
      <p:sp>
        <p:nvSpPr>
          <p:cNvPr id="6" name="Rectangle 6"/>
          <p:cNvSpPr>
            <a:spLocks noChangeArrowheads="1"/>
          </p:cNvSpPr>
          <p:nvPr/>
        </p:nvSpPr>
        <p:spPr bwMode="auto">
          <a:xfrm>
            <a:off x="1219200" y="2835275"/>
            <a:ext cx="72390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endParaRPr lang="en-GB" altLang="en-US" sz="2000" b="1">
              <a:solidFill>
                <a:srgbClr val="0000CC"/>
              </a:solidFill>
              <a:cs typeface="Times New Roman" pitchFamily="18" charset="0"/>
            </a:endParaRPr>
          </a:p>
          <a:p>
            <a:endParaRPr lang="en-GB" altLang="en-US" sz="2000" b="1">
              <a:solidFill>
                <a:srgbClr val="0000CC"/>
              </a:solidFill>
              <a:cs typeface="Times New Roman" pitchFamily="18" charset="0"/>
            </a:endParaRPr>
          </a:p>
          <a:p>
            <a:endParaRPr lang="en-GB" altLang="en-US" sz="2000" b="1">
              <a:solidFill>
                <a:srgbClr val="0000CC"/>
              </a:solidFill>
              <a:cs typeface="Times New Roman" pitchFamily="18" charset="0"/>
            </a:endParaRPr>
          </a:p>
          <a:p>
            <a:endParaRPr lang="en-GB" altLang="en-US" sz="2000" b="1">
              <a:solidFill>
                <a:srgbClr val="0000CC"/>
              </a:solidFill>
              <a:cs typeface="Times New Roman" pitchFamily="18" charset="0"/>
            </a:endParaRPr>
          </a:p>
          <a:p>
            <a:endParaRPr lang="en-GB" altLang="en-US" sz="2000" b="1">
              <a:solidFill>
                <a:srgbClr val="0000CC"/>
              </a:solidFill>
              <a:cs typeface="Times New Roman" pitchFamily="18" charset="0"/>
            </a:endParaRPr>
          </a:p>
          <a:p>
            <a:endParaRPr lang="en-GB" altLang="en-US" sz="2000" b="1">
              <a:solidFill>
                <a:srgbClr val="0000CC"/>
              </a:solidFill>
              <a:cs typeface="Times New Roman" pitchFamily="18" charset="0"/>
            </a:endParaRPr>
          </a:p>
          <a:p>
            <a:endParaRPr lang="en-GB" altLang="en-US" sz="2000" b="1">
              <a:solidFill>
                <a:srgbClr val="0000CC"/>
              </a:solidFill>
              <a:cs typeface="Times New Roman" pitchFamily="18" charset="0"/>
            </a:endParaRPr>
          </a:p>
          <a:p>
            <a:endParaRPr lang="en-GB" altLang="en-US" sz="2000" b="1">
              <a:solidFill>
                <a:srgbClr val="0000CC"/>
              </a:solidFill>
              <a:cs typeface="Times New Roman" pitchFamily="18" charset="0"/>
            </a:endParaRPr>
          </a:p>
        </p:txBody>
      </p:sp>
      <p:sp>
        <p:nvSpPr>
          <p:cNvPr id="7" name="Line 7"/>
          <p:cNvSpPr>
            <a:spLocks noChangeShapeType="1"/>
          </p:cNvSpPr>
          <p:nvPr/>
        </p:nvSpPr>
        <p:spPr bwMode="auto">
          <a:xfrm flipV="1">
            <a:off x="827088" y="1268413"/>
            <a:ext cx="0" cy="4824412"/>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Text Box 8"/>
          <p:cNvSpPr txBox="1">
            <a:spLocks noChangeArrowheads="1"/>
          </p:cNvSpPr>
          <p:nvPr/>
        </p:nvSpPr>
        <p:spPr bwMode="auto">
          <a:xfrm>
            <a:off x="395288" y="981075"/>
            <a:ext cx="6238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r>
              <a:rPr lang="de-DE" altLang="en-US"/>
              <a:t>Years </a:t>
            </a:r>
          </a:p>
        </p:txBody>
      </p:sp>
      <p:sp>
        <p:nvSpPr>
          <p:cNvPr id="9" name="Line 9"/>
          <p:cNvSpPr>
            <a:spLocks noChangeShapeType="1"/>
          </p:cNvSpPr>
          <p:nvPr/>
        </p:nvSpPr>
        <p:spPr bwMode="auto">
          <a:xfrm>
            <a:off x="1403350" y="1052513"/>
            <a:ext cx="6335713" cy="0"/>
          </a:xfrm>
          <a:prstGeom prst="line">
            <a:avLst/>
          </a:prstGeom>
          <a:noFill/>
          <a:ln w="12700">
            <a:solidFill>
              <a:srgbClr val="333399"/>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Text Box 10"/>
          <p:cNvSpPr txBox="1">
            <a:spLocks noChangeArrowheads="1"/>
          </p:cNvSpPr>
          <p:nvPr/>
        </p:nvSpPr>
        <p:spPr bwMode="auto">
          <a:xfrm>
            <a:off x="611188" y="747713"/>
            <a:ext cx="8353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r>
              <a:rPr lang="de-DE" altLang="en-US" sz="1400" b="1" dirty="0">
                <a:solidFill>
                  <a:srgbClr val="0000CC"/>
                </a:solidFill>
                <a:latin typeface="Arial Narrow" pitchFamily="34" charset="0"/>
              </a:rPr>
              <a:t>Knowledge </a:t>
            </a:r>
            <a:r>
              <a:rPr lang="de-DE" altLang="en-US" sz="1400" b="1" dirty="0" err="1">
                <a:solidFill>
                  <a:srgbClr val="0000CC"/>
                </a:solidFill>
                <a:latin typeface="Arial Narrow" pitchFamily="34" charset="0"/>
              </a:rPr>
              <a:t>implementation</a:t>
            </a:r>
            <a:r>
              <a:rPr lang="de-DE" altLang="en-US" sz="1400" b="1" dirty="0">
                <a:solidFill>
                  <a:srgbClr val="0000CC"/>
                </a:solidFill>
                <a:latin typeface="Arial Narrow" pitchFamily="34" charset="0"/>
              </a:rPr>
              <a:t>: Practices     Knowledge </a:t>
            </a:r>
            <a:r>
              <a:rPr lang="de-DE" altLang="en-US" sz="1400" b="1" dirty="0" err="1">
                <a:solidFill>
                  <a:srgbClr val="0000CC"/>
                </a:solidFill>
                <a:latin typeface="Arial Narrow" pitchFamily="34" charset="0"/>
              </a:rPr>
              <a:t>generation</a:t>
            </a:r>
            <a:r>
              <a:rPr lang="de-DE" altLang="en-US" sz="1400" b="1" dirty="0">
                <a:solidFill>
                  <a:srgbClr val="0000CC"/>
                </a:solidFill>
                <a:latin typeface="Arial Narrow" pitchFamily="34" charset="0"/>
              </a:rPr>
              <a:t>: Research             Knowledge </a:t>
            </a:r>
            <a:r>
              <a:rPr lang="de-DE" altLang="en-US" sz="1400" b="1" dirty="0" err="1">
                <a:solidFill>
                  <a:srgbClr val="0000CC"/>
                </a:solidFill>
                <a:latin typeface="Arial Narrow" pitchFamily="34" charset="0"/>
              </a:rPr>
              <a:t>diffusion</a:t>
            </a:r>
            <a:r>
              <a:rPr lang="de-DE" altLang="en-US" sz="1400" b="1" dirty="0">
                <a:solidFill>
                  <a:srgbClr val="0000CC"/>
                </a:solidFill>
                <a:latin typeface="Arial Narrow" pitchFamily="34" charset="0"/>
              </a:rPr>
              <a:t>: Education</a:t>
            </a:r>
            <a:endParaRPr lang="de-DE" altLang="en-US" b="1" dirty="0">
              <a:solidFill>
                <a:srgbClr val="0000CC"/>
              </a:solidFill>
            </a:endParaRPr>
          </a:p>
        </p:txBody>
      </p:sp>
      <p:sp>
        <p:nvSpPr>
          <p:cNvPr id="11" name="AutoShape 11"/>
          <p:cNvSpPr>
            <a:spLocks noChangeArrowheads="1"/>
          </p:cNvSpPr>
          <p:nvPr/>
        </p:nvSpPr>
        <p:spPr bwMode="auto">
          <a:xfrm>
            <a:off x="3851275" y="2924175"/>
            <a:ext cx="1225550" cy="393700"/>
          </a:xfrm>
          <a:prstGeom prst="wedgeRectCallout">
            <a:avLst>
              <a:gd name="adj1" fmla="val 2722"/>
              <a:gd name="adj2" fmla="val 128630"/>
            </a:avLst>
          </a:prstGeom>
          <a:solidFill>
            <a:srgbClr val="0099FF"/>
          </a:solidFill>
          <a:ln w="9525">
            <a:solidFill>
              <a:srgbClr val="66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ctr"/>
            <a:r>
              <a:rPr lang="de-DE" altLang="en-US" sz="1400" b="1" dirty="0">
                <a:latin typeface="Arial Narrow" pitchFamily="34" charset="0"/>
              </a:rPr>
              <a:t>Research</a:t>
            </a:r>
          </a:p>
        </p:txBody>
      </p:sp>
      <p:sp>
        <p:nvSpPr>
          <p:cNvPr id="12" name="AutoShape 12"/>
          <p:cNvSpPr>
            <a:spLocks noChangeArrowheads="1"/>
          </p:cNvSpPr>
          <p:nvPr/>
        </p:nvSpPr>
        <p:spPr bwMode="auto">
          <a:xfrm>
            <a:off x="3348038" y="1268413"/>
            <a:ext cx="1130300" cy="360362"/>
          </a:xfrm>
          <a:prstGeom prst="wedgeRectCallout">
            <a:avLst>
              <a:gd name="adj1" fmla="val 47051"/>
              <a:gd name="adj2" fmla="val 92731"/>
            </a:avLst>
          </a:prstGeom>
          <a:solidFill>
            <a:srgbClr val="0033CC"/>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ctr"/>
            <a:r>
              <a:rPr lang="de-DE" altLang="en-US" sz="1400" b="1">
                <a:solidFill>
                  <a:srgbClr val="FFFFFF"/>
                </a:solidFill>
                <a:latin typeface="Arial Narrow" pitchFamily="34" charset="0"/>
              </a:rPr>
              <a:t>Research</a:t>
            </a:r>
          </a:p>
        </p:txBody>
      </p:sp>
      <p:sp>
        <p:nvSpPr>
          <p:cNvPr id="13" name="AutoShape 13"/>
          <p:cNvSpPr>
            <a:spLocks noChangeArrowheads="1"/>
          </p:cNvSpPr>
          <p:nvPr/>
        </p:nvSpPr>
        <p:spPr bwMode="auto">
          <a:xfrm>
            <a:off x="7092950" y="2132013"/>
            <a:ext cx="1582738" cy="720725"/>
          </a:xfrm>
          <a:prstGeom prst="wedgeEllipseCallout">
            <a:avLst>
              <a:gd name="adj1" fmla="val -41773"/>
              <a:gd name="adj2" fmla="val 58810"/>
            </a:avLst>
          </a:prstGeom>
          <a:solidFill>
            <a:srgbClr val="0033CC"/>
          </a:solidFill>
          <a:ln w="9525">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ctr"/>
            <a:r>
              <a:rPr lang="de-DE" altLang="en-US" sz="1300" b="1" dirty="0">
                <a:solidFill>
                  <a:srgbClr val="FFFFFF"/>
                </a:solidFill>
                <a:latin typeface="Arial Narrow" pitchFamily="34" charset="0"/>
              </a:rPr>
              <a:t>Education </a:t>
            </a:r>
            <a:r>
              <a:rPr lang="de-DE" altLang="en-US" sz="1300" b="1" dirty="0" err="1">
                <a:solidFill>
                  <a:srgbClr val="FFFFFF"/>
                </a:solidFill>
                <a:latin typeface="Arial Narrow" pitchFamily="34" charset="0"/>
              </a:rPr>
              <a:t>schools</a:t>
            </a:r>
            <a:r>
              <a:rPr lang="de-DE" altLang="en-US" sz="1300" b="1" dirty="0">
                <a:solidFill>
                  <a:srgbClr val="FFFFFF"/>
                </a:solidFill>
                <a:latin typeface="Arial Narrow" pitchFamily="34" charset="0"/>
              </a:rPr>
              <a:t>, univ.</a:t>
            </a:r>
          </a:p>
        </p:txBody>
      </p:sp>
      <p:sp>
        <p:nvSpPr>
          <p:cNvPr id="14" name="AutoShape 14"/>
          <p:cNvSpPr>
            <a:spLocks noChangeArrowheads="1"/>
          </p:cNvSpPr>
          <p:nvPr/>
        </p:nvSpPr>
        <p:spPr bwMode="auto">
          <a:xfrm>
            <a:off x="1042988" y="3357563"/>
            <a:ext cx="1152525" cy="360362"/>
          </a:xfrm>
          <a:prstGeom prst="wedgeRoundRectCallout">
            <a:avLst>
              <a:gd name="adj1" fmla="val 70250"/>
              <a:gd name="adj2" fmla="val 53523"/>
              <a:gd name="adj3" fmla="val 16667"/>
            </a:avLst>
          </a:prstGeom>
          <a:solidFill>
            <a:srgbClr val="0099FF"/>
          </a:solidFill>
          <a:ln w="9525">
            <a:solidFill>
              <a:srgbClr val="66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ctr"/>
            <a:r>
              <a:rPr lang="de-DE" altLang="en-US" sz="1400" b="1" dirty="0">
                <a:latin typeface="Arial Narrow" pitchFamily="34" charset="0"/>
              </a:rPr>
              <a:t>Consulting</a:t>
            </a:r>
          </a:p>
        </p:txBody>
      </p:sp>
      <p:sp>
        <p:nvSpPr>
          <p:cNvPr id="15" name="AutoShape 15"/>
          <p:cNvSpPr>
            <a:spLocks noChangeArrowheads="1"/>
          </p:cNvSpPr>
          <p:nvPr/>
        </p:nvSpPr>
        <p:spPr bwMode="auto">
          <a:xfrm>
            <a:off x="2266950" y="4797425"/>
            <a:ext cx="1873250" cy="287338"/>
          </a:xfrm>
          <a:prstGeom prst="wedgeRoundRectCallout">
            <a:avLst>
              <a:gd name="adj1" fmla="val -63560"/>
              <a:gd name="adj2" fmla="val -90333"/>
              <a:gd name="adj3" fmla="val 16667"/>
            </a:avLst>
          </a:prstGeom>
          <a:solidFill>
            <a:srgbClr val="66FFFF"/>
          </a:solidFill>
          <a:ln w="9525">
            <a:solidFill>
              <a:srgbClr val="00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ctr"/>
            <a:r>
              <a:rPr lang="de-DE" altLang="en-US" sz="1300" b="1" dirty="0">
                <a:solidFill>
                  <a:schemeClr val="accent2"/>
                </a:solidFill>
                <a:latin typeface="Arial Narrow" pitchFamily="34" charset="0"/>
              </a:rPr>
              <a:t>Consulting, </a:t>
            </a:r>
            <a:r>
              <a:rPr lang="de-DE" altLang="en-US" sz="1300" b="1" dirty="0" err="1">
                <a:solidFill>
                  <a:schemeClr val="accent2"/>
                </a:solidFill>
                <a:latin typeface="Arial Narrow" pitchFamily="34" charset="0"/>
              </a:rPr>
              <a:t>networking</a:t>
            </a:r>
            <a:endParaRPr lang="de-DE" altLang="en-US" sz="1300" b="1" dirty="0">
              <a:solidFill>
                <a:schemeClr val="accent2"/>
              </a:solidFill>
              <a:latin typeface="Arial Narrow" pitchFamily="34" charset="0"/>
            </a:endParaRPr>
          </a:p>
        </p:txBody>
      </p:sp>
      <p:sp>
        <p:nvSpPr>
          <p:cNvPr id="16" name="AutoShape 16"/>
          <p:cNvSpPr>
            <a:spLocks noChangeArrowheads="1"/>
          </p:cNvSpPr>
          <p:nvPr/>
        </p:nvSpPr>
        <p:spPr bwMode="auto">
          <a:xfrm>
            <a:off x="4594225" y="4797425"/>
            <a:ext cx="1057275" cy="360363"/>
          </a:xfrm>
          <a:prstGeom prst="wedgeRectCallout">
            <a:avLst>
              <a:gd name="adj1" fmla="val -80181"/>
              <a:gd name="adj2" fmla="val 71588"/>
            </a:avLst>
          </a:prstGeom>
          <a:solidFill>
            <a:srgbClr val="66FFFF"/>
          </a:solidFill>
          <a:ln w="9525">
            <a:solidFill>
              <a:srgbClr val="00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ctr"/>
            <a:r>
              <a:rPr lang="de-DE" altLang="en-US" sz="1400" b="1" dirty="0">
                <a:solidFill>
                  <a:schemeClr val="accent2"/>
                </a:solidFill>
                <a:latin typeface="Arial Narrow" pitchFamily="34" charset="0"/>
              </a:rPr>
              <a:t>Research</a:t>
            </a:r>
          </a:p>
        </p:txBody>
      </p:sp>
      <p:sp>
        <p:nvSpPr>
          <p:cNvPr id="17" name="AutoShape 17" descr="70%"/>
          <p:cNvSpPr>
            <a:spLocks noChangeArrowheads="1"/>
          </p:cNvSpPr>
          <p:nvPr/>
        </p:nvSpPr>
        <p:spPr bwMode="auto">
          <a:xfrm>
            <a:off x="3348038" y="5516563"/>
            <a:ext cx="1079500" cy="360362"/>
          </a:xfrm>
          <a:prstGeom prst="wedgeRectCallout">
            <a:avLst>
              <a:gd name="adj1" fmla="val 47060"/>
              <a:gd name="adj2" fmla="val 105505"/>
            </a:avLst>
          </a:prstGeom>
          <a:pattFill prst="pct70">
            <a:fgClr>
              <a:srgbClr val="99CCFF"/>
            </a:fgClr>
            <a:bgClr>
              <a:schemeClr val="bg1"/>
            </a:bgClr>
          </a:pattFill>
          <a:ln w="9525">
            <a:solidFill>
              <a:srgbClr val="3366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ctr"/>
            <a:r>
              <a:rPr lang="de-DE" altLang="en-US" sz="1400" b="1">
                <a:solidFill>
                  <a:srgbClr val="3366CC"/>
                </a:solidFill>
                <a:latin typeface="Arial Narrow" pitchFamily="34" charset="0"/>
              </a:rPr>
              <a:t>Research</a:t>
            </a:r>
          </a:p>
        </p:txBody>
      </p:sp>
      <p:sp>
        <p:nvSpPr>
          <p:cNvPr id="18" name="AutoShape 18"/>
          <p:cNvSpPr>
            <a:spLocks noChangeArrowheads="1"/>
          </p:cNvSpPr>
          <p:nvPr/>
        </p:nvSpPr>
        <p:spPr bwMode="auto">
          <a:xfrm>
            <a:off x="7092950" y="4581525"/>
            <a:ext cx="1582738" cy="935038"/>
          </a:xfrm>
          <a:prstGeom prst="wedgeEllipseCallout">
            <a:avLst>
              <a:gd name="adj1" fmla="val -60028"/>
              <a:gd name="adj2" fmla="val 51866"/>
            </a:avLst>
          </a:prstGeom>
          <a:solidFill>
            <a:srgbClr val="66FFFF"/>
          </a:solidFill>
          <a:ln w="9525">
            <a:solidFill>
              <a:srgbClr val="00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ctr"/>
            <a:r>
              <a:rPr lang="de-DE" altLang="en-US" sz="1300" b="1">
                <a:solidFill>
                  <a:srgbClr val="4D4D4D"/>
                </a:solidFill>
                <a:latin typeface="Arial Narrow" pitchFamily="34" charset="0"/>
              </a:rPr>
              <a:t>Education, vocational training</a:t>
            </a:r>
          </a:p>
        </p:txBody>
      </p:sp>
      <p:sp>
        <p:nvSpPr>
          <p:cNvPr id="19" name="AutoShape 19" descr="60%"/>
          <p:cNvSpPr>
            <a:spLocks noChangeArrowheads="1"/>
          </p:cNvSpPr>
          <p:nvPr/>
        </p:nvSpPr>
        <p:spPr bwMode="auto">
          <a:xfrm>
            <a:off x="6516688" y="3429000"/>
            <a:ext cx="2232025" cy="719138"/>
          </a:xfrm>
          <a:prstGeom prst="cloudCallout">
            <a:avLst>
              <a:gd name="adj1" fmla="val -25250"/>
              <a:gd name="adj2" fmla="val 82449"/>
            </a:avLst>
          </a:prstGeom>
          <a:pattFill prst="pct60">
            <a:fgClr>
              <a:srgbClr val="66CCFF"/>
            </a:fgClr>
            <a:bgClr>
              <a:schemeClr val="bg1"/>
            </a:bgClr>
          </a:pattFill>
          <a:ln w="9525">
            <a:solidFill>
              <a:srgbClr val="3366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ctr"/>
            <a:r>
              <a:rPr lang="de-DE" altLang="en-US" sz="1300" b="1" dirty="0">
                <a:solidFill>
                  <a:srgbClr val="3366CC"/>
                </a:solidFill>
                <a:latin typeface="Arial Narrow" pitchFamily="34" charset="0"/>
              </a:rPr>
              <a:t>Public </a:t>
            </a:r>
            <a:r>
              <a:rPr lang="de-DE" altLang="en-US" sz="1300" b="1" dirty="0" err="1">
                <a:solidFill>
                  <a:srgbClr val="3366CC"/>
                </a:solidFill>
                <a:latin typeface="Arial Narrow" pitchFamily="34" charset="0"/>
              </a:rPr>
              <a:t>relations</a:t>
            </a:r>
            <a:r>
              <a:rPr lang="de-DE" altLang="en-US" sz="1300" b="1" dirty="0">
                <a:solidFill>
                  <a:srgbClr val="3366CC"/>
                </a:solidFill>
                <a:latin typeface="Arial Narrow" pitchFamily="34" charset="0"/>
              </a:rPr>
              <a:t>, PUS</a:t>
            </a:r>
          </a:p>
        </p:txBody>
      </p:sp>
      <p:sp>
        <p:nvSpPr>
          <p:cNvPr id="20" name="AutoShape 20"/>
          <p:cNvSpPr>
            <a:spLocks/>
          </p:cNvSpPr>
          <p:nvPr/>
        </p:nvSpPr>
        <p:spPr bwMode="auto">
          <a:xfrm>
            <a:off x="1042988" y="2781300"/>
            <a:ext cx="1225550" cy="431800"/>
          </a:xfrm>
          <a:prstGeom prst="borderCallout3">
            <a:avLst>
              <a:gd name="adj1" fmla="val 26472"/>
              <a:gd name="adj2" fmla="val 106218"/>
              <a:gd name="adj3" fmla="val 26472"/>
              <a:gd name="adj4" fmla="val 109843"/>
              <a:gd name="adj5" fmla="val 5148"/>
              <a:gd name="adj6" fmla="val 109843"/>
              <a:gd name="adj7" fmla="val -12500"/>
              <a:gd name="adj8" fmla="val 91190"/>
            </a:avLst>
          </a:prstGeom>
          <a:gradFill rotWithShape="1">
            <a:gsLst>
              <a:gs pos="0">
                <a:srgbClr val="0033CC"/>
              </a:gs>
              <a:gs pos="50000">
                <a:srgbClr val="00185E"/>
              </a:gs>
              <a:gs pos="100000">
                <a:srgbClr val="0033CC"/>
              </a:gs>
            </a:gsLst>
            <a:lin ang="5400000" scaled="1"/>
          </a:gra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ctr"/>
            <a:r>
              <a:rPr lang="de-DE" altLang="en-US" sz="1400" b="1">
                <a:solidFill>
                  <a:srgbClr val="FFFFFF"/>
                </a:solidFill>
                <a:latin typeface="Arial Narrow" pitchFamily="34" charset="0"/>
              </a:rPr>
              <a:t>„Ownership“</a:t>
            </a:r>
          </a:p>
        </p:txBody>
      </p:sp>
      <p:sp>
        <p:nvSpPr>
          <p:cNvPr id="21" name="AutoShape 21"/>
          <p:cNvSpPr>
            <a:spLocks/>
          </p:cNvSpPr>
          <p:nvPr/>
        </p:nvSpPr>
        <p:spPr bwMode="auto">
          <a:xfrm>
            <a:off x="1042988" y="4149725"/>
            <a:ext cx="1152525" cy="431800"/>
          </a:xfrm>
          <a:prstGeom prst="borderCallout2">
            <a:avLst>
              <a:gd name="adj1" fmla="val 26472"/>
              <a:gd name="adj2" fmla="val 106611"/>
              <a:gd name="adj3" fmla="val 26472"/>
              <a:gd name="adj4" fmla="val 116528"/>
              <a:gd name="adj5" fmla="val -12866"/>
              <a:gd name="adj6" fmla="val 152894"/>
            </a:avLst>
          </a:prstGeom>
          <a:gradFill rotWithShape="1">
            <a:gsLst>
              <a:gs pos="0">
                <a:srgbClr val="004776"/>
              </a:gs>
              <a:gs pos="50000">
                <a:srgbClr val="0099FF"/>
              </a:gs>
              <a:gs pos="100000">
                <a:srgbClr val="004776"/>
              </a:gs>
            </a:gsLst>
            <a:lin ang="5400000" scaled="1"/>
          </a:gradFill>
          <a:ln w="28575">
            <a:solidFill>
              <a:srgbClr val="00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ctr"/>
            <a:r>
              <a:rPr lang="de-DE" altLang="en-US" sz="1400" b="1" dirty="0">
                <a:latin typeface="Arial Narrow" pitchFamily="34" charset="0"/>
              </a:rPr>
              <a:t>„Ownership“</a:t>
            </a:r>
          </a:p>
        </p:txBody>
      </p:sp>
      <p:sp>
        <p:nvSpPr>
          <p:cNvPr id="22" name="AutoShape 22"/>
          <p:cNvSpPr>
            <a:spLocks/>
          </p:cNvSpPr>
          <p:nvPr/>
        </p:nvSpPr>
        <p:spPr bwMode="auto">
          <a:xfrm>
            <a:off x="1035050" y="5229225"/>
            <a:ext cx="1304925" cy="431800"/>
          </a:xfrm>
          <a:prstGeom prst="borderCallout2">
            <a:avLst>
              <a:gd name="adj1" fmla="val 26472"/>
              <a:gd name="adj2" fmla="val 105838"/>
              <a:gd name="adj3" fmla="val 26472"/>
              <a:gd name="adj4" fmla="val 112894"/>
              <a:gd name="adj5" fmla="val -16546"/>
              <a:gd name="adj6" fmla="val 140509"/>
            </a:avLst>
          </a:prstGeom>
          <a:gradFill rotWithShape="1">
            <a:gsLst>
              <a:gs pos="0">
                <a:srgbClr val="2F7676"/>
              </a:gs>
              <a:gs pos="50000">
                <a:srgbClr val="66FFFF"/>
              </a:gs>
              <a:gs pos="100000">
                <a:srgbClr val="2F7676"/>
              </a:gs>
            </a:gsLst>
            <a:lin ang="5400000" scaled="1"/>
          </a:gradFill>
          <a:ln w="28575">
            <a:solidFill>
              <a:srgbClr val="00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ctr"/>
            <a:r>
              <a:rPr lang="de-DE" altLang="en-US" sz="1400" b="1">
                <a:solidFill>
                  <a:schemeClr val="accent2"/>
                </a:solidFill>
                <a:latin typeface="Arial Narrow" pitchFamily="34" charset="0"/>
              </a:rPr>
              <a:t>„Ownership“</a:t>
            </a:r>
          </a:p>
        </p:txBody>
      </p:sp>
      <p:sp>
        <p:nvSpPr>
          <p:cNvPr id="23" name="Freeform 23"/>
          <p:cNvSpPr>
            <a:spLocks/>
          </p:cNvSpPr>
          <p:nvPr/>
        </p:nvSpPr>
        <p:spPr bwMode="auto">
          <a:xfrm>
            <a:off x="971550" y="1484313"/>
            <a:ext cx="6624638" cy="4608512"/>
          </a:xfrm>
          <a:custGeom>
            <a:avLst/>
            <a:gdLst>
              <a:gd name="T0" fmla="*/ 2147483647 w 4445"/>
              <a:gd name="T1" fmla="*/ 2147483647 h 3107"/>
              <a:gd name="T2" fmla="*/ 2147483647 w 4445"/>
              <a:gd name="T3" fmla="*/ 2147483647 h 3107"/>
              <a:gd name="T4" fmla="*/ 2147483647 w 4445"/>
              <a:gd name="T5" fmla="*/ 2147483647 h 3107"/>
              <a:gd name="T6" fmla="*/ 2147483647 w 4445"/>
              <a:gd name="T7" fmla="*/ 2147483647 h 3107"/>
              <a:gd name="T8" fmla="*/ 2147483647 w 4445"/>
              <a:gd name="T9" fmla="*/ 2147483647 h 3107"/>
              <a:gd name="T10" fmla="*/ 2147483647 w 4445"/>
              <a:gd name="T11" fmla="*/ 2147483647 h 3107"/>
              <a:gd name="T12" fmla="*/ 2147483647 w 4445"/>
              <a:gd name="T13" fmla="*/ 2147483647 h 3107"/>
              <a:gd name="T14" fmla="*/ 2147483647 w 4445"/>
              <a:gd name="T15" fmla="*/ 2147483647 h 3107"/>
              <a:gd name="T16" fmla="*/ 2147483647 w 4445"/>
              <a:gd name="T17" fmla="*/ 2147483647 h 3107"/>
              <a:gd name="T18" fmla="*/ 2147483647 w 4445"/>
              <a:gd name="T19" fmla="*/ 2147483647 h 3107"/>
              <a:gd name="T20" fmla="*/ 2147483647 w 4445"/>
              <a:gd name="T21" fmla="*/ 2147483647 h 3107"/>
              <a:gd name="T22" fmla="*/ 2147483647 w 4445"/>
              <a:gd name="T23" fmla="*/ 2147483647 h 3107"/>
              <a:gd name="T24" fmla="*/ 2147483647 w 4445"/>
              <a:gd name="T25" fmla="*/ 2147483647 h 3107"/>
              <a:gd name="T26" fmla="*/ 2147483647 w 4445"/>
              <a:gd name="T27" fmla="*/ 2147483647 h 3107"/>
              <a:gd name="T28" fmla="*/ 2147483647 w 4445"/>
              <a:gd name="T29" fmla="*/ 2147483647 h 31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45" h="3107">
                <a:moveTo>
                  <a:pt x="2298" y="3107"/>
                </a:moveTo>
                <a:cubicBezTo>
                  <a:pt x="2801" y="3068"/>
                  <a:pt x="3304" y="3030"/>
                  <a:pt x="3568" y="2970"/>
                </a:cubicBezTo>
                <a:cubicBezTo>
                  <a:pt x="3832" y="2910"/>
                  <a:pt x="4391" y="2842"/>
                  <a:pt x="3885" y="2744"/>
                </a:cubicBezTo>
                <a:cubicBezTo>
                  <a:pt x="3379" y="2646"/>
                  <a:pt x="1058" y="2479"/>
                  <a:pt x="529" y="2381"/>
                </a:cubicBezTo>
                <a:cubicBezTo>
                  <a:pt x="0" y="2283"/>
                  <a:pt x="158" y="2199"/>
                  <a:pt x="710" y="2154"/>
                </a:cubicBezTo>
                <a:cubicBezTo>
                  <a:pt x="1262" y="2109"/>
                  <a:pt x="3334" y="2147"/>
                  <a:pt x="3840" y="2109"/>
                </a:cubicBezTo>
                <a:cubicBezTo>
                  <a:pt x="4346" y="2071"/>
                  <a:pt x="4218" y="1987"/>
                  <a:pt x="3749" y="1927"/>
                </a:cubicBezTo>
                <a:cubicBezTo>
                  <a:pt x="3280" y="1867"/>
                  <a:pt x="1519" y="1807"/>
                  <a:pt x="1028" y="1746"/>
                </a:cubicBezTo>
                <a:cubicBezTo>
                  <a:pt x="537" y="1685"/>
                  <a:pt x="317" y="1640"/>
                  <a:pt x="801" y="1564"/>
                </a:cubicBezTo>
                <a:cubicBezTo>
                  <a:pt x="1285" y="1488"/>
                  <a:pt x="3417" y="1405"/>
                  <a:pt x="3931" y="1292"/>
                </a:cubicBezTo>
                <a:cubicBezTo>
                  <a:pt x="4445" y="1179"/>
                  <a:pt x="4354" y="959"/>
                  <a:pt x="3885" y="884"/>
                </a:cubicBezTo>
                <a:cubicBezTo>
                  <a:pt x="3416" y="809"/>
                  <a:pt x="1632" y="869"/>
                  <a:pt x="1118" y="839"/>
                </a:cubicBezTo>
                <a:cubicBezTo>
                  <a:pt x="604" y="809"/>
                  <a:pt x="506" y="823"/>
                  <a:pt x="801" y="702"/>
                </a:cubicBezTo>
                <a:cubicBezTo>
                  <a:pt x="1096" y="581"/>
                  <a:pt x="2441" y="226"/>
                  <a:pt x="2887" y="113"/>
                </a:cubicBezTo>
                <a:cubicBezTo>
                  <a:pt x="3333" y="0"/>
                  <a:pt x="3379" y="37"/>
                  <a:pt x="3477" y="22"/>
                </a:cubicBezTo>
              </a:path>
            </a:pathLst>
          </a:custGeom>
          <a:noFill/>
          <a:ln w="57150" cap="flat" cmpd="sng">
            <a:solidFill>
              <a:srgbClr val="0000FF"/>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Text Box 24"/>
          <p:cNvSpPr txBox="1">
            <a:spLocks noChangeArrowheads="1"/>
          </p:cNvSpPr>
          <p:nvPr/>
        </p:nvSpPr>
        <p:spPr bwMode="auto">
          <a:xfrm>
            <a:off x="684213" y="1100138"/>
            <a:ext cx="80645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r"/>
            <a:r>
              <a:rPr lang="de-DE" altLang="en-US" sz="1400" b="1" i="1" dirty="0">
                <a:solidFill>
                  <a:srgbClr val="0000CC"/>
                </a:solidFill>
                <a:latin typeface="Arial Narrow" pitchFamily="34" charset="0"/>
              </a:rPr>
              <a:t>START:  </a:t>
            </a:r>
            <a:r>
              <a:rPr lang="de-DE" altLang="en-US" sz="1400" b="1" i="1" dirty="0" err="1">
                <a:solidFill>
                  <a:srgbClr val="0000CC"/>
                </a:solidFill>
                <a:latin typeface="Arial Narrow" pitchFamily="34" charset="0"/>
              </a:rPr>
              <a:t>Identify</a:t>
            </a:r>
            <a:r>
              <a:rPr lang="de-DE" altLang="en-US" sz="1400" b="1" i="1" dirty="0">
                <a:solidFill>
                  <a:srgbClr val="0000CC"/>
                </a:solidFill>
                <a:latin typeface="Arial Narrow" pitchFamily="34" charset="0"/>
              </a:rPr>
              <a:t> a </a:t>
            </a:r>
            <a:r>
              <a:rPr lang="de-DE" altLang="en-US" sz="1400" b="1" i="1" dirty="0" err="1">
                <a:solidFill>
                  <a:srgbClr val="0000CC"/>
                </a:solidFill>
                <a:latin typeface="Arial Narrow" pitchFamily="34" charset="0"/>
              </a:rPr>
              <a:t>topic</a:t>
            </a:r>
            <a:r>
              <a:rPr lang="de-DE" altLang="en-US" sz="1400" b="1" i="1" dirty="0">
                <a:solidFill>
                  <a:srgbClr val="0000CC"/>
                </a:solidFill>
                <a:latin typeface="Arial Narrow" pitchFamily="34" charset="0"/>
              </a:rPr>
              <a:t> („</a:t>
            </a:r>
            <a:r>
              <a:rPr lang="de-DE" altLang="en-US" sz="1400" b="1" i="1" dirty="0" err="1">
                <a:solidFill>
                  <a:srgbClr val="0000CC"/>
                </a:solidFill>
                <a:latin typeface="Arial Narrow" pitchFamily="34" charset="0"/>
              </a:rPr>
              <a:t>knowledge</a:t>
            </a:r>
            <a:r>
              <a:rPr lang="de-DE" altLang="en-US" sz="1400" b="1" i="1" dirty="0">
                <a:solidFill>
                  <a:srgbClr val="0000CC"/>
                </a:solidFill>
                <a:latin typeface="Arial Narrow" pitchFamily="34" charset="0"/>
              </a:rPr>
              <a:t> </a:t>
            </a:r>
            <a:r>
              <a:rPr lang="de-DE" altLang="en-US" sz="1400" b="1" i="1" dirty="0" err="1">
                <a:solidFill>
                  <a:srgbClr val="0000CC"/>
                </a:solidFill>
                <a:latin typeface="Arial Narrow" pitchFamily="34" charset="0"/>
              </a:rPr>
              <a:t>gap</a:t>
            </a:r>
            <a:r>
              <a:rPr lang="de-DE" altLang="en-US" sz="1400" b="1" i="1" dirty="0">
                <a:solidFill>
                  <a:srgbClr val="0000CC"/>
                </a:solidFill>
                <a:latin typeface="Arial Narrow" pitchFamily="34" charset="0"/>
              </a:rPr>
              <a:t>“),  </a:t>
            </a:r>
          </a:p>
          <a:p>
            <a:pPr algn="r"/>
            <a:r>
              <a:rPr lang="de-DE" altLang="en-US" sz="1400" b="1" i="1" dirty="0">
                <a:solidFill>
                  <a:srgbClr val="0000CC"/>
                </a:solidFill>
                <a:latin typeface="Arial Narrow" pitchFamily="34" charset="0"/>
              </a:rPr>
              <a:t>e.g</a:t>
            </a:r>
            <a:r>
              <a:rPr lang="de-DE" altLang="en-US" sz="1400" b="1" i="1" dirty="0" smtClean="0">
                <a:solidFill>
                  <a:srgbClr val="0000CC"/>
                </a:solidFill>
                <a:latin typeface="Arial Narrow" pitchFamily="34" charset="0"/>
              </a:rPr>
              <a:t>. in 1994: </a:t>
            </a:r>
            <a:r>
              <a:rPr lang="de-DE" altLang="en-US" sz="1400" b="1" i="1" dirty="0">
                <a:solidFill>
                  <a:srgbClr val="0000CC"/>
                </a:solidFill>
                <a:latin typeface="Arial Narrow" pitchFamily="34" charset="0"/>
              </a:rPr>
              <a:t>„</a:t>
            </a:r>
            <a:r>
              <a:rPr lang="de-DE" altLang="en-US" sz="1400" b="1" i="1" dirty="0" err="1">
                <a:solidFill>
                  <a:srgbClr val="0000CC"/>
                </a:solidFill>
                <a:latin typeface="Arial Narrow" pitchFamily="34" charset="0"/>
              </a:rPr>
              <a:t>Ethnic</a:t>
            </a:r>
            <a:r>
              <a:rPr lang="de-DE" altLang="en-US" sz="1400" b="1" i="1" dirty="0">
                <a:solidFill>
                  <a:srgbClr val="0000CC"/>
                </a:solidFill>
                <a:latin typeface="Arial Narrow" pitchFamily="34" charset="0"/>
              </a:rPr>
              <a:t> </a:t>
            </a:r>
            <a:r>
              <a:rPr lang="de-DE" altLang="en-US" sz="1400" b="1" i="1" dirty="0" err="1">
                <a:solidFill>
                  <a:srgbClr val="0000CC"/>
                </a:solidFill>
                <a:latin typeface="Arial Narrow" pitchFamily="34" charset="0"/>
              </a:rPr>
              <a:t>Economies</a:t>
            </a:r>
            <a:r>
              <a:rPr lang="de-DE" altLang="en-US" sz="1400" b="1" i="1" dirty="0">
                <a:solidFill>
                  <a:srgbClr val="0000CC"/>
                </a:solidFill>
                <a:latin typeface="Arial Narrow" pitchFamily="34" charset="0"/>
              </a:rPr>
              <a:t>“</a:t>
            </a:r>
          </a:p>
        </p:txBody>
      </p:sp>
      <p:sp>
        <p:nvSpPr>
          <p:cNvPr id="25" name="Rectangle 25"/>
          <p:cNvSpPr>
            <a:spLocks noChangeArrowheads="1"/>
          </p:cNvSpPr>
          <p:nvPr/>
        </p:nvSpPr>
        <p:spPr bwMode="auto">
          <a:xfrm rot="16200000">
            <a:off x="-1782762" y="3554413"/>
            <a:ext cx="4824412" cy="252412"/>
          </a:xfrm>
          <a:prstGeom prst="rect">
            <a:avLst/>
          </a:prstGeom>
          <a:solidFill>
            <a:schemeClr val="bg1"/>
          </a:solidFill>
          <a:ln w="952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ctr"/>
            <a:r>
              <a:rPr lang="de-DE" altLang="en-US" dirty="0" smtClean="0"/>
              <a:t>2014                            </a:t>
            </a:r>
            <a:r>
              <a:rPr lang="de-DE" altLang="en-US" dirty="0"/>
              <a:t>2006                          2000                           1994</a:t>
            </a:r>
          </a:p>
        </p:txBody>
      </p:sp>
      <p:sp>
        <p:nvSpPr>
          <p:cNvPr id="26" name="Rectangle 26"/>
          <p:cNvSpPr>
            <a:spLocks noChangeArrowheads="1"/>
          </p:cNvSpPr>
          <p:nvPr/>
        </p:nvSpPr>
        <p:spPr bwMode="auto">
          <a:xfrm>
            <a:off x="5938838" y="6380757"/>
            <a:ext cx="1225550" cy="287338"/>
          </a:xfrm>
          <a:prstGeom prst="rect">
            <a:avLst/>
          </a:prstGeom>
          <a:solidFill>
            <a:srgbClr val="66FFFF"/>
          </a:solidFill>
          <a:ln w="9525">
            <a:solidFill>
              <a:srgbClr val="00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ctr"/>
            <a:r>
              <a:rPr lang="de-DE" altLang="en-US" sz="1400" b="1" dirty="0" err="1">
                <a:solidFill>
                  <a:srgbClr val="3333CC"/>
                </a:solidFill>
                <a:latin typeface="Arial Narrow" pitchFamily="34" charset="0"/>
              </a:rPr>
              <a:t>Foundations</a:t>
            </a:r>
            <a:endParaRPr lang="de-DE" altLang="en-US" sz="1400" b="1" dirty="0">
              <a:solidFill>
                <a:srgbClr val="3333CC"/>
              </a:solidFill>
              <a:latin typeface="Arial Narrow" pitchFamily="34" charset="0"/>
            </a:endParaRPr>
          </a:p>
        </p:txBody>
      </p:sp>
      <p:sp>
        <p:nvSpPr>
          <p:cNvPr id="27" name="Text Box 27"/>
          <p:cNvSpPr txBox="1">
            <a:spLocks noChangeArrowheads="1"/>
          </p:cNvSpPr>
          <p:nvPr/>
        </p:nvSpPr>
        <p:spPr bwMode="auto">
          <a:xfrm>
            <a:off x="4140200" y="3429000"/>
            <a:ext cx="86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spcBef>
                <a:spcPct val="50000"/>
              </a:spcBef>
            </a:pPr>
            <a:endParaRPr lang="de-AT" altLang="en-US"/>
          </a:p>
        </p:txBody>
      </p:sp>
      <p:sp>
        <p:nvSpPr>
          <p:cNvPr id="28" name="Text Box 28"/>
          <p:cNvSpPr txBox="1">
            <a:spLocks noChangeArrowheads="1"/>
          </p:cNvSpPr>
          <p:nvPr/>
        </p:nvSpPr>
        <p:spPr bwMode="auto">
          <a:xfrm>
            <a:off x="4140200" y="3429000"/>
            <a:ext cx="86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spcBef>
                <a:spcPct val="50000"/>
              </a:spcBef>
            </a:pPr>
            <a:endParaRPr lang="de-AT" altLang="en-US"/>
          </a:p>
        </p:txBody>
      </p:sp>
      <p:sp>
        <p:nvSpPr>
          <p:cNvPr id="29" name="Rectangle 29" descr="70%"/>
          <p:cNvSpPr>
            <a:spLocks noChangeArrowheads="1"/>
          </p:cNvSpPr>
          <p:nvPr/>
        </p:nvSpPr>
        <p:spPr bwMode="auto">
          <a:xfrm>
            <a:off x="7380288" y="6380757"/>
            <a:ext cx="1223962" cy="288925"/>
          </a:xfrm>
          <a:prstGeom prst="rect">
            <a:avLst/>
          </a:prstGeom>
          <a:pattFill prst="pct70">
            <a:fgClr>
              <a:srgbClr val="99CCFF"/>
            </a:fgClr>
            <a:bgClr>
              <a:schemeClr val="bg1"/>
            </a:bgClr>
          </a:pattFill>
          <a:ln w="9525">
            <a:solidFill>
              <a:srgbClr val="3366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ctr"/>
            <a:r>
              <a:rPr lang="de-DE" altLang="en-US" sz="1400" b="1" dirty="0" err="1">
                <a:solidFill>
                  <a:srgbClr val="3366CC"/>
                </a:solidFill>
                <a:latin typeface="Arial Narrow" pitchFamily="34" charset="0"/>
              </a:rPr>
              <a:t>Civil</a:t>
            </a:r>
            <a:r>
              <a:rPr lang="de-DE" altLang="en-US" sz="1400" b="1" dirty="0">
                <a:solidFill>
                  <a:srgbClr val="3366CC"/>
                </a:solidFill>
                <a:latin typeface="Arial Narrow" pitchFamily="34" charset="0"/>
              </a:rPr>
              <a:t> </a:t>
            </a:r>
            <a:r>
              <a:rPr lang="de-DE" altLang="en-US" sz="1400" b="1" dirty="0" err="1">
                <a:solidFill>
                  <a:srgbClr val="3366CC"/>
                </a:solidFill>
                <a:latin typeface="Arial Narrow" pitchFamily="34" charset="0"/>
              </a:rPr>
              <a:t>Soc</a:t>
            </a:r>
            <a:r>
              <a:rPr lang="de-DE" altLang="en-US" sz="1400" b="1" dirty="0">
                <a:solidFill>
                  <a:srgbClr val="3366CC"/>
                </a:solidFill>
                <a:latin typeface="Arial Narrow" pitchFamily="34" charset="0"/>
              </a:rPr>
              <a:t>./</a:t>
            </a:r>
            <a:r>
              <a:rPr lang="de-DE" altLang="en-US" b="1" dirty="0">
                <a:solidFill>
                  <a:srgbClr val="3366CC"/>
                </a:solidFill>
              </a:rPr>
              <a:t>NGOs </a:t>
            </a:r>
          </a:p>
        </p:txBody>
      </p:sp>
      <p:sp>
        <p:nvSpPr>
          <p:cNvPr id="30" name="Rectangle 30"/>
          <p:cNvSpPr>
            <a:spLocks noChangeArrowheads="1"/>
          </p:cNvSpPr>
          <p:nvPr/>
        </p:nvSpPr>
        <p:spPr bwMode="auto">
          <a:xfrm>
            <a:off x="2844800" y="6380757"/>
            <a:ext cx="1366838" cy="287338"/>
          </a:xfrm>
          <a:prstGeom prst="rect">
            <a:avLst/>
          </a:prstGeom>
          <a:solidFill>
            <a:srgbClr val="0033CC"/>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ctr"/>
            <a:r>
              <a:rPr lang="de-DE" altLang="en-US" sz="1400" b="1">
                <a:solidFill>
                  <a:srgbClr val="FFFFFF"/>
                </a:solidFill>
                <a:latin typeface="Arial Narrow" pitchFamily="34" charset="0"/>
              </a:rPr>
              <a:t>Public Authorities</a:t>
            </a:r>
          </a:p>
        </p:txBody>
      </p:sp>
      <p:sp>
        <p:nvSpPr>
          <p:cNvPr id="31" name="Rectangle 31"/>
          <p:cNvSpPr>
            <a:spLocks noChangeArrowheads="1"/>
          </p:cNvSpPr>
          <p:nvPr/>
        </p:nvSpPr>
        <p:spPr bwMode="auto">
          <a:xfrm>
            <a:off x="4429125" y="6380757"/>
            <a:ext cx="1295400" cy="287338"/>
          </a:xfrm>
          <a:prstGeom prst="rect">
            <a:avLst/>
          </a:prstGeom>
          <a:solidFill>
            <a:srgbClr val="0099FF"/>
          </a:solidFill>
          <a:ln w="9525">
            <a:solidFill>
              <a:srgbClr val="00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ctr"/>
            <a:r>
              <a:rPr lang="de-DE" altLang="en-US" sz="1400" b="1" dirty="0">
                <a:latin typeface="Arial Narrow" pitchFamily="34" charset="0"/>
              </a:rPr>
              <a:t>Intermediaries</a:t>
            </a:r>
          </a:p>
        </p:txBody>
      </p:sp>
      <p:sp>
        <p:nvSpPr>
          <p:cNvPr id="32" name="Line 32"/>
          <p:cNvSpPr>
            <a:spLocks noChangeShapeType="1"/>
          </p:cNvSpPr>
          <p:nvPr/>
        </p:nvSpPr>
        <p:spPr bwMode="auto">
          <a:xfrm flipH="1">
            <a:off x="3708400" y="6092825"/>
            <a:ext cx="719138" cy="73025"/>
          </a:xfrm>
          <a:prstGeom prst="line">
            <a:avLst/>
          </a:prstGeom>
          <a:noFill/>
          <a:ln w="57150">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AutoShape 33"/>
          <p:cNvSpPr>
            <a:spLocks noChangeArrowheads="1"/>
          </p:cNvSpPr>
          <p:nvPr/>
        </p:nvSpPr>
        <p:spPr bwMode="auto">
          <a:xfrm>
            <a:off x="1042988" y="1989138"/>
            <a:ext cx="914400" cy="576262"/>
          </a:xfrm>
          <a:prstGeom prst="wedgeRoundRectCallout">
            <a:avLst>
              <a:gd name="adj1" fmla="val 42190"/>
              <a:gd name="adj2" fmla="val 73139"/>
              <a:gd name="adj3" fmla="val 16667"/>
            </a:avLst>
          </a:prstGeom>
          <a:solidFill>
            <a:srgbClr val="0033CC"/>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ctr"/>
            <a:r>
              <a:rPr lang="de-DE" altLang="en-US" sz="1400" b="1" dirty="0">
                <a:solidFill>
                  <a:schemeClr val="bg1"/>
                </a:solidFill>
                <a:latin typeface="Arial Narrow" pitchFamily="34" charset="0"/>
              </a:rPr>
              <a:t>Advisory </a:t>
            </a:r>
            <a:r>
              <a:rPr lang="de-DE" altLang="en-US" sz="1400" b="1" dirty="0" err="1">
                <a:solidFill>
                  <a:schemeClr val="bg1"/>
                </a:solidFill>
                <a:latin typeface="Arial Narrow" pitchFamily="34" charset="0"/>
              </a:rPr>
              <a:t>services</a:t>
            </a:r>
            <a:endParaRPr lang="de-DE" altLang="en-US" sz="1400" b="1" dirty="0">
              <a:solidFill>
                <a:schemeClr val="bg1"/>
              </a:solidFill>
              <a:latin typeface="Arial Narrow" pitchFamily="34" charset="0"/>
            </a:endParaRPr>
          </a:p>
        </p:txBody>
      </p:sp>
      <p:sp>
        <p:nvSpPr>
          <p:cNvPr id="34" name="Rectangle 34"/>
          <p:cNvSpPr>
            <a:spLocks noChangeArrowheads="1"/>
          </p:cNvSpPr>
          <p:nvPr/>
        </p:nvSpPr>
        <p:spPr bwMode="auto">
          <a:xfrm>
            <a:off x="1547813" y="6382345"/>
            <a:ext cx="1152525" cy="2873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r"/>
            <a:r>
              <a:rPr lang="de-DE" altLang="en-US" sz="1400" b="1">
                <a:solidFill>
                  <a:srgbClr val="0000FF"/>
                </a:solidFill>
                <a:latin typeface="Arial Narrow" pitchFamily="34" charset="0"/>
              </a:rPr>
              <a:t>Types of clients:</a:t>
            </a:r>
          </a:p>
        </p:txBody>
      </p:sp>
      <p:sp>
        <p:nvSpPr>
          <p:cNvPr id="35" name="Line 35"/>
          <p:cNvSpPr>
            <a:spLocks noChangeShapeType="1"/>
          </p:cNvSpPr>
          <p:nvPr/>
        </p:nvSpPr>
        <p:spPr bwMode="auto">
          <a:xfrm>
            <a:off x="611188" y="6309320"/>
            <a:ext cx="7993062"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38"/>
          <p:cNvSpPr>
            <a:spLocks noChangeShapeType="1"/>
          </p:cNvSpPr>
          <p:nvPr/>
        </p:nvSpPr>
        <p:spPr bwMode="auto">
          <a:xfrm flipV="1">
            <a:off x="2484438" y="1484313"/>
            <a:ext cx="0" cy="1079500"/>
          </a:xfrm>
          <a:prstGeom prst="line">
            <a:avLst/>
          </a:prstGeom>
          <a:noFill/>
          <a:ln w="38100" cmpd="dbl">
            <a:solidFill>
              <a:srgbClr val="66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39"/>
          <p:cNvSpPr>
            <a:spLocks noChangeShapeType="1"/>
          </p:cNvSpPr>
          <p:nvPr/>
        </p:nvSpPr>
        <p:spPr bwMode="auto">
          <a:xfrm flipV="1">
            <a:off x="7164388" y="2060575"/>
            <a:ext cx="0" cy="1079500"/>
          </a:xfrm>
          <a:prstGeom prst="line">
            <a:avLst/>
          </a:prstGeom>
          <a:noFill/>
          <a:ln w="38100" cmpd="dbl">
            <a:solidFill>
              <a:srgbClr val="66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40"/>
          <p:cNvSpPr>
            <a:spLocks noChangeShapeType="1"/>
          </p:cNvSpPr>
          <p:nvPr/>
        </p:nvSpPr>
        <p:spPr bwMode="auto">
          <a:xfrm flipV="1">
            <a:off x="2555875" y="3141663"/>
            <a:ext cx="0" cy="647700"/>
          </a:xfrm>
          <a:prstGeom prst="line">
            <a:avLst/>
          </a:prstGeom>
          <a:noFill/>
          <a:ln w="38100" cmpd="dbl">
            <a:solidFill>
              <a:srgbClr val="66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41"/>
          <p:cNvSpPr>
            <a:spLocks noChangeShapeType="1"/>
          </p:cNvSpPr>
          <p:nvPr/>
        </p:nvSpPr>
        <p:spPr bwMode="auto">
          <a:xfrm flipV="1">
            <a:off x="6732588" y="3716338"/>
            <a:ext cx="0" cy="720725"/>
          </a:xfrm>
          <a:prstGeom prst="line">
            <a:avLst/>
          </a:prstGeom>
          <a:noFill/>
          <a:ln w="38100" cmpd="dbl">
            <a:solidFill>
              <a:srgbClr val="66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Line 42"/>
          <p:cNvSpPr>
            <a:spLocks noChangeShapeType="1"/>
          </p:cNvSpPr>
          <p:nvPr/>
        </p:nvSpPr>
        <p:spPr bwMode="auto">
          <a:xfrm flipV="1">
            <a:off x="1619250" y="4437063"/>
            <a:ext cx="0" cy="431800"/>
          </a:xfrm>
          <a:prstGeom prst="line">
            <a:avLst/>
          </a:prstGeom>
          <a:noFill/>
          <a:ln w="38100" cmpd="dbl">
            <a:solidFill>
              <a:srgbClr val="66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Line 43"/>
          <p:cNvSpPr>
            <a:spLocks noChangeShapeType="1"/>
          </p:cNvSpPr>
          <p:nvPr/>
        </p:nvSpPr>
        <p:spPr bwMode="auto">
          <a:xfrm flipV="1">
            <a:off x="6588125" y="4868863"/>
            <a:ext cx="0" cy="792162"/>
          </a:xfrm>
          <a:prstGeom prst="line">
            <a:avLst/>
          </a:prstGeom>
          <a:noFill/>
          <a:ln w="38100" cmpd="dbl">
            <a:solidFill>
              <a:srgbClr val="66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Ribbon1Sharp"/>
          <p:cNvSpPr>
            <a:spLocks noEditPoints="1" noChangeArrowheads="1"/>
          </p:cNvSpPr>
          <p:nvPr/>
        </p:nvSpPr>
        <p:spPr bwMode="auto">
          <a:xfrm>
            <a:off x="2484438" y="1484313"/>
            <a:ext cx="215900" cy="1444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5400 w 21600"/>
              <a:gd name="T13" fmla="*/ 4647 h 21600"/>
              <a:gd name="T14" fmla="*/ 16200 w 21600"/>
              <a:gd name="T15" fmla="*/ 16953 h 21600"/>
            </a:gdLst>
            <a:ahLst/>
            <a:cxnLst>
              <a:cxn ang="T8">
                <a:pos x="T0" y="T1"/>
              </a:cxn>
              <a:cxn ang="T9">
                <a:pos x="T2" y="T3"/>
              </a:cxn>
              <a:cxn ang="T10">
                <a:pos x="T4" y="T5"/>
              </a:cxn>
              <a:cxn ang="T11">
                <a:pos x="T6" y="T7"/>
              </a:cxn>
            </a:cxnLst>
            <a:rect l="T12" t="T13" r="T14" b="T15"/>
            <a:pathLst>
              <a:path w="21600" h="21600" extrusionOk="0">
                <a:moveTo>
                  <a:pt x="0" y="0"/>
                </a:moveTo>
                <a:lnTo>
                  <a:pt x="2700" y="6153"/>
                </a:lnTo>
                <a:lnTo>
                  <a:pt x="0" y="12306"/>
                </a:lnTo>
                <a:lnTo>
                  <a:pt x="2700" y="12306"/>
                </a:lnTo>
                <a:lnTo>
                  <a:pt x="2700" y="16953"/>
                </a:lnTo>
                <a:lnTo>
                  <a:pt x="16200" y="16953"/>
                </a:lnTo>
                <a:lnTo>
                  <a:pt x="16200" y="21600"/>
                </a:lnTo>
                <a:lnTo>
                  <a:pt x="21600" y="21600"/>
                </a:lnTo>
                <a:lnTo>
                  <a:pt x="18900" y="15447"/>
                </a:lnTo>
                <a:lnTo>
                  <a:pt x="21600" y="9294"/>
                </a:lnTo>
                <a:lnTo>
                  <a:pt x="18900" y="9294"/>
                </a:lnTo>
                <a:lnTo>
                  <a:pt x="18900" y="4647"/>
                </a:lnTo>
                <a:lnTo>
                  <a:pt x="5400" y="4647"/>
                </a:lnTo>
                <a:lnTo>
                  <a:pt x="5400" y="0"/>
                </a:lnTo>
                <a:lnTo>
                  <a:pt x="0" y="0"/>
                </a:lnTo>
                <a:close/>
              </a:path>
              <a:path w="21600" h="21600" fill="none" extrusionOk="0">
                <a:moveTo>
                  <a:pt x="5400" y="4647"/>
                </a:moveTo>
                <a:lnTo>
                  <a:pt x="2700" y="4647"/>
                </a:lnTo>
                <a:lnTo>
                  <a:pt x="2700" y="12306"/>
                </a:lnTo>
              </a:path>
              <a:path w="21600" h="21600" fill="none" extrusionOk="0">
                <a:moveTo>
                  <a:pt x="5400" y="0"/>
                </a:moveTo>
                <a:lnTo>
                  <a:pt x="2700" y="4647"/>
                </a:lnTo>
              </a:path>
              <a:path w="21600" h="21600" fill="none" extrusionOk="0">
                <a:moveTo>
                  <a:pt x="18900" y="9294"/>
                </a:moveTo>
                <a:lnTo>
                  <a:pt x="16200" y="9294"/>
                </a:lnTo>
                <a:lnTo>
                  <a:pt x="16200" y="16953"/>
                </a:lnTo>
              </a:path>
              <a:path w="21600" h="21600" fill="none" extrusionOk="0">
                <a:moveTo>
                  <a:pt x="18900" y="4647"/>
                </a:moveTo>
                <a:lnTo>
                  <a:pt x="16200" y="9294"/>
                </a:ln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45" name="Ribbon1Sharp"/>
          <p:cNvSpPr>
            <a:spLocks noEditPoints="1" noChangeArrowheads="1"/>
          </p:cNvSpPr>
          <p:nvPr/>
        </p:nvSpPr>
        <p:spPr bwMode="auto">
          <a:xfrm>
            <a:off x="7164388" y="2060575"/>
            <a:ext cx="215900" cy="1444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5400 w 21600"/>
              <a:gd name="T13" fmla="*/ 4647 h 21600"/>
              <a:gd name="T14" fmla="*/ 16200 w 21600"/>
              <a:gd name="T15" fmla="*/ 16953 h 21600"/>
            </a:gdLst>
            <a:ahLst/>
            <a:cxnLst>
              <a:cxn ang="T8">
                <a:pos x="T0" y="T1"/>
              </a:cxn>
              <a:cxn ang="T9">
                <a:pos x="T2" y="T3"/>
              </a:cxn>
              <a:cxn ang="T10">
                <a:pos x="T4" y="T5"/>
              </a:cxn>
              <a:cxn ang="T11">
                <a:pos x="T6" y="T7"/>
              </a:cxn>
            </a:cxnLst>
            <a:rect l="T12" t="T13" r="T14" b="T15"/>
            <a:pathLst>
              <a:path w="21600" h="21600" extrusionOk="0">
                <a:moveTo>
                  <a:pt x="0" y="0"/>
                </a:moveTo>
                <a:lnTo>
                  <a:pt x="2700" y="6153"/>
                </a:lnTo>
                <a:lnTo>
                  <a:pt x="0" y="12306"/>
                </a:lnTo>
                <a:lnTo>
                  <a:pt x="2700" y="12306"/>
                </a:lnTo>
                <a:lnTo>
                  <a:pt x="2700" y="16953"/>
                </a:lnTo>
                <a:lnTo>
                  <a:pt x="16200" y="16953"/>
                </a:lnTo>
                <a:lnTo>
                  <a:pt x="16200" y="21600"/>
                </a:lnTo>
                <a:lnTo>
                  <a:pt x="21600" y="21600"/>
                </a:lnTo>
                <a:lnTo>
                  <a:pt x="18900" y="15447"/>
                </a:lnTo>
                <a:lnTo>
                  <a:pt x="21600" y="9294"/>
                </a:lnTo>
                <a:lnTo>
                  <a:pt x="18900" y="9294"/>
                </a:lnTo>
                <a:lnTo>
                  <a:pt x="18900" y="4647"/>
                </a:lnTo>
                <a:lnTo>
                  <a:pt x="5400" y="4647"/>
                </a:lnTo>
                <a:lnTo>
                  <a:pt x="5400" y="0"/>
                </a:lnTo>
                <a:lnTo>
                  <a:pt x="0" y="0"/>
                </a:lnTo>
                <a:close/>
              </a:path>
              <a:path w="21600" h="21600" fill="none" extrusionOk="0">
                <a:moveTo>
                  <a:pt x="5400" y="4647"/>
                </a:moveTo>
                <a:lnTo>
                  <a:pt x="2700" y="4647"/>
                </a:lnTo>
                <a:lnTo>
                  <a:pt x="2700" y="12306"/>
                </a:lnTo>
              </a:path>
              <a:path w="21600" h="21600" fill="none" extrusionOk="0">
                <a:moveTo>
                  <a:pt x="5400" y="0"/>
                </a:moveTo>
                <a:lnTo>
                  <a:pt x="2700" y="4647"/>
                </a:lnTo>
              </a:path>
              <a:path w="21600" h="21600" fill="none" extrusionOk="0">
                <a:moveTo>
                  <a:pt x="18900" y="9294"/>
                </a:moveTo>
                <a:lnTo>
                  <a:pt x="16200" y="9294"/>
                </a:lnTo>
                <a:lnTo>
                  <a:pt x="16200" y="16953"/>
                </a:lnTo>
              </a:path>
              <a:path w="21600" h="21600" fill="none" extrusionOk="0">
                <a:moveTo>
                  <a:pt x="18900" y="4647"/>
                </a:moveTo>
                <a:lnTo>
                  <a:pt x="16200" y="9294"/>
                </a:ln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46" name="Ribbon1Sharp"/>
          <p:cNvSpPr>
            <a:spLocks noEditPoints="1" noChangeArrowheads="1"/>
          </p:cNvSpPr>
          <p:nvPr/>
        </p:nvSpPr>
        <p:spPr bwMode="auto">
          <a:xfrm>
            <a:off x="2555875" y="3141663"/>
            <a:ext cx="215900" cy="1444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5400 w 21600"/>
              <a:gd name="T13" fmla="*/ 4647 h 21600"/>
              <a:gd name="T14" fmla="*/ 16200 w 21600"/>
              <a:gd name="T15" fmla="*/ 16953 h 21600"/>
            </a:gdLst>
            <a:ahLst/>
            <a:cxnLst>
              <a:cxn ang="T8">
                <a:pos x="T0" y="T1"/>
              </a:cxn>
              <a:cxn ang="T9">
                <a:pos x="T2" y="T3"/>
              </a:cxn>
              <a:cxn ang="T10">
                <a:pos x="T4" y="T5"/>
              </a:cxn>
              <a:cxn ang="T11">
                <a:pos x="T6" y="T7"/>
              </a:cxn>
            </a:cxnLst>
            <a:rect l="T12" t="T13" r="T14" b="T15"/>
            <a:pathLst>
              <a:path w="21600" h="21600" extrusionOk="0">
                <a:moveTo>
                  <a:pt x="0" y="0"/>
                </a:moveTo>
                <a:lnTo>
                  <a:pt x="2700" y="6153"/>
                </a:lnTo>
                <a:lnTo>
                  <a:pt x="0" y="12306"/>
                </a:lnTo>
                <a:lnTo>
                  <a:pt x="2700" y="12306"/>
                </a:lnTo>
                <a:lnTo>
                  <a:pt x="2700" y="16953"/>
                </a:lnTo>
                <a:lnTo>
                  <a:pt x="16200" y="16953"/>
                </a:lnTo>
                <a:lnTo>
                  <a:pt x="16200" y="21600"/>
                </a:lnTo>
                <a:lnTo>
                  <a:pt x="21600" y="21600"/>
                </a:lnTo>
                <a:lnTo>
                  <a:pt x="18900" y="15447"/>
                </a:lnTo>
                <a:lnTo>
                  <a:pt x="21600" y="9294"/>
                </a:lnTo>
                <a:lnTo>
                  <a:pt x="18900" y="9294"/>
                </a:lnTo>
                <a:lnTo>
                  <a:pt x="18900" y="4647"/>
                </a:lnTo>
                <a:lnTo>
                  <a:pt x="5400" y="4647"/>
                </a:lnTo>
                <a:lnTo>
                  <a:pt x="5400" y="0"/>
                </a:lnTo>
                <a:lnTo>
                  <a:pt x="0" y="0"/>
                </a:lnTo>
                <a:close/>
              </a:path>
              <a:path w="21600" h="21600" fill="none" extrusionOk="0">
                <a:moveTo>
                  <a:pt x="5400" y="4647"/>
                </a:moveTo>
                <a:lnTo>
                  <a:pt x="2700" y="4647"/>
                </a:lnTo>
                <a:lnTo>
                  <a:pt x="2700" y="12306"/>
                </a:lnTo>
              </a:path>
              <a:path w="21600" h="21600" fill="none" extrusionOk="0">
                <a:moveTo>
                  <a:pt x="5400" y="0"/>
                </a:moveTo>
                <a:lnTo>
                  <a:pt x="2700" y="4647"/>
                </a:lnTo>
              </a:path>
              <a:path w="21600" h="21600" fill="none" extrusionOk="0">
                <a:moveTo>
                  <a:pt x="18900" y="9294"/>
                </a:moveTo>
                <a:lnTo>
                  <a:pt x="16200" y="9294"/>
                </a:lnTo>
                <a:lnTo>
                  <a:pt x="16200" y="16953"/>
                </a:lnTo>
              </a:path>
              <a:path w="21600" h="21600" fill="none" extrusionOk="0">
                <a:moveTo>
                  <a:pt x="18900" y="4647"/>
                </a:moveTo>
                <a:lnTo>
                  <a:pt x="16200" y="9294"/>
                </a:ln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47" name="Ribbon1Sharp"/>
          <p:cNvSpPr>
            <a:spLocks noEditPoints="1" noChangeArrowheads="1"/>
          </p:cNvSpPr>
          <p:nvPr/>
        </p:nvSpPr>
        <p:spPr bwMode="auto">
          <a:xfrm>
            <a:off x="6732588" y="3716338"/>
            <a:ext cx="215900" cy="1444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5400 w 21600"/>
              <a:gd name="T13" fmla="*/ 4647 h 21600"/>
              <a:gd name="T14" fmla="*/ 16200 w 21600"/>
              <a:gd name="T15" fmla="*/ 16953 h 21600"/>
            </a:gdLst>
            <a:ahLst/>
            <a:cxnLst>
              <a:cxn ang="T8">
                <a:pos x="T0" y="T1"/>
              </a:cxn>
              <a:cxn ang="T9">
                <a:pos x="T2" y="T3"/>
              </a:cxn>
              <a:cxn ang="T10">
                <a:pos x="T4" y="T5"/>
              </a:cxn>
              <a:cxn ang="T11">
                <a:pos x="T6" y="T7"/>
              </a:cxn>
            </a:cxnLst>
            <a:rect l="T12" t="T13" r="T14" b="T15"/>
            <a:pathLst>
              <a:path w="21600" h="21600" extrusionOk="0">
                <a:moveTo>
                  <a:pt x="0" y="0"/>
                </a:moveTo>
                <a:lnTo>
                  <a:pt x="2700" y="6153"/>
                </a:lnTo>
                <a:lnTo>
                  <a:pt x="0" y="12306"/>
                </a:lnTo>
                <a:lnTo>
                  <a:pt x="2700" y="12306"/>
                </a:lnTo>
                <a:lnTo>
                  <a:pt x="2700" y="16953"/>
                </a:lnTo>
                <a:lnTo>
                  <a:pt x="16200" y="16953"/>
                </a:lnTo>
                <a:lnTo>
                  <a:pt x="16200" y="21600"/>
                </a:lnTo>
                <a:lnTo>
                  <a:pt x="21600" y="21600"/>
                </a:lnTo>
                <a:lnTo>
                  <a:pt x="18900" y="15447"/>
                </a:lnTo>
                <a:lnTo>
                  <a:pt x="21600" y="9294"/>
                </a:lnTo>
                <a:lnTo>
                  <a:pt x="18900" y="9294"/>
                </a:lnTo>
                <a:lnTo>
                  <a:pt x="18900" y="4647"/>
                </a:lnTo>
                <a:lnTo>
                  <a:pt x="5400" y="4647"/>
                </a:lnTo>
                <a:lnTo>
                  <a:pt x="5400" y="0"/>
                </a:lnTo>
                <a:lnTo>
                  <a:pt x="0" y="0"/>
                </a:lnTo>
                <a:close/>
              </a:path>
              <a:path w="21600" h="21600" fill="none" extrusionOk="0">
                <a:moveTo>
                  <a:pt x="5400" y="4647"/>
                </a:moveTo>
                <a:lnTo>
                  <a:pt x="2700" y="4647"/>
                </a:lnTo>
                <a:lnTo>
                  <a:pt x="2700" y="12306"/>
                </a:lnTo>
              </a:path>
              <a:path w="21600" h="21600" fill="none" extrusionOk="0">
                <a:moveTo>
                  <a:pt x="5400" y="0"/>
                </a:moveTo>
                <a:lnTo>
                  <a:pt x="2700" y="4647"/>
                </a:lnTo>
              </a:path>
              <a:path w="21600" h="21600" fill="none" extrusionOk="0">
                <a:moveTo>
                  <a:pt x="18900" y="9294"/>
                </a:moveTo>
                <a:lnTo>
                  <a:pt x="16200" y="9294"/>
                </a:lnTo>
                <a:lnTo>
                  <a:pt x="16200" y="16953"/>
                </a:lnTo>
              </a:path>
              <a:path w="21600" h="21600" fill="none" extrusionOk="0">
                <a:moveTo>
                  <a:pt x="18900" y="4647"/>
                </a:moveTo>
                <a:lnTo>
                  <a:pt x="16200" y="9294"/>
                </a:ln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48" name="Ribbon1Sharp"/>
          <p:cNvSpPr>
            <a:spLocks noEditPoints="1" noChangeArrowheads="1"/>
          </p:cNvSpPr>
          <p:nvPr/>
        </p:nvSpPr>
        <p:spPr bwMode="auto">
          <a:xfrm>
            <a:off x="6588125" y="4868863"/>
            <a:ext cx="215900" cy="1444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5400 w 21600"/>
              <a:gd name="T13" fmla="*/ 4647 h 21600"/>
              <a:gd name="T14" fmla="*/ 16200 w 21600"/>
              <a:gd name="T15" fmla="*/ 16953 h 21600"/>
            </a:gdLst>
            <a:ahLst/>
            <a:cxnLst>
              <a:cxn ang="T8">
                <a:pos x="T0" y="T1"/>
              </a:cxn>
              <a:cxn ang="T9">
                <a:pos x="T2" y="T3"/>
              </a:cxn>
              <a:cxn ang="T10">
                <a:pos x="T4" y="T5"/>
              </a:cxn>
              <a:cxn ang="T11">
                <a:pos x="T6" y="T7"/>
              </a:cxn>
            </a:cxnLst>
            <a:rect l="T12" t="T13" r="T14" b="T15"/>
            <a:pathLst>
              <a:path w="21600" h="21600" extrusionOk="0">
                <a:moveTo>
                  <a:pt x="0" y="0"/>
                </a:moveTo>
                <a:lnTo>
                  <a:pt x="2700" y="6153"/>
                </a:lnTo>
                <a:lnTo>
                  <a:pt x="0" y="12306"/>
                </a:lnTo>
                <a:lnTo>
                  <a:pt x="2700" y="12306"/>
                </a:lnTo>
                <a:lnTo>
                  <a:pt x="2700" y="16953"/>
                </a:lnTo>
                <a:lnTo>
                  <a:pt x="16200" y="16953"/>
                </a:lnTo>
                <a:lnTo>
                  <a:pt x="16200" y="21600"/>
                </a:lnTo>
                <a:lnTo>
                  <a:pt x="21600" y="21600"/>
                </a:lnTo>
                <a:lnTo>
                  <a:pt x="18900" y="15447"/>
                </a:lnTo>
                <a:lnTo>
                  <a:pt x="21600" y="9294"/>
                </a:lnTo>
                <a:lnTo>
                  <a:pt x="18900" y="9294"/>
                </a:lnTo>
                <a:lnTo>
                  <a:pt x="18900" y="4647"/>
                </a:lnTo>
                <a:lnTo>
                  <a:pt x="5400" y="4647"/>
                </a:lnTo>
                <a:lnTo>
                  <a:pt x="5400" y="0"/>
                </a:lnTo>
                <a:lnTo>
                  <a:pt x="0" y="0"/>
                </a:lnTo>
                <a:close/>
              </a:path>
              <a:path w="21600" h="21600" fill="none" extrusionOk="0">
                <a:moveTo>
                  <a:pt x="5400" y="4647"/>
                </a:moveTo>
                <a:lnTo>
                  <a:pt x="2700" y="4647"/>
                </a:lnTo>
                <a:lnTo>
                  <a:pt x="2700" y="12306"/>
                </a:lnTo>
              </a:path>
              <a:path w="21600" h="21600" fill="none" extrusionOk="0">
                <a:moveTo>
                  <a:pt x="5400" y="0"/>
                </a:moveTo>
                <a:lnTo>
                  <a:pt x="2700" y="4647"/>
                </a:lnTo>
              </a:path>
              <a:path w="21600" h="21600" fill="none" extrusionOk="0">
                <a:moveTo>
                  <a:pt x="18900" y="9294"/>
                </a:moveTo>
                <a:lnTo>
                  <a:pt x="16200" y="9294"/>
                </a:lnTo>
                <a:lnTo>
                  <a:pt x="16200" y="16953"/>
                </a:lnTo>
              </a:path>
              <a:path w="21600" h="21600" fill="none" extrusionOk="0">
                <a:moveTo>
                  <a:pt x="18900" y="4647"/>
                </a:moveTo>
                <a:lnTo>
                  <a:pt x="16200" y="9294"/>
                </a:ln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49" name="Ribbon1Sharp"/>
          <p:cNvSpPr>
            <a:spLocks noEditPoints="1" noChangeArrowheads="1"/>
          </p:cNvSpPr>
          <p:nvPr/>
        </p:nvSpPr>
        <p:spPr bwMode="auto">
          <a:xfrm>
            <a:off x="1619250" y="4437063"/>
            <a:ext cx="215900" cy="1444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5400 w 21600"/>
              <a:gd name="T13" fmla="*/ 4647 h 21600"/>
              <a:gd name="T14" fmla="*/ 16200 w 21600"/>
              <a:gd name="T15" fmla="*/ 16953 h 21600"/>
            </a:gdLst>
            <a:ahLst/>
            <a:cxnLst>
              <a:cxn ang="T8">
                <a:pos x="T0" y="T1"/>
              </a:cxn>
              <a:cxn ang="T9">
                <a:pos x="T2" y="T3"/>
              </a:cxn>
              <a:cxn ang="T10">
                <a:pos x="T4" y="T5"/>
              </a:cxn>
              <a:cxn ang="T11">
                <a:pos x="T6" y="T7"/>
              </a:cxn>
            </a:cxnLst>
            <a:rect l="T12" t="T13" r="T14" b="T15"/>
            <a:pathLst>
              <a:path w="21600" h="21600" extrusionOk="0">
                <a:moveTo>
                  <a:pt x="0" y="0"/>
                </a:moveTo>
                <a:lnTo>
                  <a:pt x="2700" y="6153"/>
                </a:lnTo>
                <a:lnTo>
                  <a:pt x="0" y="12306"/>
                </a:lnTo>
                <a:lnTo>
                  <a:pt x="2700" y="12306"/>
                </a:lnTo>
                <a:lnTo>
                  <a:pt x="2700" y="16953"/>
                </a:lnTo>
                <a:lnTo>
                  <a:pt x="16200" y="16953"/>
                </a:lnTo>
                <a:lnTo>
                  <a:pt x="16200" y="21600"/>
                </a:lnTo>
                <a:lnTo>
                  <a:pt x="21600" y="21600"/>
                </a:lnTo>
                <a:lnTo>
                  <a:pt x="18900" y="15447"/>
                </a:lnTo>
                <a:lnTo>
                  <a:pt x="21600" y="9294"/>
                </a:lnTo>
                <a:lnTo>
                  <a:pt x="18900" y="9294"/>
                </a:lnTo>
                <a:lnTo>
                  <a:pt x="18900" y="4647"/>
                </a:lnTo>
                <a:lnTo>
                  <a:pt x="5400" y="4647"/>
                </a:lnTo>
                <a:lnTo>
                  <a:pt x="5400" y="0"/>
                </a:lnTo>
                <a:lnTo>
                  <a:pt x="0" y="0"/>
                </a:lnTo>
                <a:close/>
              </a:path>
              <a:path w="21600" h="21600" fill="none" extrusionOk="0">
                <a:moveTo>
                  <a:pt x="5400" y="4647"/>
                </a:moveTo>
                <a:lnTo>
                  <a:pt x="2700" y="4647"/>
                </a:lnTo>
                <a:lnTo>
                  <a:pt x="2700" y="12306"/>
                </a:lnTo>
              </a:path>
              <a:path w="21600" h="21600" fill="none" extrusionOk="0">
                <a:moveTo>
                  <a:pt x="5400" y="0"/>
                </a:moveTo>
                <a:lnTo>
                  <a:pt x="2700" y="4647"/>
                </a:lnTo>
              </a:path>
              <a:path w="21600" h="21600" fill="none" extrusionOk="0">
                <a:moveTo>
                  <a:pt x="18900" y="9294"/>
                </a:moveTo>
                <a:lnTo>
                  <a:pt x="16200" y="9294"/>
                </a:lnTo>
                <a:lnTo>
                  <a:pt x="16200" y="16953"/>
                </a:lnTo>
              </a:path>
              <a:path w="21600" h="21600" fill="none" extrusionOk="0">
                <a:moveTo>
                  <a:pt x="18900" y="4647"/>
                </a:moveTo>
                <a:lnTo>
                  <a:pt x="16200" y="9294"/>
                </a:ln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50" name="AutoShape 50"/>
          <p:cNvSpPr>
            <a:spLocks noChangeArrowheads="1"/>
          </p:cNvSpPr>
          <p:nvPr/>
        </p:nvSpPr>
        <p:spPr bwMode="auto">
          <a:xfrm>
            <a:off x="1042988" y="1341438"/>
            <a:ext cx="1296987" cy="504825"/>
          </a:xfrm>
          <a:prstGeom prst="wedgeRoundRectCallout">
            <a:avLst>
              <a:gd name="adj1" fmla="val 49144"/>
              <a:gd name="adj2" fmla="val 158176"/>
              <a:gd name="adj3" fmla="val 16667"/>
            </a:avLst>
          </a:prstGeom>
          <a:solidFill>
            <a:srgbClr val="66FFFF"/>
          </a:solidFill>
          <a:ln w="9525">
            <a:solidFill>
              <a:srgbClr val="00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ctr"/>
            <a:r>
              <a:rPr lang="de-DE" altLang="en-US" sz="1300" b="1" dirty="0" err="1">
                <a:solidFill>
                  <a:schemeClr val="accent2"/>
                </a:solidFill>
                <a:latin typeface="Arial Narrow" pitchFamily="34" charset="0"/>
              </a:rPr>
              <a:t>Coordination</a:t>
            </a:r>
            <a:r>
              <a:rPr lang="de-DE" altLang="en-US" sz="1300" b="1" dirty="0">
                <a:solidFill>
                  <a:schemeClr val="accent2"/>
                </a:solidFill>
                <a:latin typeface="Arial Narrow" pitchFamily="34" charset="0"/>
              </a:rPr>
              <a:t> </a:t>
            </a:r>
            <a:r>
              <a:rPr lang="de-DE" altLang="en-US" sz="1300" b="1" dirty="0" err="1">
                <a:solidFill>
                  <a:schemeClr val="accent2"/>
                </a:solidFill>
                <a:latin typeface="Arial Narrow" pitchFamily="34" charset="0"/>
              </a:rPr>
              <a:t>of</a:t>
            </a:r>
            <a:r>
              <a:rPr lang="de-DE" altLang="en-US" sz="1300" b="1" dirty="0">
                <a:solidFill>
                  <a:schemeClr val="accent2"/>
                </a:solidFill>
                <a:latin typeface="Arial Narrow" pitchFamily="34" charset="0"/>
              </a:rPr>
              <a:t> </a:t>
            </a:r>
            <a:r>
              <a:rPr lang="de-DE" altLang="en-US" sz="1300" b="1" dirty="0" err="1">
                <a:solidFill>
                  <a:schemeClr val="accent2"/>
                </a:solidFill>
                <a:latin typeface="Arial Narrow" pitchFamily="34" charset="0"/>
              </a:rPr>
              <a:t>networks</a:t>
            </a:r>
            <a:endParaRPr lang="de-DE" altLang="en-US" sz="1300" b="1" dirty="0">
              <a:solidFill>
                <a:schemeClr val="accent2"/>
              </a:solidFill>
              <a:latin typeface="Arial Narrow" pitchFamily="34" charset="0"/>
            </a:endParaRPr>
          </a:p>
        </p:txBody>
      </p:sp>
      <p:sp>
        <p:nvSpPr>
          <p:cNvPr id="52" name="AutoShape 16"/>
          <p:cNvSpPr>
            <a:spLocks noChangeArrowheads="1"/>
          </p:cNvSpPr>
          <p:nvPr/>
        </p:nvSpPr>
        <p:spPr bwMode="auto">
          <a:xfrm>
            <a:off x="4954588" y="2133600"/>
            <a:ext cx="1057275" cy="360363"/>
          </a:xfrm>
          <a:prstGeom prst="wedgeRectCallout">
            <a:avLst>
              <a:gd name="adj1" fmla="val -72435"/>
              <a:gd name="adj2" fmla="val 105671"/>
            </a:avLst>
          </a:prstGeom>
          <a:solidFill>
            <a:schemeClr val="accent2"/>
          </a:solidFill>
          <a:ln w="9525">
            <a:solidFill>
              <a:srgbClr val="0099FF"/>
            </a:solidFill>
            <a:miter lim="800000"/>
            <a:headEnd/>
            <a:tailEnd/>
          </a:ln>
        </p:spPr>
        <p:txBody>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ctr"/>
            <a:r>
              <a:rPr lang="de-DE" altLang="en-US" sz="1400" b="1">
                <a:solidFill>
                  <a:schemeClr val="bg1"/>
                </a:solidFill>
                <a:latin typeface="Arial Narrow" pitchFamily="34" charset="0"/>
              </a:rPr>
              <a:t>Research</a:t>
            </a:r>
          </a:p>
        </p:txBody>
      </p:sp>
      <p:sp>
        <p:nvSpPr>
          <p:cNvPr id="51" name="Rechteck 50"/>
          <p:cNvSpPr/>
          <p:nvPr/>
        </p:nvSpPr>
        <p:spPr>
          <a:xfrm rot="16200000">
            <a:off x="-1106029" y="4663739"/>
            <a:ext cx="2633798" cy="369332"/>
          </a:xfrm>
          <a:prstGeom prst="rect">
            <a:avLst/>
          </a:prstGeom>
        </p:spPr>
        <p:txBody>
          <a:bodyPr wrap="none">
            <a:spAutoFit/>
          </a:bodyPr>
          <a:lstStyle/>
          <a:p>
            <a:r>
              <a:rPr lang="en-US" altLang="de-DE" sz="1800" b="1" i="1" dirty="0" smtClean="0">
                <a:solidFill>
                  <a:srgbClr val="000066"/>
                </a:solidFill>
                <a:latin typeface="Calibri" pitchFamily="34" charset="0"/>
              </a:rPr>
              <a:t>4. Trends and examples …</a:t>
            </a:r>
            <a:endParaRPr lang="de-DE" sz="1800" b="1" dirty="0">
              <a:solidFill>
                <a:srgbClr val="000066"/>
              </a:solidFill>
            </a:endParaRPr>
          </a:p>
        </p:txBody>
      </p:sp>
      <p:sp>
        <p:nvSpPr>
          <p:cNvPr id="53" name="Textfeld 52"/>
          <p:cNvSpPr txBox="1"/>
          <p:nvPr/>
        </p:nvSpPr>
        <p:spPr>
          <a:xfrm>
            <a:off x="-36512" y="-27384"/>
            <a:ext cx="1364797" cy="646331"/>
          </a:xfrm>
          <a:prstGeom prst="rect">
            <a:avLst/>
          </a:prstGeom>
          <a:solidFill>
            <a:schemeClr val="accent3">
              <a:lumMod val="50000"/>
            </a:schemeClr>
          </a:solidFill>
        </p:spPr>
        <p:txBody>
          <a:bodyPr wrap="none" rtlCol="0">
            <a:spAutoFit/>
          </a:bodyPr>
          <a:lstStyle/>
          <a:p>
            <a:r>
              <a:rPr lang="de-DE" sz="3600" b="1" dirty="0" smtClean="0">
                <a:solidFill>
                  <a:srgbClr val="FFFF00"/>
                </a:solidFill>
                <a:latin typeface="Calibri" panose="020F0502020204030204" pitchFamily="34" charset="0"/>
                <a:cs typeface="Calibri" panose="020F0502020204030204" pitchFamily="34" charset="0"/>
              </a:rPr>
              <a:t>CASES</a:t>
            </a:r>
            <a:endParaRPr lang="de-DE" sz="3600" b="1" dirty="0">
              <a:solidFill>
                <a:srgbClr val="0000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913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4*#ppt_w"/>
                                          </p:val>
                                        </p:tav>
                                        <p:tav tm="100000">
                                          <p:val>
                                            <p:strVal val="#ppt_w"/>
                                          </p:val>
                                        </p:tav>
                                      </p:tavLst>
                                    </p:anim>
                                    <p:anim calcmode="lin" valueType="num">
                                      <p:cBhvr>
                                        <p:cTn id="8" dur="5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1000" fill="hold"/>
                                        <p:tgtEl>
                                          <p:spTgt spid="24"/>
                                        </p:tgtEl>
                                        <p:attrNameLst>
                                          <p:attrName>ppt_w</p:attrName>
                                        </p:attrNameLst>
                                      </p:cBhvr>
                                      <p:tavLst>
                                        <p:tav tm="0">
                                          <p:val>
                                            <p:strVal val="#ppt_w*0.70"/>
                                          </p:val>
                                        </p:tav>
                                        <p:tav tm="100000">
                                          <p:val>
                                            <p:strVal val="#ppt_w"/>
                                          </p:val>
                                        </p:tav>
                                      </p:tavLst>
                                    </p:anim>
                                    <p:anim calcmode="lin" valueType="num">
                                      <p:cBhvr>
                                        <p:cTn id="14" dur="1000" fill="hold"/>
                                        <p:tgtEl>
                                          <p:spTgt spid="24"/>
                                        </p:tgtEl>
                                        <p:attrNameLst>
                                          <p:attrName>ppt_h</p:attrName>
                                        </p:attrNameLst>
                                      </p:cBhvr>
                                      <p:tavLst>
                                        <p:tav tm="0">
                                          <p:val>
                                            <p:strVal val="#ppt_h"/>
                                          </p:val>
                                        </p:tav>
                                        <p:tav tm="100000">
                                          <p:val>
                                            <p:strVal val="#ppt_h"/>
                                          </p:val>
                                        </p:tav>
                                      </p:tavLst>
                                    </p:anim>
                                    <p:animEffect transition="in" filter="fade">
                                      <p:cBhvr>
                                        <p:cTn id="15" dur="10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1" presetClass="entr" presetSubtype="0" fill="hold" grpId="0" nodeType="afterEffect">
                                  <p:stCondLst>
                                    <p:cond delay="1000"/>
                                  </p:stCondLst>
                                  <p:childTnLst>
                                    <p:set>
                                      <p:cBhvr>
                                        <p:cTn id="24" dur="1" fill="hold">
                                          <p:stCondLst>
                                            <p:cond delay="0"/>
                                          </p:stCondLst>
                                        </p:cTn>
                                        <p:tgtEl>
                                          <p:spTgt spid="50"/>
                                        </p:tgtEl>
                                        <p:attrNameLst>
                                          <p:attrName>style.visibility</p:attrName>
                                        </p:attrNameLst>
                                      </p:cBhvr>
                                      <p:to>
                                        <p:strVal val="visible"/>
                                      </p:to>
                                    </p:set>
                                  </p:childTnLst>
                                </p:cTn>
                              </p:par>
                            </p:childTnLst>
                          </p:cTn>
                        </p:par>
                        <p:par>
                          <p:cTn id="25" fill="hold">
                            <p:stCondLst>
                              <p:cond delay="1500"/>
                            </p:stCondLst>
                            <p:childTnLst>
                              <p:par>
                                <p:cTn id="26" presetID="1" presetClass="entr" presetSubtype="0" fill="hold" grpId="0" nodeType="afterEffect">
                                  <p:stCondLst>
                                    <p:cond delay="1000"/>
                                  </p:stCondLst>
                                  <p:childTnLst>
                                    <p:set>
                                      <p:cBhvr>
                                        <p:cTn id="27" dur="1" fill="hold">
                                          <p:stCondLst>
                                            <p:cond delay="0"/>
                                          </p:stCondLst>
                                        </p:cTn>
                                        <p:tgtEl>
                                          <p:spTgt spid="33"/>
                                        </p:tgtEl>
                                        <p:attrNameLst>
                                          <p:attrName>style.visibility</p:attrName>
                                        </p:attrNameLst>
                                      </p:cBhvr>
                                      <p:to>
                                        <p:strVal val="visible"/>
                                      </p:to>
                                    </p:set>
                                  </p:childTnLst>
                                </p:cTn>
                              </p:par>
                            </p:childTnLst>
                          </p:cTn>
                        </p:par>
                        <p:par>
                          <p:cTn id="28" fill="hold">
                            <p:stCondLst>
                              <p:cond delay="2500"/>
                            </p:stCondLst>
                            <p:childTnLst>
                              <p:par>
                                <p:cTn id="29" presetID="8" presetClass="entr" presetSubtype="16" fill="hold" grpId="0" nodeType="afterEffect">
                                  <p:stCondLst>
                                    <p:cond delay="1000"/>
                                  </p:stCondLst>
                                  <p:childTnLst>
                                    <p:set>
                                      <p:cBhvr>
                                        <p:cTn id="30" dur="1" fill="hold">
                                          <p:stCondLst>
                                            <p:cond delay="0"/>
                                          </p:stCondLst>
                                        </p:cTn>
                                        <p:tgtEl>
                                          <p:spTgt spid="20"/>
                                        </p:tgtEl>
                                        <p:attrNameLst>
                                          <p:attrName>style.visibility</p:attrName>
                                        </p:attrNameLst>
                                      </p:cBhvr>
                                      <p:to>
                                        <p:strVal val="visible"/>
                                      </p:to>
                                    </p:set>
                                    <p:animEffect transition="in" filter="diamond(in)">
                                      <p:cBhvr>
                                        <p:cTn id="31" dur="2000"/>
                                        <p:tgtEl>
                                          <p:spTgt spid="20"/>
                                        </p:tgtEl>
                                      </p:cBhvr>
                                    </p:animEffect>
                                  </p:childTnLst>
                                </p:cTn>
                              </p:par>
                            </p:childTnLst>
                          </p:cTn>
                        </p:par>
                        <p:par>
                          <p:cTn id="32" fill="hold">
                            <p:stCondLst>
                              <p:cond delay="5500"/>
                            </p:stCondLst>
                            <p:childTnLst>
                              <p:par>
                                <p:cTn id="33" presetID="2" presetClass="entr" presetSubtype="4" fill="hold" grpId="0" nodeType="afterEffect">
                                  <p:stCondLst>
                                    <p:cond delay="100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500" fill="hold"/>
                                        <p:tgtEl>
                                          <p:spTgt spid="52"/>
                                        </p:tgtEl>
                                        <p:attrNameLst>
                                          <p:attrName>ppt_x</p:attrName>
                                        </p:attrNameLst>
                                      </p:cBhvr>
                                      <p:tavLst>
                                        <p:tav tm="0">
                                          <p:val>
                                            <p:strVal val="#ppt_x"/>
                                          </p:val>
                                        </p:tav>
                                        <p:tav tm="100000">
                                          <p:val>
                                            <p:strVal val="#ppt_x"/>
                                          </p:val>
                                        </p:tav>
                                      </p:tavLst>
                                    </p:anim>
                                    <p:anim calcmode="lin" valueType="num">
                                      <p:cBhvr additive="base">
                                        <p:cTn id="36" dur="500" fill="hold"/>
                                        <p:tgtEl>
                                          <p:spTgt spid="52"/>
                                        </p:tgtEl>
                                        <p:attrNameLst>
                                          <p:attrName>ppt_y</p:attrName>
                                        </p:attrNameLst>
                                      </p:cBhvr>
                                      <p:tavLst>
                                        <p:tav tm="0">
                                          <p:val>
                                            <p:strVal val="1+#ppt_h/2"/>
                                          </p:val>
                                        </p:tav>
                                        <p:tav tm="100000">
                                          <p:val>
                                            <p:strVal val="#ppt_y"/>
                                          </p:val>
                                        </p:tav>
                                      </p:tavLst>
                                    </p:anim>
                                  </p:childTnLst>
                                </p:cTn>
                              </p:par>
                            </p:childTnLst>
                          </p:cTn>
                        </p:par>
                        <p:par>
                          <p:cTn id="37" fill="hold">
                            <p:stCondLst>
                              <p:cond delay="7000"/>
                            </p:stCondLst>
                            <p:childTnLst>
                              <p:par>
                                <p:cTn id="38" presetID="5" presetClass="entr" presetSubtype="10" fill="hold" grpId="0" nodeType="afterEffect">
                                  <p:stCondLst>
                                    <p:cond delay="1000"/>
                                  </p:stCondLst>
                                  <p:childTnLst>
                                    <p:set>
                                      <p:cBhvr>
                                        <p:cTn id="39" dur="1" fill="hold">
                                          <p:stCondLst>
                                            <p:cond delay="0"/>
                                          </p:stCondLst>
                                        </p:cTn>
                                        <p:tgtEl>
                                          <p:spTgt spid="13"/>
                                        </p:tgtEl>
                                        <p:attrNameLst>
                                          <p:attrName>style.visibility</p:attrName>
                                        </p:attrNameLst>
                                      </p:cBhvr>
                                      <p:to>
                                        <p:strVal val="visible"/>
                                      </p:to>
                                    </p:set>
                                    <p:animEffect transition="in" filter="checkerboard(across)">
                                      <p:cBhvr>
                                        <p:cTn id="40" dur="500"/>
                                        <p:tgtEl>
                                          <p:spTgt spid="13"/>
                                        </p:tgtEl>
                                      </p:cBhvr>
                                    </p:animEffect>
                                  </p:childTnLst>
                                </p:cTn>
                              </p:par>
                            </p:childTnLst>
                          </p:cTn>
                        </p:par>
                        <p:par>
                          <p:cTn id="41" fill="hold">
                            <p:stCondLst>
                              <p:cond delay="8500"/>
                            </p:stCondLst>
                            <p:childTnLst>
                              <p:par>
                                <p:cTn id="42" presetID="2" presetClass="entr" presetSubtype="4" fill="hold" grpId="0" nodeType="afterEffect">
                                  <p:stCondLst>
                                    <p:cond delay="100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10000"/>
                            </p:stCondLst>
                            <p:childTnLst>
                              <p:par>
                                <p:cTn id="47" presetID="1" presetClass="entr" presetSubtype="0" fill="hold" grpId="0" nodeType="afterEffect">
                                  <p:stCondLst>
                                    <p:cond delay="1000"/>
                                  </p:stCondLst>
                                  <p:childTnLst>
                                    <p:set>
                                      <p:cBhvr>
                                        <p:cTn id="48" dur="1" fill="hold">
                                          <p:stCondLst>
                                            <p:cond delay="0"/>
                                          </p:stCondLst>
                                        </p:cTn>
                                        <p:tgtEl>
                                          <p:spTgt spid="14"/>
                                        </p:tgtEl>
                                        <p:attrNameLst>
                                          <p:attrName>style.visibility</p:attrName>
                                        </p:attrNameLst>
                                      </p:cBhvr>
                                      <p:to>
                                        <p:strVal val="visible"/>
                                      </p:to>
                                    </p:set>
                                  </p:childTnLst>
                                </p:cTn>
                              </p:par>
                            </p:childTnLst>
                          </p:cTn>
                        </p:par>
                        <p:par>
                          <p:cTn id="49" fill="hold">
                            <p:stCondLst>
                              <p:cond delay="11000"/>
                            </p:stCondLst>
                            <p:childTnLst>
                              <p:par>
                                <p:cTn id="50" presetID="8" presetClass="entr" presetSubtype="16" fill="hold" grpId="0" nodeType="afterEffect">
                                  <p:stCondLst>
                                    <p:cond delay="1000"/>
                                  </p:stCondLst>
                                  <p:childTnLst>
                                    <p:set>
                                      <p:cBhvr>
                                        <p:cTn id="51" dur="1" fill="hold">
                                          <p:stCondLst>
                                            <p:cond delay="0"/>
                                          </p:stCondLst>
                                        </p:cTn>
                                        <p:tgtEl>
                                          <p:spTgt spid="21"/>
                                        </p:tgtEl>
                                        <p:attrNameLst>
                                          <p:attrName>style.visibility</p:attrName>
                                        </p:attrNameLst>
                                      </p:cBhvr>
                                      <p:to>
                                        <p:strVal val="visible"/>
                                      </p:to>
                                    </p:set>
                                    <p:animEffect transition="in" filter="diamond(in)">
                                      <p:cBhvr>
                                        <p:cTn id="52" dur="2000"/>
                                        <p:tgtEl>
                                          <p:spTgt spid="21"/>
                                        </p:tgtEl>
                                      </p:cBhvr>
                                    </p:animEffect>
                                  </p:childTnLst>
                                </p:cTn>
                              </p:par>
                            </p:childTnLst>
                          </p:cTn>
                        </p:par>
                        <p:par>
                          <p:cTn id="53" fill="hold">
                            <p:stCondLst>
                              <p:cond delay="14000"/>
                            </p:stCondLst>
                            <p:childTnLst>
                              <p:par>
                                <p:cTn id="54" presetID="5" presetClass="entr" presetSubtype="10" fill="hold" grpId="0" nodeType="afterEffect">
                                  <p:stCondLst>
                                    <p:cond delay="1000"/>
                                  </p:stCondLst>
                                  <p:childTnLst>
                                    <p:set>
                                      <p:cBhvr>
                                        <p:cTn id="55" dur="1" fill="hold">
                                          <p:stCondLst>
                                            <p:cond delay="0"/>
                                          </p:stCondLst>
                                        </p:cTn>
                                        <p:tgtEl>
                                          <p:spTgt spid="19"/>
                                        </p:tgtEl>
                                        <p:attrNameLst>
                                          <p:attrName>style.visibility</p:attrName>
                                        </p:attrNameLst>
                                      </p:cBhvr>
                                      <p:to>
                                        <p:strVal val="visible"/>
                                      </p:to>
                                    </p:set>
                                    <p:animEffect transition="in" filter="checkerboard(across)">
                                      <p:cBhvr>
                                        <p:cTn id="56" dur="500"/>
                                        <p:tgtEl>
                                          <p:spTgt spid="19"/>
                                        </p:tgtEl>
                                      </p:cBhvr>
                                    </p:animEffect>
                                  </p:childTnLst>
                                </p:cTn>
                              </p:par>
                            </p:childTnLst>
                          </p:cTn>
                        </p:par>
                        <p:par>
                          <p:cTn id="57" fill="hold">
                            <p:stCondLst>
                              <p:cond delay="15500"/>
                            </p:stCondLst>
                            <p:childTnLst>
                              <p:par>
                                <p:cTn id="58" presetID="1" presetClass="entr" presetSubtype="0" fill="hold" grpId="0" nodeType="afterEffect">
                                  <p:stCondLst>
                                    <p:cond delay="1000"/>
                                  </p:stCondLst>
                                  <p:childTnLst>
                                    <p:set>
                                      <p:cBhvr>
                                        <p:cTn id="59" dur="1" fill="hold">
                                          <p:stCondLst>
                                            <p:cond delay="0"/>
                                          </p:stCondLst>
                                        </p:cTn>
                                        <p:tgtEl>
                                          <p:spTgt spid="15"/>
                                        </p:tgtEl>
                                        <p:attrNameLst>
                                          <p:attrName>style.visibility</p:attrName>
                                        </p:attrNameLst>
                                      </p:cBhvr>
                                      <p:to>
                                        <p:strVal val="visible"/>
                                      </p:to>
                                    </p:set>
                                  </p:childTnLst>
                                </p:cTn>
                              </p:par>
                            </p:childTnLst>
                          </p:cTn>
                        </p:par>
                        <p:par>
                          <p:cTn id="60" fill="hold">
                            <p:stCondLst>
                              <p:cond delay="16500"/>
                            </p:stCondLst>
                            <p:childTnLst>
                              <p:par>
                                <p:cTn id="61" presetID="8" presetClass="entr" presetSubtype="16" fill="hold" grpId="0" nodeType="afterEffect">
                                  <p:stCondLst>
                                    <p:cond delay="1000"/>
                                  </p:stCondLst>
                                  <p:childTnLst>
                                    <p:set>
                                      <p:cBhvr>
                                        <p:cTn id="62" dur="1" fill="hold">
                                          <p:stCondLst>
                                            <p:cond delay="0"/>
                                          </p:stCondLst>
                                        </p:cTn>
                                        <p:tgtEl>
                                          <p:spTgt spid="22"/>
                                        </p:tgtEl>
                                        <p:attrNameLst>
                                          <p:attrName>style.visibility</p:attrName>
                                        </p:attrNameLst>
                                      </p:cBhvr>
                                      <p:to>
                                        <p:strVal val="visible"/>
                                      </p:to>
                                    </p:set>
                                    <p:animEffect transition="in" filter="diamond(in)">
                                      <p:cBhvr>
                                        <p:cTn id="63" dur="2000"/>
                                        <p:tgtEl>
                                          <p:spTgt spid="22"/>
                                        </p:tgtEl>
                                      </p:cBhvr>
                                    </p:animEffect>
                                  </p:childTnLst>
                                </p:cTn>
                              </p:par>
                            </p:childTnLst>
                          </p:cTn>
                        </p:par>
                        <p:par>
                          <p:cTn id="64" fill="hold">
                            <p:stCondLst>
                              <p:cond delay="19500"/>
                            </p:stCondLst>
                            <p:childTnLst>
                              <p:par>
                                <p:cTn id="65" presetID="2" presetClass="entr" presetSubtype="4" fill="hold" grpId="0" nodeType="afterEffect">
                                  <p:stCondLst>
                                    <p:cond delay="100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par>
                          <p:cTn id="69" fill="hold">
                            <p:stCondLst>
                              <p:cond delay="21000"/>
                            </p:stCondLst>
                            <p:childTnLst>
                              <p:par>
                                <p:cTn id="70" presetID="5" presetClass="entr" presetSubtype="10" fill="hold" grpId="0" nodeType="afterEffect">
                                  <p:stCondLst>
                                    <p:cond delay="1000"/>
                                  </p:stCondLst>
                                  <p:childTnLst>
                                    <p:set>
                                      <p:cBhvr>
                                        <p:cTn id="71" dur="1" fill="hold">
                                          <p:stCondLst>
                                            <p:cond delay="0"/>
                                          </p:stCondLst>
                                        </p:cTn>
                                        <p:tgtEl>
                                          <p:spTgt spid="18"/>
                                        </p:tgtEl>
                                        <p:attrNameLst>
                                          <p:attrName>style.visibility</p:attrName>
                                        </p:attrNameLst>
                                      </p:cBhvr>
                                      <p:to>
                                        <p:strVal val="visible"/>
                                      </p:to>
                                    </p:set>
                                    <p:animEffect transition="in" filter="checkerboard(across)">
                                      <p:cBhvr>
                                        <p:cTn id="72" dur="500"/>
                                        <p:tgtEl>
                                          <p:spTgt spid="18"/>
                                        </p:tgtEl>
                                      </p:cBhvr>
                                    </p:animEffect>
                                  </p:childTnLst>
                                </p:cTn>
                              </p:par>
                            </p:childTnLst>
                          </p:cTn>
                        </p:par>
                        <p:par>
                          <p:cTn id="73" fill="hold">
                            <p:stCondLst>
                              <p:cond delay="22500"/>
                            </p:stCondLst>
                            <p:childTnLst>
                              <p:par>
                                <p:cTn id="74" presetID="2" presetClass="entr" presetSubtype="4" fill="hold" grpId="0" nodeType="afterEffect">
                                  <p:stCondLst>
                                    <p:cond delay="100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fill="hold"/>
                                        <p:tgtEl>
                                          <p:spTgt spid="17"/>
                                        </p:tgtEl>
                                        <p:attrNameLst>
                                          <p:attrName>ppt_x</p:attrName>
                                        </p:attrNameLst>
                                      </p:cBhvr>
                                      <p:tavLst>
                                        <p:tav tm="0">
                                          <p:val>
                                            <p:strVal val="#ppt_x"/>
                                          </p:val>
                                        </p:tav>
                                        <p:tav tm="100000">
                                          <p:val>
                                            <p:strVal val="#ppt_x"/>
                                          </p:val>
                                        </p:tav>
                                      </p:tavLst>
                                    </p:anim>
                                    <p:anim calcmode="lin" valueType="num">
                                      <p:cBhvr additive="base">
                                        <p:cTn id="7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34"/>
                                        </p:tgtEl>
                                        <p:attrNameLst>
                                          <p:attrName>style.visibility</p:attrName>
                                        </p:attrNameLst>
                                      </p:cBhvr>
                                      <p:to>
                                        <p:strVal val="visible"/>
                                      </p:to>
                                    </p:set>
                                    <p:anim calcmode="lin" valueType="num">
                                      <p:cBhvr additive="base">
                                        <p:cTn id="82" dur="500" fill="hold"/>
                                        <p:tgtEl>
                                          <p:spTgt spid="34"/>
                                        </p:tgtEl>
                                        <p:attrNameLst>
                                          <p:attrName>ppt_x</p:attrName>
                                        </p:attrNameLst>
                                      </p:cBhvr>
                                      <p:tavLst>
                                        <p:tav tm="0">
                                          <p:val>
                                            <p:strVal val="#ppt_x"/>
                                          </p:val>
                                        </p:tav>
                                        <p:tav tm="100000">
                                          <p:val>
                                            <p:strVal val="#ppt_x"/>
                                          </p:val>
                                        </p:tav>
                                      </p:tavLst>
                                    </p:anim>
                                    <p:anim calcmode="lin" valueType="num">
                                      <p:cBhvr additive="base">
                                        <p:cTn id="83" dur="500" fill="hold"/>
                                        <p:tgtEl>
                                          <p:spTgt spid="34"/>
                                        </p:tgtEl>
                                        <p:attrNameLst>
                                          <p:attrName>ppt_y</p:attrName>
                                        </p:attrNameLst>
                                      </p:cBhvr>
                                      <p:tavLst>
                                        <p:tav tm="0">
                                          <p:val>
                                            <p:strVal val="1+#ppt_h/2"/>
                                          </p:val>
                                        </p:tav>
                                        <p:tav tm="100000">
                                          <p:val>
                                            <p:strVal val="#ppt_y"/>
                                          </p:val>
                                        </p:tav>
                                      </p:tavLst>
                                    </p:anim>
                                  </p:childTnLst>
                                </p:cTn>
                              </p:par>
                            </p:childTnLst>
                          </p:cTn>
                        </p:par>
                        <p:par>
                          <p:cTn id="84" fill="hold">
                            <p:stCondLst>
                              <p:cond delay="500"/>
                            </p:stCondLst>
                            <p:childTnLst>
                              <p:par>
                                <p:cTn id="85" presetID="8" presetClass="entr" presetSubtype="16" fill="hold" grpId="0" nodeType="afterEffect">
                                  <p:stCondLst>
                                    <p:cond delay="500"/>
                                  </p:stCondLst>
                                  <p:childTnLst>
                                    <p:set>
                                      <p:cBhvr>
                                        <p:cTn id="86" dur="1" fill="hold">
                                          <p:stCondLst>
                                            <p:cond delay="0"/>
                                          </p:stCondLst>
                                        </p:cTn>
                                        <p:tgtEl>
                                          <p:spTgt spid="30"/>
                                        </p:tgtEl>
                                        <p:attrNameLst>
                                          <p:attrName>style.visibility</p:attrName>
                                        </p:attrNameLst>
                                      </p:cBhvr>
                                      <p:to>
                                        <p:strVal val="visible"/>
                                      </p:to>
                                    </p:set>
                                    <p:animEffect transition="in" filter="diamond(in)">
                                      <p:cBhvr>
                                        <p:cTn id="87" dur="2000"/>
                                        <p:tgtEl>
                                          <p:spTgt spid="30"/>
                                        </p:tgtEl>
                                      </p:cBhvr>
                                    </p:animEffect>
                                  </p:childTnLst>
                                </p:cTn>
                              </p:par>
                            </p:childTnLst>
                          </p:cTn>
                        </p:par>
                        <p:par>
                          <p:cTn id="88" fill="hold">
                            <p:stCondLst>
                              <p:cond delay="3000"/>
                            </p:stCondLst>
                            <p:childTnLst>
                              <p:par>
                                <p:cTn id="89" presetID="8" presetClass="entr" presetSubtype="16" fill="hold" grpId="0" nodeType="afterEffect">
                                  <p:stCondLst>
                                    <p:cond delay="500"/>
                                  </p:stCondLst>
                                  <p:childTnLst>
                                    <p:set>
                                      <p:cBhvr>
                                        <p:cTn id="90" dur="1" fill="hold">
                                          <p:stCondLst>
                                            <p:cond delay="0"/>
                                          </p:stCondLst>
                                        </p:cTn>
                                        <p:tgtEl>
                                          <p:spTgt spid="31"/>
                                        </p:tgtEl>
                                        <p:attrNameLst>
                                          <p:attrName>style.visibility</p:attrName>
                                        </p:attrNameLst>
                                      </p:cBhvr>
                                      <p:to>
                                        <p:strVal val="visible"/>
                                      </p:to>
                                    </p:set>
                                    <p:animEffect transition="in" filter="diamond(in)">
                                      <p:cBhvr>
                                        <p:cTn id="91" dur="2000"/>
                                        <p:tgtEl>
                                          <p:spTgt spid="31"/>
                                        </p:tgtEl>
                                      </p:cBhvr>
                                    </p:animEffect>
                                  </p:childTnLst>
                                </p:cTn>
                              </p:par>
                            </p:childTnLst>
                          </p:cTn>
                        </p:par>
                        <p:par>
                          <p:cTn id="92" fill="hold">
                            <p:stCondLst>
                              <p:cond delay="5500"/>
                            </p:stCondLst>
                            <p:childTnLst>
                              <p:par>
                                <p:cTn id="93" presetID="8" presetClass="entr" presetSubtype="16" fill="hold" grpId="0" nodeType="afterEffect">
                                  <p:stCondLst>
                                    <p:cond delay="500"/>
                                  </p:stCondLst>
                                  <p:childTnLst>
                                    <p:set>
                                      <p:cBhvr>
                                        <p:cTn id="94" dur="1" fill="hold">
                                          <p:stCondLst>
                                            <p:cond delay="0"/>
                                          </p:stCondLst>
                                        </p:cTn>
                                        <p:tgtEl>
                                          <p:spTgt spid="26"/>
                                        </p:tgtEl>
                                        <p:attrNameLst>
                                          <p:attrName>style.visibility</p:attrName>
                                        </p:attrNameLst>
                                      </p:cBhvr>
                                      <p:to>
                                        <p:strVal val="visible"/>
                                      </p:to>
                                    </p:set>
                                    <p:animEffect transition="in" filter="diamond(in)">
                                      <p:cBhvr>
                                        <p:cTn id="95" dur="2000"/>
                                        <p:tgtEl>
                                          <p:spTgt spid="26"/>
                                        </p:tgtEl>
                                      </p:cBhvr>
                                    </p:animEffect>
                                  </p:childTnLst>
                                </p:cTn>
                              </p:par>
                            </p:childTnLst>
                          </p:cTn>
                        </p:par>
                        <p:par>
                          <p:cTn id="96" fill="hold">
                            <p:stCondLst>
                              <p:cond delay="8000"/>
                            </p:stCondLst>
                            <p:childTnLst>
                              <p:par>
                                <p:cTn id="97" presetID="8" presetClass="entr" presetSubtype="16" fill="hold" grpId="0" nodeType="afterEffect">
                                  <p:stCondLst>
                                    <p:cond delay="500"/>
                                  </p:stCondLst>
                                  <p:childTnLst>
                                    <p:set>
                                      <p:cBhvr>
                                        <p:cTn id="98" dur="1" fill="hold">
                                          <p:stCondLst>
                                            <p:cond delay="0"/>
                                          </p:stCondLst>
                                        </p:cTn>
                                        <p:tgtEl>
                                          <p:spTgt spid="29"/>
                                        </p:tgtEl>
                                        <p:attrNameLst>
                                          <p:attrName>style.visibility</p:attrName>
                                        </p:attrNameLst>
                                      </p:cBhvr>
                                      <p:to>
                                        <p:strVal val="visible"/>
                                      </p:to>
                                    </p:set>
                                    <p:animEffect transition="in" filter="diamond(in)">
                                      <p:cBhvr>
                                        <p:cTn id="99"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p:bldP spid="26" grpId="0" animBg="1"/>
      <p:bldP spid="29" grpId="0" animBg="1"/>
      <p:bldP spid="30" grpId="0" animBg="1"/>
      <p:bldP spid="31" grpId="0" animBg="1"/>
      <p:bldP spid="33" grpId="0" animBg="1"/>
      <p:bldP spid="34" grpId="0" animBg="1"/>
      <p:bldP spid="50" grpId="0" animBg="1"/>
      <p:bldP spid="5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97768"/>
            <a:ext cx="8229600" cy="1143000"/>
          </a:xfrm>
        </p:spPr>
        <p:txBody>
          <a:bodyPr/>
          <a:lstStyle/>
          <a:p>
            <a:r>
              <a:rPr lang="en-US" dirty="0" smtClean="0"/>
              <a:t/>
            </a:r>
            <a:br>
              <a:rPr lang="en-US" dirty="0" smtClean="0"/>
            </a:br>
            <a:r>
              <a:rPr lang="en-US" sz="2800" dirty="0" smtClean="0">
                <a:latin typeface="Calibri" panose="020F0502020204030204" pitchFamily="34" charset="0"/>
              </a:rPr>
              <a:t>Innovation in Public Administration</a:t>
            </a:r>
            <a:endParaRPr lang="en-US" sz="2800" dirty="0">
              <a:latin typeface="Calibri" panose="020F0502020204030204" pitchFamily="34" charset="0"/>
            </a:endParaRPr>
          </a:p>
        </p:txBody>
      </p:sp>
      <p:pic>
        <p:nvPicPr>
          <p:cNvPr id="5" name="Picture 1"/>
          <p:cNvPicPr>
            <a:picLocks noChangeAspect="1"/>
          </p:cNvPicPr>
          <p:nvPr/>
        </p:nvPicPr>
        <p:blipFill>
          <a:blip r:embed="rId2"/>
          <a:stretch>
            <a:fillRect/>
          </a:stretch>
        </p:blipFill>
        <p:spPr>
          <a:xfrm>
            <a:off x="457200" y="1531728"/>
            <a:ext cx="1905000" cy="2159000"/>
          </a:xfrm>
          <a:prstGeom prst="rect">
            <a:avLst/>
          </a:prstGeom>
        </p:spPr>
      </p:pic>
      <p:sp>
        <p:nvSpPr>
          <p:cNvPr id="6" name="TextBox 2"/>
          <p:cNvSpPr txBox="1"/>
          <p:nvPr/>
        </p:nvSpPr>
        <p:spPr>
          <a:xfrm>
            <a:off x="2494849" y="1573049"/>
            <a:ext cx="6184205" cy="2215991"/>
          </a:xfrm>
          <a:prstGeom prst="rect">
            <a:avLst/>
          </a:prstGeom>
          <a:noFill/>
        </p:spPr>
        <p:txBody>
          <a:bodyPr wrap="square" rtlCol="0">
            <a:spAutoFit/>
          </a:bodyPr>
          <a:lstStyle/>
          <a:p>
            <a:r>
              <a:rPr lang="en-US" sz="1800" b="1" dirty="0" smtClean="0">
                <a:solidFill>
                  <a:srgbClr val="0000CC"/>
                </a:solidFill>
                <a:latin typeface="Calibri" panose="020F0502020204030204" pitchFamily="34" charset="0"/>
              </a:rPr>
              <a:t>4-year </a:t>
            </a:r>
            <a:r>
              <a:rPr lang="en-US" sz="1800" b="1" dirty="0">
                <a:solidFill>
                  <a:srgbClr val="0000CC"/>
                </a:solidFill>
                <a:latin typeface="Calibri" panose="020F0502020204030204" pitchFamily="34" charset="0"/>
              </a:rPr>
              <a:t>FP7 project (2014-2017), coordinated by the </a:t>
            </a:r>
            <a:r>
              <a:rPr lang="en-US" sz="1800" b="1" dirty="0" smtClean="0">
                <a:solidFill>
                  <a:srgbClr val="0000CC"/>
                </a:solidFill>
                <a:latin typeface="Calibri" panose="020F0502020204030204" pitchFamily="34" charset="0"/>
              </a:rPr>
              <a:t>ZSI</a:t>
            </a:r>
          </a:p>
          <a:p>
            <a:r>
              <a:rPr lang="en-US" sz="1800" dirty="0">
                <a:solidFill>
                  <a:srgbClr val="0000CC"/>
                </a:solidFill>
                <a:latin typeface="Calibri" panose="020F0502020204030204" pitchFamily="34" charset="0"/>
              </a:rPr>
              <a:t/>
            </a:r>
            <a:br>
              <a:rPr lang="en-US" sz="1800" dirty="0">
                <a:solidFill>
                  <a:srgbClr val="0000CC"/>
                </a:solidFill>
                <a:latin typeface="Calibri" panose="020F0502020204030204" pitchFamily="34" charset="0"/>
              </a:rPr>
            </a:br>
            <a:r>
              <a:rPr lang="en-US" sz="1800" b="1" dirty="0">
                <a:solidFill>
                  <a:srgbClr val="0000CC"/>
                </a:solidFill>
                <a:latin typeface="Calibri" panose="020F0502020204030204" pitchFamily="34" charset="0"/>
              </a:rPr>
              <a:t>Supporting learning innovation in European Public Employment </a:t>
            </a:r>
            <a:r>
              <a:rPr lang="en-US" sz="1800" b="1" dirty="0" smtClean="0">
                <a:solidFill>
                  <a:srgbClr val="0000CC"/>
                </a:solidFill>
                <a:latin typeface="Calibri" panose="020F0502020204030204" pitchFamily="34" charset="0"/>
              </a:rPr>
              <a:t>Services (PES)</a:t>
            </a:r>
            <a:endParaRPr lang="en-US" sz="1800" dirty="0" smtClean="0">
              <a:solidFill>
                <a:srgbClr val="0000CC"/>
              </a:solidFill>
              <a:latin typeface="Calibri" panose="020F0502020204030204" pitchFamily="34" charset="0"/>
            </a:endParaRPr>
          </a:p>
          <a:p>
            <a:endParaRPr lang="en-US" sz="1800" b="1" dirty="0">
              <a:solidFill>
                <a:srgbClr val="0000CC"/>
              </a:solidFill>
              <a:latin typeface="Calibri" panose="020F0502020204030204" pitchFamily="34" charset="0"/>
            </a:endParaRPr>
          </a:p>
          <a:p>
            <a:r>
              <a:rPr lang="en-US" sz="1800" b="1" dirty="0" smtClean="0">
                <a:solidFill>
                  <a:srgbClr val="0000CC"/>
                </a:solidFill>
                <a:latin typeface="Calibri" panose="020F0502020204030204" pitchFamily="34" charset="0"/>
              </a:rPr>
              <a:t>Supporting PES in </a:t>
            </a:r>
            <a:r>
              <a:rPr lang="en-US" sz="1800" b="1" dirty="0">
                <a:solidFill>
                  <a:srgbClr val="0000CC"/>
                </a:solidFill>
                <a:latin typeface="Calibri" panose="020F0502020204030204" pitchFamily="34" charset="0"/>
              </a:rPr>
              <a:t>adapting to the changes to their world of work by facilitating </a:t>
            </a:r>
            <a:r>
              <a:rPr lang="en-US" sz="1800" b="1" dirty="0" smtClean="0">
                <a:solidFill>
                  <a:srgbClr val="0000CC"/>
                </a:solidFill>
                <a:latin typeface="Calibri" panose="020F0502020204030204" pitchFamily="34" charset="0"/>
              </a:rPr>
              <a:t>professional identity transformation</a:t>
            </a:r>
          </a:p>
          <a:p>
            <a:endParaRPr lang="en-US" dirty="0"/>
          </a:p>
        </p:txBody>
      </p:sp>
      <p:sp>
        <p:nvSpPr>
          <p:cNvPr id="7" name="TextBox 7"/>
          <p:cNvSpPr txBox="1"/>
          <p:nvPr/>
        </p:nvSpPr>
        <p:spPr>
          <a:xfrm>
            <a:off x="457200" y="3711803"/>
            <a:ext cx="8221854" cy="1877437"/>
          </a:xfrm>
          <a:prstGeom prst="rect">
            <a:avLst/>
          </a:prstGeom>
          <a:noFill/>
        </p:spPr>
        <p:txBody>
          <a:bodyPr wrap="square" rtlCol="0">
            <a:spAutoFit/>
          </a:bodyPr>
          <a:lstStyle/>
          <a:p>
            <a:r>
              <a:rPr lang="en-US" sz="800" dirty="0">
                <a:solidFill>
                  <a:srgbClr val="0000CC"/>
                </a:solidFill>
                <a:latin typeface="Calibri" panose="020F0502020204030204" pitchFamily="34" charset="0"/>
              </a:rPr>
              <a:t/>
            </a:r>
            <a:br>
              <a:rPr lang="en-US" sz="800" dirty="0">
                <a:solidFill>
                  <a:srgbClr val="0000CC"/>
                </a:solidFill>
                <a:latin typeface="Calibri" panose="020F0502020204030204" pitchFamily="34" charset="0"/>
              </a:rPr>
            </a:br>
            <a:r>
              <a:rPr lang="en-US" sz="1800" b="1" dirty="0">
                <a:solidFill>
                  <a:srgbClr val="0000CC"/>
                </a:solidFill>
                <a:latin typeface="Calibri" panose="020F0502020204030204" pitchFamily="34" charset="0"/>
              </a:rPr>
              <a:t>First steps </a:t>
            </a:r>
          </a:p>
          <a:p>
            <a:pPr marL="285750" indent="-285750">
              <a:buFontTx/>
              <a:buChar char="-"/>
            </a:pPr>
            <a:r>
              <a:rPr lang="en-US" sz="1800" dirty="0">
                <a:solidFill>
                  <a:srgbClr val="0000CC"/>
                </a:solidFill>
                <a:latin typeface="Calibri" panose="020F0502020204030204" pitchFamily="34" charset="0"/>
              </a:rPr>
              <a:t>Identify specific demands in CES to support appropriate competences development that address the need for integration and activation of job seekers in fast changing </a:t>
            </a:r>
            <a:r>
              <a:rPr lang="en-US" sz="1800" dirty="0" err="1">
                <a:solidFill>
                  <a:srgbClr val="0000CC"/>
                </a:solidFill>
                <a:latin typeface="Calibri" panose="020F0502020204030204" pitchFamily="34" charset="0"/>
              </a:rPr>
              <a:t>labour</a:t>
            </a:r>
            <a:r>
              <a:rPr lang="en-US" sz="1800" dirty="0">
                <a:solidFill>
                  <a:srgbClr val="0000CC"/>
                </a:solidFill>
                <a:latin typeface="Calibri" panose="020F0502020204030204" pitchFamily="34" charset="0"/>
              </a:rPr>
              <a:t> markets. </a:t>
            </a:r>
          </a:p>
          <a:p>
            <a:pPr marL="285750" indent="-285750">
              <a:buFontTx/>
              <a:buChar char="-"/>
            </a:pPr>
            <a:r>
              <a:rPr lang="en-US" sz="1800" dirty="0">
                <a:solidFill>
                  <a:srgbClr val="0000CC"/>
                </a:solidFill>
                <a:latin typeface="Calibri" panose="020F0502020204030204" pitchFamily="34" charset="0"/>
              </a:rPr>
              <a:t>Establish links across PES </a:t>
            </a:r>
            <a:r>
              <a:rPr lang="en-US" sz="1800" dirty="0" smtClean="0">
                <a:solidFill>
                  <a:srgbClr val="0000CC"/>
                </a:solidFill>
                <a:latin typeface="Calibri" panose="020F0502020204030204" pitchFamily="34" charset="0"/>
              </a:rPr>
              <a:t>in Europe to </a:t>
            </a:r>
            <a:r>
              <a:rPr lang="en-US" sz="1800" dirty="0">
                <a:solidFill>
                  <a:srgbClr val="0000CC"/>
                </a:solidFill>
                <a:latin typeface="Calibri" panose="020F0502020204030204" pitchFamily="34" charset="0"/>
              </a:rPr>
              <a:t>exchange experience and good practice</a:t>
            </a:r>
          </a:p>
          <a:p>
            <a:endParaRPr lang="en-US" sz="1800" dirty="0">
              <a:solidFill>
                <a:srgbClr val="0000CC"/>
              </a:solidFill>
              <a:latin typeface="Calibri" panose="020F0502020204030204" pitchFamily="34" charset="0"/>
            </a:endParaRPr>
          </a:p>
        </p:txBody>
      </p:sp>
      <p:sp>
        <p:nvSpPr>
          <p:cNvPr id="8" name="TextBox 3"/>
          <p:cNvSpPr txBox="1"/>
          <p:nvPr/>
        </p:nvSpPr>
        <p:spPr>
          <a:xfrm>
            <a:off x="518615" y="5445224"/>
            <a:ext cx="2037161" cy="369332"/>
          </a:xfrm>
          <a:prstGeom prst="rect">
            <a:avLst/>
          </a:prstGeom>
          <a:noFill/>
        </p:spPr>
        <p:txBody>
          <a:bodyPr wrap="none" rtlCol="0">
            <a:spAutoFit/>
          </a:bodyPr>
          <a:lstStyle/>
          <a:p>
            <a:r>
              <a:rPr lang="en-US" sz="1800" b="1" u="sng" dirty="0" smtClean="0">
                <a:solidFill>
                  <a:srgbClr val="0000CC"/>
                </a:solidFill>
                <a:latin typeface="Calibri" panose="020F0502020204030204" pitchFamily="34" charset="0"/>
              </a:rPr>
              <a:t>http://</a:t>
            </a:r>
            <a:r>
              <a:rPr lang="en-US" sz="1800" b="1" u="sng" dirty="0" err="1" smtClean="0">
                <a:solidFill>
                  <a:srgbClr val="0000CC"/>
                </a:solidFill>
                <a:latin typeface="Calibri" panose="020F0502020204030204" pitchFamily="34" charset="0"/>
              </a:rPr>
              <a:t>employid.eu</a:t>
            </a:r>
            <a:endParaRPr lang="en-US" sz="1800" b="1" u="sng" dirty="0">
              <a:solidFill>
                <a:srgbClr val="0000CC"/>
              </a:solidFill>
              <a:latin typeface="Calibri" panose="020F0502020204030204" pitchFamily="34" charset="0"/>
            </a:endParaRPr>
          </a:p>
        </p:txBody>
      </p:sp>
      <p:pic>
        <p:nvPicPr>
          <p:cNvPr id="9" name="Picture 11"/>
          <p:cNvPicPr>
            <a:picLocks noChangeAspect="1" noChangeArrowheads="1"/>
          </p:cNvPicPr>
          <p:nvPr/>
        </p:nvPicPr>
        <p:blipFill>
          <a:blip r:embed="rId3">
            <a:grayscl/>
            <a:extLst>
              <a:ext uri="{28A0092B-C50C-407E-A947-70E740481C1C}">
                <a14:useLocalDpi xmlns:a14="http://schemas.microsoft.com/office/drawing/2010/main" val="0"/>
              </a:ext>
            </a:extLst>
          </a:blip>
          <a:srcRect t="10394" b="45430"/>
          <a:stretch>
            <a:fillRect/>
          </a:stretch>
        </p:blipFill>
        <p:spPr bwMode="auto">
          <a:xfrm>
            <a:off x="0" y="6092825"/>
            <a:ext cx="9144000" cy="836613"/>
          </a:xfrm>
          <a:prstGeom prst="rect">
            <a:avLst/>
          </a:prstGeom>
          <a:noFill/>
          <a:ln>
            <a:noFill/>
          </a:ln>
          <a:effectLst/>
          <a:extLst>
            <a:ext uri="{909E8E84-426E-40DD-AFC4-6F175D3DCCD1}">
              <a14:hiddenFill xmlns:a14="http://schemas.microsoft.com/office/drawing/2010/main">
                <a:solidFill>
                  <a:srgbClr val="FF3300">
                    <a:alpha val="16078"/>
                  </a:srgbClr>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13"/>
          <p:cNvPicPr>
            <a:picLocks noChangeAspect="1" noChangeArrowheads="1"/>
          </p:cNvPicPr>
          <p:nvPr/>
        </p:nvPicPr>
        <p:blipFill>
          <a:blip r:embed="rId4">
            <a:grayscl/>
            <a:extLst>
              <a:ext uri="{28A0092B-C50C-407E-A947-70E740481C1C}">
                <a14:useLocalDpi xmlns:a14="http://schemas.microsoft.com/office/drawing/2010/main" val="0"/>
              </a:ext>
            </a:extLst>
          </a:blip>
          <a:srcRect t="30244" b="35329"/>
          <a:stretch>
            <a:fillRect/>
          </a:stretch>
        </p:blipFill>
        <p:spPr bwMode="auto">
          <a:xfrm>
            <a:off x="0" y="0"/>
            <a:ext cx="91440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 name="Textfeld 10"/>
          <p:cNvSpPr txBox="1"/>
          <p:nvPr/>
        </p:nvSpPr>
        <p:spPr>
          <a:xfrm>
            <a:off x="539552" y="-27384"/>
            <a:ext cx="1495730" cy="707886"/>
          </a:xfrm>
          <a:prstGeom prst="rect">
            <a:avLst/>
          </a:prstGeom>
          <a:noFill/>
        </p:spPr>
        <p:txBody>
          <a:bodyPr wrap="none" rtlCol="0">
            <a:spAutoFit/>
          </a:bodyPr>
          <a:lstStyle/>
          <a:p>
            <a:r>
              <a:rPr lang="de-DE" sz="4000" b="1" dirty="0" smtClean="0">
                <a:solidFill>
                  <a:srgbClr val="FFFF00"/>
                </a:solidFill>
                <a:latin typeface="Calibri" panose="020F0502020204030204" pitchFamily="34" charset="0"/>
                <a:cs typeface="Calibri" panose="020F0502020204030204" pitchFamily="34" charset="0"/>
              </a:rPr>
              <a:t>CASES</a:t>
            </a:r>
            <a:endParaRPr lang="de-DE" sz="2400" b="1" dirty="0">
              <a:solidFill>
                <a:srgbClr val="0000FF"/>
              </a:solidFill>
              <a:latin typeface="Calibri" panose="020F0502020204030204" pitchFamily="34" charset="0"/>
              <a:cs typeface="Calibri" panose="020F0502020204030204" pitchFamily="34" charset="0"/>
            </a:endParaRPr>
          </a:p>
        </p:txBody>
      </p:sp>
      <p:sp>
        <p:nvSpPr>
          <p:cNvPr id="12" name="Rechteck 11"/>
          <p:cNvSpPr/>
          <p:nvPr/>
        </p:nvSpPr>
        <p:spPr>
          <a:xfrm rot="16200000">
            <a:off x="-1034021" y="4489225"/>
            <a:ext cx="2633798" cy="369332"/>
          </a:xfrm>
          <a:prstGeom prst="rect">
            <a:avLst/>
          </a:prstGeom>
        </p:spPr>
        <p:txBody>
          <a:bodyPr wrap="none">
            <a:spAutoFit/>
          </a:bodyPr>
          <a:lstStyle/>
          <a:p>
            <a:r>
              <a:rPr lang="en-US" altLang="de-DE" sz="1800" b="1" i="1" dirty="0" smtClean="0">
                <a:solidFill>
                  <a:srgbClr val="000066"/>
                </a:solidFill>
                <a:latin typeface="Calibri" pitchFamily="34" charset="0"/>
              </a:rPr>
              <a:t>4. Trends and examples …</a:t>
            </a:r>
            <a:endParaRPr lang="de-DE" sz="1800" b="1" dirty="0">
              <a:solidFill>
                <a:srgbClr val="000066"/>
              </a:solidFill>
            </a:endParaRPr>
          </a:p>
        </p:txBody>
      </p:sp>
    </p:spTree>
    <p:extLst>
      <p:ext uri="{BB962C8B-B14F-4D97-AF65-F5344CB8AC3E}">
        <p14:creationId xmlns:p14="http://schemas.microsoft.com/office/powerpoint/2010/main" val="20661639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grayscl/>
            <a:extLst>
              <a:ext uri="{28A0092B-C50C-407E-A947-70E740481C1C}">
                <a14:useLocalDpi xmlns:a14="http://schemas.microsoft.com/office/drawing/2010/main" val="0"/>
              </a:ext>
            </a:extLst>
          </a:blip>
          <a:srcRect t="10394" b="45430"/>
          <a:stretch>
            <a:fillRect/>
          </a:stretch>
        </p:blipFill>
        <p:spPr bwMode="auto">
          <a:xfrm>
            <a:off x="0" y="6048375"/>
            <a:ext cx="9144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4"/>
          <p:cNvSpPr>
            <a:spLocks noChangeArrowheads="1"/>
          </p:cNvSpPr>
          <p:nvPr/>
        </p:nvSpPr>
        <p:spPr bwMode="auto">
          <a:xfrm>
            <a:off x="3348038" y="1341438"/>
            <a:ext cx="5761037"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de-DE" sz="2800" b="1" u="sng" dirty="0">
                <a:solidFill>
                  <a:srgbClr val="000066"/>
                </a:solidFill>
                <a:latin typeface="Calibri" pitchFamily="34" charset="0"/>
              </a:rPr>
              <a:t>Master </a:t>
            </a:r>
            <a:r>
              <a:rPr lang="de-DE" sz="2800" b="1" u="sng" dirty="0" err="1">
                <a:solidFill>
                  <a:srgbClr val="000066"/>
                </a:solidFill>
                <a:latin typeface="Calibri" pitchFamily="34" charset="0"/>
              </a:rPr>
              <a:t>of</a:t>
            </a:r>
            <a:r>
              <a:rPr lang="de-DE" sz="2800" b="1" u="sng" dirty="0">
                <a:solidFill>
                  <a:srgbClr val="000066"/>
                </a:solidFill>
                <a:latin typeface="Calibri" pitchFamily="34" charset="0"/>
              </a:rPr>
              <a:t> Arts in </a:t>
            </a:r>
            <a:r>
              <a:rPr lang="de-DE" sz="2800" b="1" u="sng" dirty="0" err="1">
                <a:solidFill>
                  <a:srgbClr val="000066"/>
                </a:solidFill>
                <a:latin typeface="Calibri" pitchFamily="34" charset="0"/>
              </a:rPr>
              <a:t>Social</a:t>
            </a:r>
            <a:r>
              <a:rPr lang="de-DE" sz="2800" b="1" u="sng" dirty="0">
                <a:solidFill>
                  <a:srgbClr val="000066"/>
                </a:solidFill>
                <a:latin typeface="Calibri" pitchFamily="34" charset="0"/>
              </a:rPr>
              <a:t> Innovation</a:t>
            </a:r>
          </a:p>
          <a:p>
            <a:pPr algn="r"/>
            <a:endParaRPr lang="de-DE" sz="1400" b="1" u="sng" dirty="0">
              <a:solidFill>
                <a:srgbClr val="000066"/>
              </a:solidFill>
              <a:latin typeface="Calibri" pitchFamily="34" charset="0"/>
            </a:endParaRPr>
          </a:p>
          <a:p>
            <a:r>
              <a:rPr lang="de-DE" sz="2800" b="1" dirty="0" err="1">
                <a:solidFill>
                  <a:srgbClr val="000066"/>
                </a:solidFill>
                <a:latin typeface="Calibri" pitchFamily="34" charset="0"/>
              </a:rPr>
              <a:t>Danube</a:t>
            </a:r>
            <a:r>
              <a:rPr lang="de-DE" sz="2800" b="1" dirty="0">
                <a:solidFill>
                  <a:srgbClr val="000066"/>
                </a:solidFill>
                <a:latin typeface="Calibri" pitchFamily="34" charset="0"/>
              </a:rPr>
              <a:t> University Krems, Austria</a:t>
            </a:r>
          </a:p>
          <a:p>
            <a:r>
              <a:rPr lang="de-AT" sz="1800" dirty="0">
                <a:solidFill>
                  <a:schemeClr val="accent2"/>
                </a:solidFill>
                <a:latin typeface="Calibri" pitchFamily="34" charset="0"/>
              </a:rPr>
              <a:t>Department </a:t>
            </a:r>
            <a:r>
              <a:rPr lang="de-AT" sz="1800" dirty="0" err="1">
                <a:solidFill>
                  <a:schemeClr val="accent2"/>
                </a:solidFill>
                <a:latin typeface="Calibri" pitchFamily="34" charset="0"/>
              </a:rPr>
              <a:t>of</a:t>
            </a:r>
            <a:r>
              <a:rPr lang="de-AT" sz="1800" dirty="0">
                <a:solidFill>
                  <a:schemeClr val="accent2"/>
                </a:solidFill>
                <a:latin typeface="Calibri" pitchFamily="34" charset="0"/>
              </a:rPr>
              <a:t> Interactive Media </a:t>
            </a:r>
            <a:r>
              <a:rPr lang="de-AT" sz="1800" dirty="0" err="1">
                <a:solidFill>
                  <a:schemeClr val="accent2"/>
                </a:solidFill>
                <a:latin typeface="Calibri" pitchFamily="34" charset="0"/>
              </a:rPr>
              <a:t>and</a:t>
            </a:r>
            <a:r>
              <a:rPr lang="de-AT" sz="1800" dirty="0">
                <a:solidFill>
                  <a:schemeClr val="accent2"/>
                </a:solidFill>
                <a:latin typeface="Calibri" pitchFamily="34" charset="0"/>
              </a:rPr>
              <a:t> Technologies </a:t>
            </a:r>
            <a:r>
              <a:rPr lang="de-AT" sz="1800" dirty="0" err="1">
                <a:solidFill>
                  <a:schemeClr val="accent2"/>
                </a:solidFill>
                <a:latin typeface="Calibri" pitchFamily="34" charset="0"/>
              </a:rPr>
              <a:t>for</a:t>
            </a:r>
            <a:r>
              <a:rPr lang="de-AT" sz="1800" dirty="0">
                <a:solidFill>
                  <a:schemeClr val="accent2"/>
                </a:solidFill>
                <a:latin typeface="Calibri" pitchFamily="34" charset="0"/>
              </a:rPr>
              <a:t> </a:t>
            </a:r>
            <a:r>
              <a:rPr lang="de-AT" sz="1800" dirty="0" smtClean="0">
                <a:solidFill>
                  <a:schemeClr val="accent2"/>
                </a:solidFill>
                <a:latin typeface="Calibri" pitchFamily="34" charset="0"/>
              </a:rPr>
              <a:t>Education – </a:t>
            </a:r>
            <a:r>
              <a:rPr lang="de-AT" sz="1800" dirty="0" err="1">
                <a:solidFill>
                  <a:schemeClr val="accent2"/>
                </a:solidFill>
                <a:latin typeface="Calibri" pitchFamily="34" charset="0"/>
              </a:rPr>
              <a:t>Centre</a:t>
            </a:r>
            <a:r>
              <a:rPr lang="de-AT" sz="1800" dirty="0">
                <a:solidFill>
                  <a:schemeClr val="accent2"/>
                </a:solidFill>
                <a:latin typeface="Calibri" pitchFamily="34" charset="0"/>
              </a:rPr>
              <a:t> </a:t>
            </a:r>
            <a:r>
              <a:rPr lang="de-AT" sz="1800" dirty="0" err="1">
                <a:solidFill>
                  <a:schemeClr val="accent2"/>
                </a:solidFill>
                <a:latin typeface="Calibri" pitchFamily="34" charset="0"/>
              </a:rPr>
              <a:t>of</a:t>
            </a:r>
            <a:r>
              <a:rPr lang="de-AT" sz="1800" dirty="0">
                <a:solidFill>
                  <a:schemeClr val="accent2"/>
                </a:solidFill>
                <a:latin typeface="Calibri" pitchFamily="34" charset="0"/>
              </a:rPr>
              <a:t> Interactive Media</a:t>
            </a:r>
          </a:p>
          <a:p>
            <a:r>
              <a:rPr lang="de-AT" sz="2000" dirty="0" smtClean="0">
                <a:solidFill>
                  <a:srgbClr val="000066"/>
                </a:solidFill>
                <a:latin typeface="Calibri" pitchFamily="34" charset="0"/>
              </a:rPr>
              <a:t>Duration: 5 Semester</a:t>
            </a:r>
            <a:r>
              <a:rPr lang="de-AT" sz="2000" dirty="0">
                <a:solidFill>
                  <a:srgbClr val="000066"/>
                </a:solidFill>
                <a:latin typeface="Calibri" pitchFamily="34" charset="0"/>
              </a:rPr>
              <a:t>, 120 ECTS, </a:t>
            </a:r>
            <a:r>
              <a:rPr lang="de-AT" sz="2000" dirty="0" smtClean="0">
                <a:solidFill>
                  <a:srgbClr val="000066"/>
                </a:solidFill>
                <a:latin typeface="Calibri" pitchFamily="34" charset="0"/>
              </a:rPr>
              <a:t>extra-</a:t>
            </a:r>
            <a:r>
              <a:rPr lang="de-AT" sz="2000" dirty="0" err="1" smtClean="0">
                <a:solidFill>
                  <a:srgbClr val="000066"/>
                </a:solidFill>
                <a:latin typeface="Calibri" pitchFamily="34" charset="0"/>
              </a:rPr>
              <a:t>occupational</a:t>
            </a:r>
            <a:r>
              <a:rPr lang="de-AT" sz="2000" dirty="0" smtClean="0">
                <a:solidFill>
                  <a:srgbClr val="000066"/>
                </a:solidFill>
                <a:latin typeface="Calibri" pitchFamily="34" charset="0"/>
              </a:rPr>
              <a:t>, </a:t>
            </a:r>
            <a:r>
              <a:rPr lang="de-AT" sz="2000" dirty="0" err="1" smtClean="0">
                <a:solidFill>
                  <a:srgbClr val="000066"/>
                </a:solidFill>
                <a:latin typeface="Calibri" pitchFamily="34" charset="0"/>
              </a:rPr>
              <a:t>blended</a:t>
            </a:r>
            <a:r>
              <a:rPr lang="de-AT" sz="2000" dirty="0" smtClean="0">
                <a:solidFill>
                  <a:srgbClr val="000066"/>
                </a:solidFill>
                <a:latin typeface="Calibri" pitchFamily="34" charset="0"/>
              </a:rPr>
              <a:t> </a:t>
            </a:r>
            <a:r>
              <a:rPr lang="de-AT" sz="2000" dirty="0" err="1" smtClean="0">
                <a:solidFill>
                  <a:srgbClr val="000066"/>
                </a:solidFill>
                <a:latin typeface="Calibri" pitchFamily="34" charset="0"/>
              </a:rPr>
              <a:t>learning</a:t>
            </a:r>
            <a:endParaRPr lang="de-AT" sz="2000" dirty="0">
              <a:solidFill>
                <a:srgbClr val="000066"/>
              </a:solidFill>
              <a:latin typeface="Calibri" pitchFamily="34" charset="0"/>
            </a:endParaRPr>
          </a:p>
        </p:txBody>
      </p:sp>
      <p:sp>
        <p:nvSpPr>
          <p:cNvPr id="6" name="Rectangle 74"/>
          <p:cNvSpPr>
            <a:spLocks noChangeArrowheads="1"/>
          </p:cNvSpPr>
          <p:nvPr/>
        </p:nvSpPr>
        <p:spPr bwMode="auto">
          <a:xfrm>
            <a:off x="250825" y="3933056"/>
            <a:ext cx="8785225"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de-DE" sz="800" dirty="0">
              <a:solidFill>
                <a:schemeClr val="accent2"/>
              </a:solidFill>
              <a:latin typeface="Calibri" pitchFamily="34" charset="0"/>
            </a:endParaRPr>
          </a:p>
          <a:p>
            <a:r>
              <a:rPr lang="de-DE" sz="1800" dirty="0">
                <a:solidFill>
                  <a:schemeClr val="accent2"/>
                </a:solidFill>
                <a:latin typeface="Calibri" pitchFamily="34" charset="0"/>
              </a:rPr>
              <a:t>L</a:t>
            </a:r>
            <a:r>
              <a:rPr lang="de-DE" sz="1800" dirty="0" smtClean="0">
                <a:solidFill>
                  <a:schemeClr val="accent2"/>
                </a:solidFill>
                <a:latin typeface="Calibri" pitchFamily="34" charset="0"/>
              </a:rPr>
              <a:t>aunch </a:t>
            </a:r>
            <a:r>
              <a:rPr lang="de-DE" sz="1800" dirty="0" err="1" smtClean="0">
                <a:solidFill>
                  <a:schemeClr val="accent2"/>
                </a:solidFill>
                <a:latin typeface="Calibri" pitchFamily="34" charset="0"/>
              </a:rPr>
              <a:t>of</a:t>
            </a:r>
            <a:r>
              <a:rPr lang="de-DE" sz="1800" dirty="0" smtClean="0">
                <a:solidFill>
                  <a:schemeClr val="accent2"/>
                </a:solidFill>
                <a:latin typeface="Calibri" pitchFamily="34" charset="0"/>
              </a:rPr>
              <a:t> 2nd </a:t>
            </a:r>
            <a:r>
              <a:rPr lang="de-DE" sz="1800" dirty="0" err="1" smtClean="0">
                <a:solidFill>
                  <a:schemeClr val="accent2"/>
                </a:solidFill>
                <a:latin typeface="Calibri" pitchFamily="34" charset="0"/>
              </a:rPr>
              <a:t>course</a:t>
            </a:r>
            <a:r>
              <a:rPr lang="de-DE" sz="1800" dirty="0" smtClean="0">
                <a:solidFill>
                  <a:schemeClr val="accent2"/>
                </a:solidFill>
                <a:latin typeface="Calibri" pitchFamily="34" charset="0"/>
              </a:rPr>
              <a:t> </a:t>
            </a:r>
            <a:r>
              <a:rPr lang="de-DE" sz="1800" dirty="0" err="1" smtClean="0">
                <a:solidFill>
                  <a:schemeClr val="accent2"/>
                </a:solidFill>
                <a:latin typeface="Calibri" pitchFamily="34" charset="0"/>
              </a:rPr>
              <a:t>of</a:t>
            </a:r>
            <a:r>
              <a:rPr lang="de-DE" sz="1800" dirty="0" smtClean="0">
                <a:solidFill>
                  <a:schemeClr val="accent2"/>
                </a:solidFill>
                <a:latin typeface="Calibri" pitchFamily="34" charset="0"/>
              </a:rPr>
              <a:t> </a:t>
            </a:r>
            <a:r>
              <a:rPr lang="de-DE" sz="1800" dirty="0" err="1" smtClean="0">
                <a:solidFill>
                  <a:schemeClr val="accent2"/>
                </a:solidFill>
                <a:latin typeface="Calibri" pitchFamily="34" charset="0"/>
              </a:rPr>
              <a:t>study</a:t>
            </a:r>
            <a:r>
              <a:rPr lang="de-DE" sz="1800" dirty="0" smtClean="0">
                <a:solidFill>
                  <a:schemeClr val="accent2"/>
                </a:solidFill>
                <a:latin typeface="Calibri" pitchFamily="34" charset="0"/>
              </a:rPr>
              <a:t>:</a:t>
            </a:r>
            <a:endParaRPr lang="de-DE" sz="1800" dirty="0">
              <a:solidFill>
                <a:schemeClr val="accent2"/>
              </a:solidFill>
              <a:latin typeface="Calibri" pitchFamily="34" charset="0"/>
            </a:endParaRPr>
          </a:p>
          <a:p>
            <a:r>
              <a:rPr lang="de-DE" sz="1800" dirty="0" err="1" smtClean="0">
                <a:solidFill>
                  <a:schemeClr val="accent2"/>
                </a:solidFill>
                <a:latin typeface="Calibri" pitchFamily="34" charset="0"/>
              </a:rPr>
              <a:t>October</a:t>
            </a:r>
            <a:r>
              <a:rPr lang="de-DE" sz="1800" dirty="0" smtClean="0">
                <a:solidFill>
                  <a:schemeClr val="accent2"/>
                </a:solidFill>
                <a:latin typeface="Calibri" pitchFamily="34" charset="0"/>
              </a:rPr>
              <a:t> 6th, 2014</a:t>
            </a:r>
            <a:endParaRPr lang="de-DE" sz="1800" dirty="0">
              <a:solidFill>
                <a:schemeClr val="accent2"/>
              </a:solidFill>
              <a:latin typeface="Calibri" pitchFamily="34" charset="0"/>
            </a:endParaRPr>
          </a:p>
          <a:p>
            <a:endParaRPr lang="de-DE" sz="800" dirty="0" smtClean="0">
              <a:solidFill>
                <a:schemeClr val="accent2"/>
              </a:solidFill>
              <a:latin typeface="Calibri" pitchFamily="34" charset="0"/>
            </a:endParaRPr>
          </a:p>
          <a:p>
            <a:r>
              <a:rPr lang="de-DE" sz="1800" b="1" dirty="0" smtClean="0">
                <a:solidFill>
                  <a:schemeClr val="accent2"/>
                </a:solidFill>
                <a:latin typeface="Calibri" pitchFamily="34" charset="0"/>
              </a:rPr>
              <a:t>Admission</a:t>
            </a:r>
            <a:r>
              <a:rPr lang="de-DE" sz="1800" dirty="0" smtClean="0">
                <a:solidFill>
                  <a:schemeClr val="accent2"/>
                </a:solidFill>
                <a:latin typeface="Calibri" pitchFamily="34" charset="0"/>
              </a:rPr>
              <a:t> </a:t>
            </a:r>
            <a:r>
              <a:rPr lang="de-DE" sz="1800" dirty="0" err="1" smtClean="0">
                <a:solidFill>
                  <a:schemeClr val="accent2"/>
                </a:solidFill>
                <a:latin typeface="Calibri" pitchFamily="34" charset="0"/>
              </a:rPr>
              <a:t>until</a:t>
            </a:r>
            <a:r>
              <a:rPr lang="de-DE" sz="1800" dirty="0" smtClean="0">
                <a:solidFill>
                  <a:schemeClr val="accent2"/>
                </a:solidFill>
                <a:latin typeface="Calibri" pitchFamily="34" charset="0"/>
              </a:rPr>
              <a:t> end </a:t>
            </a:r>
            <a:r>
              <a:rPr lang="de-DE" sz="1800" dirty="0" err="1" smtClean="0">
                <a:solidFill>
                  <a:schemeClr val="accent2"/>
                </a:solidFill>
                <a:latin typeface="Calibri" pitchFamily="34" charset="0"/>
              </a:rPr>
              <a:t>of</a:t>
            </a:r>
            <a:r>
              <a:rPr lang="de-DE" sz="1800" dirty="0" smtClean="0">
                <a:solidFill>
                  <a:schemeClr val="accent2"/>
                </a:solidFill>
                <a:latin typeface="Calibri" pitchFamily="34" charset="0"/>
              </a:rPr>
              <a:t> 2014</a:t>
            </a:r>
            <a:endParaRPr lang="de-DE" sz="1800" dirty="0">
              <a:solidFill>
                <a:schemeClr val="accent2"/>
              </a:solidFill>
              <a:latin typeface="Calibri" pitchFamily="34" charset="0"/>
            </a:endParaRPr>
          </a:p>
          <a:p>
            <a:endParaRPr lang="de-DE" sz="800" dirty="0">
              <a:solidFill>
                <a:schemeClr val="accent2"/>
              </a:solidFill>
              <a:latin typeface="Calibri" pitchFamily="34" charset="0"/>
            </a:endParaRPr>
          </a:p>
          <a:p>
            <a:r>
              <a:rPr lang="de-DE" sz="1800" dirty="0">
                <a:solidFill>
                  <a:schemeClr val="accent2"/>
                </a:solidFill>
                <a:latin typeface="Calibri" pitchFamily="34" charset="0"/>
              </a:rPr>
              <a:t>Information</a:t>
            </a:r>
            <a:r>
              <a:rPr lang="de-DE" sz="1800" dirty="0" smtClean="0">
                <a:solidFill>
                  <a:schemeClr val="accent2"/>
                </a:solidFill>
                <a:latin typeface="Calibri" pitchFamily="34" charset="0"/>
              </a:rPr>
              <a:t>:</a:t>
            </a:r>
            <a:endParaRPr lang="de-AT" sz="700" dirty="0">
              <a:solidFill>
                <a:schemeClr val="accent2"/>
              </a:solidFill>
              <a:latin typeface="Calibri" pitchFamily="34" charset="0"/>
            </a:endParaRPr>
          </a:p>
          <a:p>
            <a:r>
              <a:rPr lang="de-AT" sz="2000" b="1" u="sng" dirty="0">
                <a:solidFill>
                  <a:schemeClr val="accent2"/>
                </a:solidFill>
                <a:latin typeface="Calibri" pitchFamily="34" charset="0"/>
              </a:rPr>
              <a:t>www.donau-uni.ac.at/masi</a:t>
            </a:r>
          </a:p>
        </p:txBody>
      </p:sp>
      <p:pic>
        <p:nvPicPr>
          <p:cNvPr id="7" name="Picture 1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1268413"/>
            <a:ext cx="3241676"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4080694"/>
            <a:ext cx="5183188" cy="163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175"/>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hteck 9"/>
          <p:cNvSpPr/>
          <p:nvPr/>
        </p:nvSpPr>
        <p:spPr>
          <a:xfrm rot="16200000">
            <a:off x="-1168744" y="4591731"/>
            <a:ext cx="2633798" cy="369332"/>
          </a:xfrm>
          <a:prstGeom prst="rect">
            <a:avLst/>
          </a:prstGeom>
        </p:spPr>
        <p:txBody>
          <a:bodyPr wrap="none">
            <a:spAutoFit/>
          </a:bodyPr>
          <a:lstStyle/>
          <a:p>
            <a:r>
              <a:rPr lang="en-US" altLang="de-DE" sz="1800" i="1" dirty="0" smtClean="0">
                <a:solidFill>
                  <a:srgbClr val="000066"/>
                </a:solidFill>
                <a:latin typeface="Calibri" pitchFamily="34" charset="0"/>
              </a:rPr>
              <a:t>4. Trends and examples …</a:t>
            </a:r>
            <a:endParaRPr lang="de-DE" sz="1800" dirty="0">
              <a:solidFill>
                <a:srgbClr val="000066"/>
              </a:solidFill>
            </a:endParaRPr>
          </a:p>
        </p:txBody>
      </p:sp>
      <p:sp>
        <p:nvSpPr>
          <p:cNvPr id="11" name="Textfeld 10"/>
          <p:cNvSpPr txBox="1"/>
          <p:nvPr/>
        </p:nvSpPr>
        <p:spPr>
          <a:xfrm>
            <a:off x="539552" y="128826"/>
            <a:ext cx="1495730" cy="707886"/>
          </a:xfrm>
          <a:prstGeom prst="rect">
            <a:avLst/>
          </a:prstGeom>
          <a:noFill/>
        </p:spPr>
        <p:txBody>
          <a:bodyPr wrap="none" rtlCol="0">
            <a:spAutoFit/>
          </a:bodyPr>
          <a:lstStyle/>
          <a:p>
            <a:r>
              <a:rPr lang="de-DE" sz="4000" b="1" dirty="0" smtClean="0">
                <a:solidFill>
                  <a:srgbClr val="FFFF00"/>
                </a:solidFill>
                <a:latin typeface="Calibri" panose="020F0502020204030204" pitchFamily="34" charset="0"/>
                <a:cs typeface="Calibri" panose="020F0502020204030204" pitchFamily="34" charset="0"/>
              </a:rPr>
              <a:t>CASES</a:t>
            </a:r>
            <a:endParaRPr lang="de-DE" sz="2400" b="1" dirty="0">
              <a:solidFill>
                <a:srgbClr val="0000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95137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6"/>
          <p:cNvPicPr>
            <a:picLocks noChangeAspect="1" noChangeArrowheads="1"/>
          </p:cNvPicPr>
          <p:nvPr/>
        </p:nvPicPr>
        <p:blipFill>
          <a:blip r:embed="rId2">
            <a:grayscl/>
            <a:extLst>
              <a:ext uri="{28A0092B-C50C-407E-A947-70E740481C1C}">
                <a14:useLocalDpi xmlns:a14="http://schemas.microsoft.com/office/drawing/2010/main" val="0"/>
              </a:ext>
            </a:extLst>
          </a:blip>
          <a:srcRect t="30244" b="35329"/>
          <a:stretch>
            <a:fillRect/>
          </a:stretch>
        </p:blipFill>
        <p:spPr bwMode="auto">
          <a:xfrm>
            <a:off x="0" y="0"/>
            <a:ext cx="91440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8" name="Picture 7"/>
          <p:cNvPicPr>
            <a:picLocks noChangeAspect="1" noChangeArrowheads="1"/>
          </p:cNvPicPr>
          <p:nvPr/>
        </p:nvPicPr>
        <p:blipFill>
          <a:blip r:embed="rId3">
            <a:grayscl/>
            <a:extLst>
              <a:ext uri="{28A0092B-C50C-407E-A947-70E740481C1C}">
                <a14:useLocalDpi xmlns:a14="http://schemas.microsoft.com/office/drawing/2010/main" val="0"/>
              </a:ext>
            </a:extLst>
          </a:blip>
          <a:srcRect t="10394" b="45430"/>
          <a:stretch>
            <a:fillRect/>
          </a:stretch>
        </p:blipFill>
        <p:spPr bwMode="auto">
          <a:xfrm>
            <a:off x="0" y="6336803"/>
            <a:ext cx="9144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9" name="Rectangle 7"/>
          <p:cNvSpPr>
            <a:spLocks noChangeArrowheads="1"/>
          </p:cNvSpPr>
          <p:nvPr/>
        </p:nvSpPr>
        <p:spPr bwMode="auto">
          <a:xfrm>
            <a:off x="3038036" y="-27384"/>
            <a:ext cx="311873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sz="4000" b="1" u="sng" dirty="0" smtClean="0">
                <a:solidFill>
                  <a:srgbClr val="FFFF00"/>
                </a:solidFill>
                <a:latin typeface="Calibri" pitchFamily="34" charset="0"/>
              </a:rPr>
              <a:t>„</a:t>
            </a:r>
            <a:r>
              <a:rPr lang="de-DE" sz="4000" b="1" u="sng" dirty="0" err="1" smtClean="0">
                <a:solidFill>
                  <a:srgbClr val="FFFF00"/>
                </a:solidFill>
                <a:latin typeface="Calibri" pitchFamily="34" charset="0"/>
              </a:rPr>
              <a:t>SozialMarie</a:t>
            </a:r>
            <a:r>
              <a:rPr lang="de-DE" sz="4000" b="1" u="sng" dirty="0" smtClean="0">
                <a:solidFill>
                  <a:srgbClr val="FFFF00"/>
                </a:solidFill>
                <a:latin typeface="Calibri" pitchFamily="34" charset="0"/>
              </a:rPr>
              <a:t>“</a:t>
            </a:r>
            <a:endParaRPr lang="de-AT" sz="4000" b="1" dirty="0">
              <a:solidFill>
                <a:srgbClr val="333399"/>
              </a:solidFill>
              <a:latin typeface="Calibri" pitchFamily="34" charset="0"/>
            </a:endParaRPr>
          </a:p>
        </p:txBody>
      </p:sp>
      <p:sp>
        <p:nvSpPr>
          <p:cNvPr id="20" name="Rectangle 75"/>
          <p:cNvSpPr>
            <a:spLocks noChangeArrowheads="1"/>
          </p:cNvSpPr>
          <p:nvPr/>
        </p:nvSpPr>
        <p:spPr bwMode="auto">
          <a:xfrm>
            <a:off x="0" y="620688"/>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20000"/>
              </a:spcBef>
            </a:pPr>
            <a:r>
              <a:rPr lang="de-DE" sz="2400" b="1" u="sng" dirty="0" smtClean="0">
                <a:solidFill>
                  <a:srgbClr val="000066"/>
                </a:solidFill>
                <a:latin typeface="Calibri" pitchFamily="34" charset="0"/>
              </a:rPr>
              <a:t>The international Austrian </a:t>
            </a:r>
            <a:r>
              <a:rPr lang="de-DE" sz="2400" b="1" u="sng" dirty="0" err="1" smtClean="0">
                <a:solidFill>
                  <a:srgbClr val="000066"/>
                </a:solidFill>
                <a:latin typeface="Calibri" pitchFamily="34" charset="0"/>
              </a:rPr>
              <a:t>award</a:t>
            </a:r>
            <a:r>
              <a:rPr lang="de-DE" sz="2400" b="1" u="sng" dirty="0" smtClean="0">
                <a:solidFill>
                  <a:srgbClr val="000066"/>
                </a:solidFill>
                <a:latin typeface="Calibri" pitchFamily="34" charset="0"/>
              </a:rPr>
              <a:t> </a:t>
            </a:r>
            <a:r>
              <a:rPr lang="de-DE" sz="2400" b="1" u="sng" dirty="0" err="1">
                <a:solidFill>
                  <a:srgbClr val="000066"/>
                </a:solidFill>
                <a:latin typeface="Calibri" pitchFamily="34" charset="0"/>
              </a:rPr>
              <a:t>for</a:t>
            </a:r>
            <a:r>
              <a:rPr lang="de-DE" sz="2400" b="1" u="sng" dirty="0">
                <a:solidFill>
                  <a:srgbClr val="000066"/>
                </a:solidFill>
                <a:latin typeface="Calibri" pitchFamily="34" charset="0"/>
              </a:rPr>
              <a:t> </a:t>
            </a:r>
            <a:r>
              <a:rPr lang="de-DE" sz="2400" b="1" u="sng" dirty="0" err="1">
                <a:solidFill>
                  <a:srgbClr val="000066"/>
                </a:solidFill>
                <a:latin typeface="Calibri" pitchFamily="34" charset="0"/>
              </a:rPr>
              <a:t>successful</a:t>
            </a:r>
            <a:r>
              <a:rPr lang="de-DE" sz="2400" b="1" u="sng" dirty="0">
                <a:solidFill>
                  <a:srgbClr val="000066"/>
                </a:solidFill>
                <a:latin typeface="Calibri" pitchFamily="34" charset="0"/>
              </a:rPr>
              <a:t> </a:t>
            </a:r>
            <a:r>
              <a:rPr lang="de-DE" sz="2400" b="1" u="sng" dirty="0" err="1" smtClean="0">
                <a:solidFill>
                  <a:srgbClr val="000066"/>
                </a:solidFill>
                <a:latin typeface="Calibri" pitchFamily="34" charset="0"/>
              </a:rPr>
              <a:t>social</a:t>
            </a:r>
            <a:r>
              <a:rPr lang="de-DE" sz="2400" b="1" u="sng" dirty="0" smtClean="0">
                <a:solidFill>
                  <a:srgbClr val="000066"/>
                </a:solidFill>
                <a:latin typeface="Calibri" pitchFamily="34" charset="0"/>
              </a:rPr>
              <a:t> </a:t>
            </a:r>
            <a:r>
              <a:rPr lang="de-DE" sz="2400" b="1" u="sng" dirty="0" err="1" smtClean="0">
                <a:solidFill>
                  <a:srgbClr val="000066"/>
                </a:solidFill>
                <a:latin typeface="Calibri" pitchFamily="34" charset="0"/>
              </a:rPr>
              <a:t>innovations</a:t>
            </a:r>
            <a:endParaRPr lang="de-DE" sz="2400" b="1" u="sng" dirty="0">
              <a:solidFill>
                <a:srgbClr val="000066"/>
              </a:solidFill>
              <a:latin typeface="Calibri" pitchFamily="34" charset="0"/>
            </a:endParaRPr>
          </a:p>
        </p:txBody>
      </p:sp>
      <p:sp>
        <p:nvSpPr>
          <p:cNvPr id="21" name="Text Box 11"/>
          <p:cNvSpPr txBox="1">
            <a:spLocks noChangeArrowheads="1"/>
          </p:cNvSpPr>
          <p:nvPr/>
        </p:nvSpPr>
        <p:spPr bwMode="auto">
          <a:xfrm>
            <a:off x="396180" y="1124744"/>
            <a:ext cx="2663825"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r>
              <a:rPr lang="de-AT" sz="2000" dirty="0" err="1">
                <a:solidFill>
                  <a:srgbClr val="0000FF"/>
                </a:solidFill>
                <a:latin typeface="Calibri" pitchFamily="34" charset="0"/>
              </a:rPr>
              <a:t>Eligible</a:t>
            </a:r>
            <a:r>
              <a:rPr lang="de-AT" sz="2000" dirty="0">
                <a:solidFill>
                  <a:srgbClr val="0000FF"/>
                </a:solidFill>
                <a:latin typeface="Calibri" pitchFamily="34" charset="0"/>
              </a:rPr>
              <a:t> </a:t>
            </a:r>
            <a:r>
              <a:rPr lang="de-AT" sz="2000" dirty="0" err="1">
                <a:solidFill>
                  <a:srgbClr val="0000FF"/>
                </a:solidFill>
                <a:latin typeface="Calibri" pitchFamily="34" charset="0"/>
              </a:rPr>
              <a:t>for</a:t>
            </a:r>
            <a:r>
              <a:rPr lang="de-AT" sz="2000" dirty="0">
                <a:solidFill>
                  <a:srgbClr val="0000FF"/>
                </a:solidFill>
                <a:latin typeface="Calibri" pitchFamily="34" charset="0"/>
              </a:rPr>
              <a:t> </a:t>
            </a:r>
            <a:r>
              <a:rPr lang="de-AT" sz="2000" dirty="0" err="1">
                <a:solidFill>
                  <a:srgbClr val="0000FF"/>
                </a:solidFill>
                <a:latin typeface="Calibri" pitchFamily="34" charset="0"/>
              </a:rPr>
              <a:t>submission</a:t>
            </a:r>
            <a:r>
              <a:rPr lang="de-AT" sz="2000" dirty="0">
                <a:solidFill>
                  <a:srgbClr val="0000FF"/>
                </a:solidFill>
                <a:latin typeface="Calibri" pitchFamily="34" charset="0"/>
              </a:rPr>
              <a:t> </a:t>
            </a:r>
            <a:r>
              <a:rPr lang="de-AT" sz="2000" dirty="0" err="1">
                <a:solidFill>
                  <a:srgbClr val="0000FF"/>
                </a:solidFill>
                <a:latin typeface="Calibri" pitchFamily="34" charset="0"/>
              </a:rPr>
              <a:t>are</a:t>
            </a:r>
            <a:r>
              <a:rPr lang="de-AT" sz="2000" dirty="0">
                <a:solidFill>
                  <a:srgbClr val="0000FF"/>
                </a:solidFill>
                <a:latin typeface="Calibri" pitchFamily="34" charset="0"/>
              </a:rPr>
              <a:t> </a:t>
            </a:r>
            <a:r>
              <a:rPr lang="de-AT" sz="2000" dirty="0" err="1">
                <a:solidFill>
                  <a:srgbClr val="0000FF"/>
                </a:solidFill>
                <a:latin typeface="Calibri" pitchFamily="34" charset="0"/>
              </a:rPr>
              <a:t>projects</a:t>
            </a:r>
            <a:r>
              <a:rPr lang="de-AT" sz="2000" dirty="0">
                <a:solidFill>
                  <a:srgbClr val="0000FF"/>
                </a:solidFill>
                <a:latin typeface="Calibri" pitchFamily="34" charset="0"/>
              </a:rPr>
              <a:t> </a:t>
            </a:r>
            <a:r>
              <a:rPr lang="de-AT" sz="2000" dirty="0" err="1">
                <a:solidFill>
                  <a:srgbClr val="0000FF"/>
                </a:solidFill>
                <a:latin typeface="Calibri" pitchFamily="34" charset="0"/>
              </a:rPr>
              <a:t>of</a:t>
            </a:r>
            <a:r>
              <a:rPr lang="de-AT" sz="2000" dirty="0">
                <a:solidFill>
                  <a:srgbClr val="0000FF"/>
                </a:solidFill>
                <a:latin typeface="Calibri" pitchFamily="34" charset="0"/>
              </a:rPr>
              <a:t> </a:t>
            </a:r>
            <a:r>
              <a:rPr lang="de-AT" sz="2000" dirty="0" err="1">
                <a:solidFill>
                  <a:srgbClr val="0000FF"/>
                </a:solidFill>
                <a:latin typeface="Calibri" pitchFamily="34" charset="0"/>
              </a:rPr>
              <a:t>the</a:t>
            </a:r>
            <a:r>
              <a:rPr lang="de-AT" sz="2000" dirty="0">
                <a:solidFill>
                  <a:srgbClr val="0000FF"/>
                </a:solidFill>
                <a:latin typeface="Calibri" pitchFamily="34" charset="0"/>
              </a:rPr>
              <a:t>:</a:t>
            </a:r>
            <a:endParaRPr lang="de-AT" sz="1000" dirty="0">
              <a:solidFill>
                <a:srgbClr val="0000FF"/>
              </a:solidFill>
              <a:latin typeface="Calibri" pitchFamily="34" charset="0"/>
            </a:endParaRPr>
          </a:p>
          <a:p>
            <a:pPr>
              <a:buFont typeface="Wingdings" pitchFamily="2" charset="2"/>
              <a:buChar char="Ø"/>
            </a:pPr>
            <a:r>
              <a:rPr lang="de-AT" sz="1600" dirty="0">
                <a:solidFill>
                  <a:srgbClr val="0000FF"/>
                </a:solidFill>
                <a:latin typeface="Calibri" pitchFamily="34" charset="0"/>
              </a:rPr>
              <a:t> </a:t>
            </a:r>
            <a:r>
              <a:rPr lang="de-AT" sz="1600" dirty="0" err="1">
                <a:solidFill>
                  <a:srgbClr val="0000FF"/>
                </a:solidFill>
                <a:latin typeface="Calibri" pitchFamily="34" charset="0"/>
              </a:rPr>
              <a:t>social</a:t>
            </a:r>
            <a:r>
              <a:rPr lang="de-AT" sz="1600" dirty="0">
                <a:solidFill>
                  <a:srgbClr val="0000FF"/>
                </a:solidFill>
                <a:latin typeface="Calibri" pitchFamily="34" charset="0"/>
              </a:rPr>
              <a:t> </a:t>
            </a:r>
            <a:r>
              <a:rPr lang="de-AT" sz="1600" dirty="0" err="1">
                <a:solidFill>
                  <a:srgbClr val="0000FF"/>
                </a:solidFill>
                <a:latin typeface="Calibri" pitchFamily="34" charset="0"/>
              </a:rPr>
              <a:t>economy</a:t>
            </a:r>
            <a:r>
              <a:rPr lang="de-AT" sz="1600" dirty="0">
                <a:solidFill>
                  <a:srgbClr val="0000FF"/>
                </a:solidFill>
                <a:latin typeface="Calibri" pitchFamily="34" charset="0"/>
              </a:rPr>
              <a:t> (</a:t>
            </a:r>
            <a:r>
              <a:rPr lang="de-AT" sz="1600" dirty="0" err="1">
                <a:solidFill>
                  <a:srgbClr val="0000FF"/>
                </a:solidFill>
                <a:latin typeface="Calibri" pitchFamily="34" charset="0"/>
              </a:rPr>
              <a:t>civil</a:t>
            </a:r>
            <a:r>
              <a:rPr lang="de-AT" sz="1600" dirty="0">
                <a:solidFill>
                  <a:srgbClr val="0000FF"/>
                </a:solidFill>
                <a:latin typeface="Calibri" pitchFamily="34" charset="0"/>
              </a:rPr>
              <a:t> </a:t>
            </a:r>
          </a:p>
          <a:p>
            <a:pPr>
              <a:buFont typeface="Wingdings" pitchFamily="2" charset="2"/>
              <a:buNone/>
            </a:pPr>
            <a:r>
              <a:rPr lang="de-AT" sz="1600" dirty="0">
                <a:solidFill>
                  <a:srgbClr val="0000FF"/>
                </a:solidFill>
                <a:latin typeface="Calibri" pitchFamily="34" charset="0"/>
              </a:rPr>
              <a:t>    </a:t>
            </a:r>
            <a:r>
              <a:rPr lang="de-AT" sz="1600" dirty="0" err="1">
                <a:solidFill>
                  <a:srgbClr val="0000FF"/>
                </a:solidFill>
                <a:latin typeface="Calibri" pitchFamily="34" charset="0"/>
              </a:rPr>
              <a:t>society</a:t>
            </a:r>
            <a:r>
              <a:rPr lang="de-AT" sz="1600" dirty="0">
                <a:solidFill>
                  <a:srgbClr val="0000FF"/>
                </a:solidFill>
                <a:latin typeface="Calibri" pitchFamily="34" charset="0"/>
              </a:rPr>
              <a:t> initiatives, NPOs/</a:t>
            </a:r>
          </a:p>
          <a:p>
            <a:pPr>
              <a:buFont typeface="Wingdings" pitchFamily="2" charset="2"/>
              <a:buNone/>
            </a:pPr>
            <a:r>
              <a:rPr lang="de-AT" sz="1600" dirty="0">
                <a:solidFill>
                  <a:srgbClr val="0000FF"/>
                </a:solidFill>
                <a:latin typeface="Calibri" pitchFamily="34" charset="0"/>
              </a:rPr>
              <a:t>    NGOs, </a:t>
            </a:r>
            <a:r>
              <a:rPr lang="de-AT" sz="1600" dirty="0" err="1">
                <a:solidFill>
                  <a:srgbClr val="0000FF"/>
                </a:solidFill>
                <a:latin typeface="Calibri" pitchFamily="34" charset="0"/>
              </a:rPr>
              <a:t>associations</a:t>
            </a:r>
            <a:r>
              <a:rPr lang="de-AT" sz="1600" dirty="0">
                <a:solidFill>
                  <a:srgbClr val="0000FF"/>
                </a:solidFill>
                <a:latin typeface="Calibri" pitchFamily="34" charset="0"/>
              </a:rPr>
              <a:t>) </a:t>
            </a:r>
            <a:endParaRPr lang="de-AT" sz="1000" dirty="0">
              <a:solidFill>
                <a:srgbClr val="0000FF"/>
              </a:solidFill>
              <a:latin typeface="Calibri" pitchFamily="34" charset="0"/>
            </a:endParaRPr>
          </a:p>
          <a:p>
            <a:pPr>
              <a:buFont typeface="Wingdings" pitchFamily="2" charset="2"/>
              <a:buChar char="Ø"/>
            </a:pPr>
            <a:r>
              <a:rPr lang="de-AT" sz="1600" dirty="0">
                <a:solidFill>
                  <a:srgbClr val="0000FF"/>
                </a:solidFill>
                <a:latin typeface="Calibri" pitchFamily="34" charset="0"/>
              </a:rPr>
              <a:t> </a:t>
            </a:r>
            <a:r>
              <a:rPr lang="de-AT" sz="1600" dirty="0" err="1">
                <a:solidFill>
                  <a:srgbClr val="0000FF"/>
                </a:solidFill>
                <a:latin typeface="Calibri" pitchFamily="34" charset="0"/>
              </a:rPr>
              <a:t>public</a:t>
            </a:r>
            <a:r>
              <a:rPr lang="de-AT" sz="1600" dirty="0">
                <a:solidFill>
                  <a:srgbClr val="0000FF"/>
                </a:solidFill>
                <a:latin typeface="Calibri" pitchFamily="34" charset="0"/>
              </a:rPr>
              <a:t> </a:t>
            </a:r>
            <a:r>
              <a:rPr lang="de-AT" sz="1600" dirty="0" err="1">
                <a:solidFill>
                  <a:srgbClr val="0000FF"/>
                </a:solidFill>
                <a:latin typeface="Calibri" pitchFamily="34" charset="0"/>
              </a:rPr>
              <a:t>sector</a:t>
            </a:r>
            <a:r>
              <a:rPr lang="de-AT" sz="1600" dirty="0">
                <a:solidFill>
                  <a:srgbClr val="0000FF"/>
                </a:solidFill>
                <a:latin typeface="Calibri" pitchFamily="34" charset="0"/>
              </a:rPr>
              <a:t>,</a:t>
            </a:r>
          </a:p>
          <a:p>
            <a:pPr>
              <a:buFont typeface="Wingdings" pitchFamily="2" charset="2"/>
              <a:buNone/>
            </a:pPr>
            <a:r>
              <a:rPr lang="de-AT" sz="1600" dirty="0">
                <a:solidFill>
                  <a:srgbClr val="0000FF"/>
                </a:solidFill>
                <a:latin typeface="Calibri" pitchFamily="34" charset="0"/>
              </a:rPr>
              <a:t>    </a:t>
            </a:r>
            <a:r>
              <a:rPr lang="de-AT" sz="1600" dirty="0" err="1">
                <a:solidFill>
                  <a:srgbClr val="0000FF"/>
                </a:solidFill>
                <a:latin typeface="Calibri" pitchFamily="34" charset="0"/>
              </a:rPr>
              <a:t>administrations</a:t>
            </a:r>
            <a:r>
              <a:rPr lang="de-AT" sz="1600" dirty="0">
                <a:solidFill>
                  <a:srgbClr val="0000FF"/>
                </a:solidFill>
                <a:latin typeface="Calibri" pitchFamily="34" charset="0"/>
              </a:rPr>
              <a:t> </a:t>
            </a:r>
            <a:endParaRPr lang="de-AT" sz="1000" dirty="0">
              <a:solidFill>
                <a:srgbClr val="0000FF"/>
              </a:solidFill>
              <a:latin typeface="Calibri" pitchFamily="34" charset="0"/>
            </a:endParaRPr>
          </a:p>
          <a:p>
            <a:pPr>
              <a:buFont typeface="Wingdings" pitchFamily="2" charset="2"/>
              <a:buChar char="Ø"/>
            </a:pPr>
            <a:r>
              <a:rPr lang="de-AT" sz="1600" dirty="0">
                <a:solidFill>
                  <a:srgbClr val="0000FF"/>
                </a:solidFill>
                <a:latin typeface="Calibri" pitchFamily="34" charset="0"/>
              </a:rPr>
              <a:t> private </a:t>
            </a:r>
            <a:r>
              <a:rPr lang="de-AT" sz="1600" dirty="0" err="1">
                <a:solidFill>
                  <a:srgbClr val="0000FF"/>
                </a:solidFill>
                <a:latin typeface="Calibri" pitchFamily="34" charset="0"/>
              </a:rPr>
              <a:t>sector</a:t>
            </a:r>
            <a:r>
              <a:rPr lang="de-AT" sz="1600" dirty="0">
                <a:solidFill>
                  <a:srgbClr val="0000FF"/>
                </a:solidFill>
                <a:latin typeface="Calibri" pitchFamily="34" charset="0"/>
              </a:rPr>
              <a:t>, </a:t>
            </a:r>
          </a:p>
          <a:p>
            <a:pPr>
              <a:buFont typeface="Wingdings" pitchFamily="2" charset="2"/>
              <a:buNone/>
            </a:pPr>
            <a:r>
              <a:rPr lang="de-AT" sz="1600" dirty="0">
                <a:solidFill>
                  <a:srgbClr val="0000FF"/>
                </a:solidFill>
                <a:latin typeface="Calibri" pitchFamily="34" charset="0"/>
              </a:rPr>
              <a:t>    </a:t>
            </a:r>
            <a:r>
              <a:rPr lang="de-AT" sz="1600" dirty="0" err="1">
                <a:solidFill>
                  <a:srgbClr val="0000FF"/>
                </a:solidFill>
                <a:latin typeface="Calibri" pitchFamily="34" charset="0"/>
              </a:rPr>
              <a:t>businesses</a:t>
            </a:r>
            <a:r>
              <a:rPr lang="de-AT" sz="1600" dirty="0">
                <a:solidFill>
                  <a:srgbClr val="0000FF"/>
                </a:solidFill>
                <a:latin typeface="Calibri" pitchFamily="34" charset="0"/>
              </a:rPr>
              <a:t> </a:t>
            </a:r>
          </a:p>
          <a:p>
            <a:pPr>
              <a:buFont typeface="Wingdings" pitchFamily="2" charset="2"/>
              <a:buNone/>
            </a:pPr>
            <a:endParaRPr lang="de-DE" sz="400" dirty="0">
              <a:solidFill>
                <a:srgbClr val="0000FF"/>
              </a:solidFill>
              <a:latin typeface="Calibri" pitchFamily="34" charset="0"/>
            </a:endParaRPr>
          </a:p>
          <a:p>
            <a:pPr>
              <a:buFont typeface="Wingdings" pitchFamily="2" charset="2"/>
              <a:buNone/>
            </a:pPr>
            <a:r>
              <a:rPr lang="de-DE" sz="1600" dirty="0" err="1">
                <a:solidFill>
                  <a:srgbClr val="0000FF"/>
                </a:solidFill>
                <a:latin typeface="Calibri" pitchFamily="34" charset="0"/>
              </a:rPr>
              <a:t>Applications</a:t>
            </a:r>
            <a:r>
              <a:rPr lang="de-DE" sz="1600" dirty="0">
                <a:solidFill>
                  <a:srgbClr val="0000FF"/>
                </a:solidFill>
                <a:latin typeface="Calibri" pitchFamily="34" charset="0"/>
              </a:rPr>
              <a:t> </a:t>
            </a:r>
            <a:r>
              <a:rPr lang="de-DE" sz="1600" dirty="0" err="1">
                <a:solidFill>
                  <a:srgbClr val="0000FF"/>
                </a:solidFill>
                <a:latin typeface="Calibri" pitchFamily="34" charset="0"/>
              </a:rPr>
              <a:t>since</a:t>
            </a:r>
            <a:r>
              <a:rPr lang="de-DE" sz="1600" dirty="0">
                <a:solidFill>
                  <a:srgbClr val="0000FF"/>
                </a:solidFill>
                <a:latin typeface="Calibri" pitchFamily="34" charset="0"/>
              </a:rPr>
              <a:t> 2004:      </a:t>
            </a:r>
            <a:r>
              <a:rPr lang="de-DE" sz="1600" dirty="0" err="1" smtClean="0">
                <a:solidFill>
                  <a:srgbClr val="0000FF"/>
                </a:solidFill>
                <a:latin typeface="Calibri" pitchFamily="34" charset="0"/>
              </a:rPr>
              <a:t>about</a:t>
            </a:r>
            <a:r>
              <a:rPr lang="de-DE" sz="1600" dirty="0" smtClean="0">
                <a:solidFill>
                  <a:srgbClr val="0000FF"/>
                </a:solidFill>
                <a:latin typeface="Calibri" pitchFamily="34" charset="0"/>
              </a:rPr>
              <a:t> </a:t>
            </a:r>
            <a:r>
              <a:rPr lang="de-DE" sz="1600" dirty="0">
                <a:solidFill>
                  <a:srgbClr val="0000FF"/>
                </a:solidFill>
                <a:latin typeface="Calibri" pitchFamily="34" charset="0"/>
              </a:rPr>
              <a:t>2500</a:t>
            </a:r>
            <a:endParaRPr lang="de-DE" sz="1600" baseline="30000" dirty="0">
              <a:solidFill>
                <a:srgbClr val="0000FF"/>
              </a:solidFill>
              <a:latin typeface="Calibri" pitchFamily="34" charset="0"/>
            </a:endParaRPr>
          </a:p>
          <a:p>
            <a:pPr>
              <a:buFont typeface="Wingdings" pitchFamily="2" charset="2"/>
              <a:buNone/>
            </a:pPr>
            <a:r>
              <a:rPr lang="de-DE" sz="1600" dirty="0">
                <a:solidFill>
                  <a:srgbClr val="0000FF"/>
                </a:solidFill>
                <a:latin typeface="Calibri" pitchFamily="34" charset="0"/>
              </a:rPr>
              <a:t>1st </a:t>
            </a:r>
            <a:r>
              <a:rPr lang="de-DE" sz="1600" dirty="0" err="1">
                <a:solidFill>
                  <a:srgbClr val="0000FF"/>
                </a:solidFill>
                <a:latin typeface="Calibri" pitchFamily="34" charset="0"/>
              </a:rPr>
              <a:t>prize</a:t>
            </a:r>
            <a:r>
              <a:rPr lang="de-DE" sz="1600" dirty="0">
                <a:solidFill>
                  <a:srgbClr val="0000FF"/>
                </a:solidFill>
                <a:latin typeface="Calibri" pitchFamily="34" charset="0"/>
              </a:rPr>
              <a:t>:   € 15,000</a:t>
            </a:r>
          </a:p>
          <a:p>
            <a:pPr>
              <a:buFont typeface="Wingdings" pitchFamily="2" charset="2"/>
              <a:buNone/>
            </a:pPr>
            <a:r>
              <a:rPr lang="de-DE" sz="1600" dirty="0">
                <a:solidFill>
                  <a:srgbClr val="0000FF"/>
                </a:solidFill>
                <a:latin typeface="Calibri" pitchFamily="34" charset="0"/>
              </a:rPr>
              <a:t>2nd </a:t>
            </a:r>
            <a:r>
              <a:rPr lang="de-DE" sz="1600" dirty="0" err="1">
                <a:solidFill>
                  <a:srgbClr val="0000FF"/>
                </a:solidFill>
                <a:latin typeface="Calibri" pitchFamily="34" charset="0"/>
              </a:rPr>
              <a:t>prize</a:t>
            </a:r>
            <a:r>
              <a:rPr lang="de-DE" sz="1600" dirty="0">
                <a:solidFill>
                  <a:srgbClr val="0000FF"/>
                </a:solidFill>
                <a:latin typeface="Calibri" pitchFamily="34" charset="0"/>
              </a:rPr>
              <a:t>: € 10,000</a:t>
            </a:r>
          </a:p>
          <a:p>
            <a:pPr>
              <a:buFont typeface="Wingdings" pitchFamily="2" charset="2"/>
              <a:buNone/>
            </a:pPr>
            <a:r>
              <a:rPr lang="de-DE" sz="1600" dirty="0">
                <a:solidFill>
                  <a:srgbClr val="0000FF"/>
                </a:solidFill>
                <a:latin typeface="Calibri" pitchFamily="34" charset="0"/>
              </a:rPr>
              <a:t>3rd </a:t>
            </a:r>
            <a:r>
              <a:rPr lang="de-DE" sz="1600" dirty="0" err="1">
                <a:solidFill>
                  <a:srgbClr val="0000FF"/>
                </a:solidFill>
                <a:latin typeface="Calibri" pitchFamily="34" charset="0"/>
              </a:rPr>
              <a:t>prize</a:t>
            </a:r>
            <a:r>
              <a:rPr lang="de-DE" sz="1600" dirty="0">
                <a:solidFill>
                  <a:srgbClr val="0000FF"/>
                </a:solidFill>
                <a:latin typeface="Calibri" pitchFamily="34" charset="0"/>
              </a:rPr>
              <a:t>:  €   5,000</a:t>
            </a:r>
          </a:p>
          <a:p>
            <a:pPr>
              <a:buFont typeface="Wingdings" pitchFamily="2" charset="2"/>
              <a:buNone/>
            </a:pPr>
            <a:r>
              <a:rPr lang="de-DE" sz="1600" dirty="0">
                <a:solidFill>
                  <a:srgbClr val="0000FF"/>
                </a:solidFill>
                <a:latin typeface="Calibri" pitchFamily="34" charset="0"/>
              </a:rPr>
              <a:t>Total </a:t>
            </a:r>
            <a:r>
              <a:rPr lang="de-DE" sz="1600" dirty="0" err="1">
                <a:solidFill>
                  <a:srgbClr val="0000FF"/>
                </a:solidFill>
                <a:latin typeface="Calibri" pitchFamily="34" charset="0"/>
              </a:rPr>
              <a:t>prize</a:t>
            </a:r>
            <a:r>
              <a:rPr lang="de-DE" sz="1600" dirty="0">
                <a:solidFill>
                  <a:srgbClr val="0000FF"/>
                </a:solidFill>
                <a:latin typeface="Calibri" pitchFamily="34" charset="0"/>
              </a:rPr>
              <a:t> </a:t>
            </a:r>
            <a:r>
              <a:rPr lang="de-DE" sz="1600" dirty="0" err="1">
                <a:solidFill>
                  <a:srgbClr val="0000FF"/>
                </a:solidFill>
                <a:latin typeface="Calibri" pitchFamily="34" charset="0"/>
              </a:rPr>
              <a:t>money</a:t>
            </a:r>
            <a:r>
              <a:rPr lang="de-DE" sz="1600" dirty="0">
                <a:solidFill>
                  <a:srgbClr val="0000FF"/>
                </a:solidFill>
                <a:latin typeface="Calibri" pitchFamily="34" charset="0"/>
              </a:rPr>
              <a:t> </a:t>
            </a:r>
            <a:r>
              <a:rPr lang="de-DE" sz="1600" dirty="0" err="1">
                <a:solidFill>
                  <a:srgbClr val="0000FF"/>
                </a:solidFill>
                <a:latin typeface="Calibri" pitchFamily="34" charset="0"/>
              </a:rPr>
              <a:t>awarded</a:t>
            </a:r>
            <a:r>
              <a:rPr lang="de-DE" sz="1600" dirty="0">
                <a:solidFill>
                  <a:srgbClr val="0000FF"/>
                </a:solidFill>
                <a:latin typeface="Calibri" pitchFamily="34" charset="0"/>
              </a:rPr>
              <a:t> (</a:t>
            </a:r>
            <a:r>
              <a:rPr lang="de-DE" sz="1600" dirty="0" err="1">
                <a:solidFill>
                  <a:srgbClr val="0000FF"/>
                </a:solidFill>
                <a:latin typeface="Calibri" pitchFamily="34" charset="0"/>
              </a:rPr>
              <a:t>to</a:t>
            </a:r>
            <a:r>
              <a:rPr lang="de-DE" sz="1600" dirty="0">
                <a:solidFill>
                  <a:srgbClr val="0000FF"/>
                </a:solidFill>
                <a:latin typeface="Calibri" pitchFamily="34" charset="0"/>
              </a:rPr>
              <a:t> a </a:t>
            </a:r>
            <a:r>
              <a:rPr lang="de-DE" sz="1600" dirty="0" err="1">
                <a:solidFill>
                  <a:srgbClr val="0000FF"/>
                </a:solidFill>
                <a:latin typeface="Calibri" pitchFamily="34" charset="0"/>
              </a:rPr>
              <a:t>number</a:t>
            </a:r>
            <a:r>
              <a:rPr lang="de-DE" sz="1600" dirty="0">
                <a:solidFill>
                  <a:srgbClr val="0000FF"/>
                </a:solidFill>
                <a:latin typeface="Calibri" pitchFamily="34" charset="0"/>
              </a:rPr>
              <a:t> </a:t>
            </a:r>
            <a:r>
              <a:rPr lang="de-DE" sz="1600" dirty="0" err="1">
                <a:solidFill>
                  <a:srgbClr val="0000FF"/>
                </a:solidFill>
                <a:latin typeface="Calibri" pitchFamily="34" charset="0"/>
              </a:rPr>
              <a:t>of</a:t>
            </a:r>
            <a:r>
              <a:rPr lang="de-DE" sz="1600" dirty="0">
                <a:solidFill>
                  <a:srgbClr val="0000FF"/>
                </a:solidFill>
                <a:latin typeface="Calibri" pitchFamily="34" charset="0"/>
              </a:rPr>
              <a:t> </a:t>
            </a:r>
            <a:r>
              <a:rPr lang="de-DE" sz="1600" dirty="0" err="1" smtClean="0">
                <a:solidFill>
                  <a:srgbClr val="0000FF"/>
                </a:solidFill>
                <a:latin typeface="Calibri" pitchFamily="34" charset="0"/>
              </a:rPr>
              <a:t>now</a:t>
            </a:r>
            <a:r>
              <a:rPr lang="de-DE" sz="1600" dirty="0" smtClean="0">
                <a:solidFill>
                  <a:srgbClr val="0000FF"/>
                </a:solidFill>
                <a:latin typeface="Calibri" pitchFamily="34" charset="0"/>
              </a:rPr>
              <a:t> 135 </a:t>
            </a:r>
            <a:r>
              <a:rPr lang="de-DE" sz="1600" dirty="0" err="1" smtClean="0">
                <a:solidFill>
                  <a:srgbClr val="0000FF"/>
                </a:solidFill>
                <a:latin typeface="Calibri" pitchFamily="34" charset="0"/>
              </a:rPr>
              <a:t>awardees</a:t>
            </a:r>
            <a:r>
              <a:rPr lang="de-DE" sz="1600" dirty="0">
                <a:solidFill>
                  <a:srgbClr val="0000FF"/>
                </a:solidFill>
                <a:latin typeface="Calibri" pitchFamily="34" charset="0"/>
              </a:rPr>
              <a:t>): € </a:t>
            </a:r>
            <a:r>
              <a:rPr lang="de-DE" sz="1600" dirty="0" smtClean="0">
                <a:solidFill>
                  <a:srgbClr val="0000FF"/>
                </a:solidFill>
                <a:latin typeface="Calibri" pitchFamily="34" charset="0"/>
              </a:rPr>
              <a:t>420,000</a:t>
            </a:r>
            <a:r>
              <a:rPr lang="de-DE" sz="1600" dirty="0">
                <a:solidFill>
                  <a:srgbClr val="0000FF"/>
                </a:solidFill>
                <a:latin typeface="Calibri" pitchFamily="34" charset="0"/>
              </a:rPr>
              <a:t>.--</a:t>
            </a:r>
            <a:endParaRPr lang="de-AT" sz="1600" dirty="0">
              <a:solidFill>
                <a:srgbClr val="0000FF"/>
              </a:solidFill>
              <a:latin typeface="Calibri" pitchFamily="34" charset="0"/>
            </a:endParaRPr>
          </a:p>
        </p:txBody>
      </p:sp>
      <p:sp>
        <p:nvSpPr>
          <p:cNvPr id="22" name="Line 12"/>
          <p:cNvSpPr>
            <a:spLocks noChangeShapeType="1"/>
          </p:cNvSpPr>
          <p:nvPr/>
        </p:nvSpPr>
        <p:spPr bwMode="auto">
          <a:xfrm>
            <a:off x="396180" y="1124744"/>
            <a:ext cx="2447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3" name="Line 13"/>
          <p:cNvSpPr>
            <a:spLocks noChangeShapeType="1"/>
          </p:cNvSpPr>
          <p:nvPr/>
        </p:nvSpPr>
        <p:spPr bwMode="auto">
          <a:xfrm>
            <a:off x="396180" y="5517357"/>
            <a:ext cx="2447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 name="Line 14"/>
          <p:cNvSpPr>
            <a:spLocks noChangeShapeType="1"/>
          </p:cNvSpPr>
          <p:nvPr/>
        </p:nvSpPr>
        <p:spPr bwMode="auto">
          <a:xfrm>
            <a:off x="396180" y="1124744"/>
            <a:ext cx="0" cy="43926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5" name="Line 15"/>
          <p:cNvSpPr>
            <a:spLocks noChangeShapeType="1"/>
          </p:cNvSpPr>
          <p:nvPr/>
        </p:nvSpPr>
        <p:spPr bwMode="auto">
          <a:xfrm>
            <a:off x="2844105" y="1124744"/>
            <a:ext cx="0" cy="43926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26" name="Picture 12" descr="pic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543" y="1129507"/>
            <a:ext cx="5976937" cy="439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75"/>
          <p:cNvSpPr>
            <a:spLocks noChangeArrowheads="1"/>
          </p:cNvSpPr>
          <p:nvPr/>
        </p:nvSpPr>
        <p:spPr bwMode="auto">
          <a:xfrm>
            <a:off x="179388" y="5570656"/>
            <a:ext cx="8713787" cy="738664"/>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de-DE" sz="1800" b="1" dirty="0" smtClean="0">
                <a:solidFill>
                  <a:schemeClr val="accent2"/>
                </a:solidFill>
                <a:latin typeface="Calibri" pitchFamily="34" charset="0"/>
              </a:rPr>
              <a:t>A different </a:t>
            </a:r>
            <a:r>
              <a:rPr lang="de-DE" sz="1800" b="1" dirty="0" err="1">
                <a:solidFill>
                  <a:schemeClr val="accent2"/>
                </a:solidFill>
                <a:latin typeface="Calibri" pitchFamily="34" charset="0"/>
              </a:rPr>
              <a:t>approach</a:t>
            </a:r>
            <a:r>
              <a:rPr lang="de-DE" sz="1800" b="1" dirty="0">
                <a:solidFill>
                  <a:schemeClr val="accent2"/>
                </a:solidFill>
                <a:latin typeface="Calibri" pitchFamily="34" charset="0"/>
              </a:rPr>
              <a:t> </a:t>
            </a:r>
            <a:r>
              <a:rPr lang="de-DE" sz="1800" b="1" dirty="0" err="1">
                <a:solidFill>
                  <a:schemeClr val="accent2"/>
                </a:solidFill>
                <a:latin typeface="Calibri" pitchFamily="34" charset="0"/>
              </a:rPr>
              <a:t>re</a:t>
            </a:r>
            <a:r>
              <a:rPr lang="de-DE" sz="1800" b="1" dirty="0">
                <a:solidFill>
                  <a:schemeClr val="accent2"/>
                </a:solidFill>
                <a:latin typeface="Calibri" pitchFamily="34" charset="0"/>
              </a:rPr>
              <a:t>. </a:t>
            </a:r>
            <a:r>
              <a:rPr lang="de-DE" sz="1800" b="1" dirty="0" err="1">
                <a:solidFill>
                  <a:schemeClr val="accent2"/>
                </a:solidFill>
                <a:latin typeface="Calibri" pitchFamily="34" charset="0"/>
              </a:rPr>
              <a:t>funding</a:t>
            </a:r>
            <a:r>
              <a:rPr lang="de-DE" sz="1800" b="1" dirty="0">
                <a:solidFill>
                  <a:schemeClr val="accent2"/>
                </a:solidFill>
                <a:latin typeface="Calibri" pitchFamily="34" charset="0"/>
              </a:rPr>
              <a:t> </a:t>
            </a:r>
            <a:r>
              <a:rPr lang="de-DE" sz="1800" b="1" dirty="0" err="1">
                <a:solidFill>
                  <a:schemeClr val="accent2"/>
                </a:solidFill>
                <a:latin typeface="Calibri" pitchFamily="34" charset="0"/>
              </a:rPr>
              <a:t>and</a:t>
            </a:r>
            <a:r>
              <a:rPr lang="de-DE" sz="1800" b="1" dirty="0">
                <a:solidFill>
                  <a:schemeClr val="accent2"/>
                </a:solidFill>
                <a:latin typeface="Calibri" pitchFamily="34" charset="0"/>
              </a:rPr>
              <a:t> </a:t>
            </a:r>
            <a:r>
              <a:rPr lang="de-DE" sz="1800" b="1" dirty="0" err="1">
                <a:solidFill>
                  <a:schemeClr val="accent2"/>
                </a:solidFill>
                <a:latin typeface="Calibri" pitchFamily="34" charset="0"/>
              </a:rPr>
              <a:t>stimulating</a:t>
            </a:r>
            <a:r>
              <a:rPr lang="de-DE" sz="1800" b="1" dirty="0">
                <a:solidFill>
                  <a:schemeClr val="accent2"/>
                </a:solidFill>
                <a:latin typeface="Calibri" pitchFamily="34" charset="0"/>
              </a:rPr>
              <a:t> </a:t>
            </a:r>
            <a:r>
              <a:rPr lang="de-DE" sz="2400" b="1" i="1" dirty="0" err="1">
                <a:solidFill>
                  <a:schemeClr val="accent2"/>
                </a:solidFill>
                <a:latin typeface="Calibri" pitchFamily="34" charset="0"/>
              </a:rPr>
              <a:t>ideas</a:t>
            </a:r>
            <a:r>
              <a:rPr lang="de-DE" sz="1800" b="1" dirty="0">
                <a:solidFill>
                  <a:schemeClr val="accent2"/>
                </a:solidFill>
                <a:latin typeface="Calibri" pitchFamily="34" charset="0"/>
              </a:rPr>
              <a:t> cf. </a:t>
            </a:r>
          </a:p>
          <a:p>
            <a:pPr algn="ctr"/>
            <a:r>
              <a:rPr lang="de-DE" sz="1800" b="1" dirty="0">
                <a:solidFill>
                  <a:schemeClr val="accent2"/>
                </a:solidFill>
                <a:latin typeface="Calibri" pitchFamily="34" charset="0"/>
              </a:rPr>
              <a:t>„The European </a:t>
            </a:r>
            <a:r>
              <a:rPr lang="de-DE" sz="1800" b="1" dirty="0" err="1">
                <a:solidFill>
                  <a:schemeClr val="accent2"/>
                </a:solidFill>
                <a:latin typeface="Calibri" pitchFamily="34" charset="0"/>
              </a:rPr>
              <a:t>Social</a:t>
            </a:r>
            <a:r>
              <a:rPr lang="de-DE" sz="1800" b="1" dirty="0">
                <a:solidFill>
                  <a:schemeClr val="accent2"/>
                </a:solidFill>
                <a:latin typeface="Calibri" pitchFamily="34" charset="0"/>
              </a:rPr>
              <a:t> Innovation </a:t>
            </a:r>
            <a:r>
              <a:rPr lang="de-DE" sz="1800" b="1" dirty="0" err="1">
                <a:solidFill>
                  <a:schemeClr val="accent2"/>
                </a:solidFill>
                <a:latin typeface="Calibri" pitchFamily="34" charset="0"/>
              </a:rPr>
              <a:t>Competition</a:t>
            </a:r>
            <a:r>
              <a:rPr lang="de-DE" sz="1800" b="1" dirty="0">
                <a:solidFill>
                  <a:schemeClr val="accent2"/>
                </a:solidFill>
                <a:latin typeface="Calibri" pitchFamily="34" charset="0"/>
              </a:rPr>
              <a:t>“ at  </a:t>
            </a:r>
            <a:r>
              <a:rPr lang="de-DE" sz="1800" b="1" u="sng" dirty="0">
                <a:solidFill>
                  <a:schemeClr val="accent2"/>
                </a:solidFill>
                <a:latin typeface="Calibri" pitchFamily="34" charset="0"/>
              </a:rPr>
              <a:t>http://socialinnovationcompetition.eu/</a:t>
            </a:r>
          </a:p>
        </p:txBody>
      </p:sp>
      <p:sp>
        <p:nvSpPr>
          <p:cNvPr id="29" name="Rectangle 7"/>
          <p:cNvSpPr>
            <a:spLocks noChangeArrowheads="1"/>
          </p:cNvSpPr>
          <p:nvPr/>
        </p:nvSpPr>
        <p:spPr bwMode="auto">
          <a:xfrm>
            <a:off x="5547141" y="4994012"/>
            <a:ext cx="3345339" cy="523220"/>
          </a:xfrm>
          <a:prstGeom prst="rect">
            <a:avLst/>
          </a:prstGeom>
          <a:solidFill>
            <a:schemeClr val="accent1">
              <a:lumMod val="75000"/>
            </a:schemeClr>
          </a:solidFill>
          <a:ln>
            <a:noFill/>
          </a:ln>
          <a:effectLst/>
        </p:spPr>
        <p:txBody>
          <a:bodyPr wrap="none">
            <a:spAutoFit/>
          </a:bodyPr>
          <a:lstStyle/>
          <a:p>
            <a:pPr algn="ctr"/>
            <a:r>
              <a:rPr lang="de-DE" sz="2800" b="1" u="sng" dirty="0" smtClean="0">
                <a:solidFill>
                  <a:schemeClr val="bg1"/>
                </a:solidFill>
                <a:latin typeface="Calibri" pitchFamily="34" charset="0"/>
              </a:rPr>
              <a:t>www.sozialmarie.org</a:t>
            </a:r>
            <a:endParaRPr lang="de-AT" sz="2800" b="1" dirty="0">
              <a:solidFill>
                <a:schemeClr val="bg1"/>
              </a:solidFill>
              <a:latin typeface="Calibri" pitchFamily="34" charset="0"/>
            </a:endParaRPr>
          </a:p>
        </p:txBody>
      </p:sp>
      <p:sp>
        <p:nvSpPr>
          <p:cNvPr id="15" name="Rechteck 14"/>
          <p:cNvSpPr/>
          <p:nvPr/>
        </p:nvSpPr>
        <p:spPr>
          <a:xfrm rot="16200000">
            <a:off x="-1168745" y="4561233"/>
            <a:ext cx="2633798" cy="369332"/>
          </a:xfrm>
          <a:prstGeom prst="rect">
            <a:avLst/>
          </a:prstGeom>
        </p:spPr>
        <p:txBody>
          <a:bodyPr wrap="none">
            <a:spAutoFit/>
          </a:bodyPr>
          <a:lstStyle/>
          <a:p>
            <a:r>
              <a:rPr lang="en-US" altLang="de-DE" sz="1800" b="1" i="1" dirty="0" smtClean="0">
                <a:solidFill>
                  <a:srgbClr val="000066"/>
                </a:solidFill>
                <a:latin typeface="Calibri" pitchFamily="34" charset="0"/>
              </a:rPr>
              <a:t>4. Trends and examples …</a:t>
            </a:r>
            <a:endParaRPr lang="de-DE" sz="1800" b="1" dirty="0">
              <a:solidFill>
                <a:srgbClr val="000066"/>
              </a:solidFill>
            </a:endParaRPr>
          </a:p>
        </p:txBody>
      </p:sp>
      <p:sp>
        <p:nvSpPr>
          <p:cNvPr id="16" name="Textfeld 15"/>
          <p:cNvSpPr txBox="1"/>
          <p:nvPr/>
        </p:nvSpPr>
        <p:spPr>
          <a:xfrm>
            <a:off x="539552" y="-27384"/>
            <a:ext cx="1495730" cy="707886"/>
          </a:xfrm>
          <a:prstGeom prst="rect">
            <a:avLst/>
          </a:prstGeom>
          <a:noFill/>
        </p:spPr>
        <p:txBody>
          <a:bodyPr wrap="none" rtlCol="0">
            <a:spAutoFit/>
          </a:bodyPr>
          <a:lstStyle/>
          <a:p>
            <a:r>
              <a:rPr lang="de-DE" sz="4000" b="1" dirty="0" smtClean="0">
                <a:solidFill>
                  <a:srgbClr val="FFFF00"/>
                </a:solidFill>
                <a:latin typeface="Calibri" panose="020F0502020204030204" pitchFamily="34" charset="0"/>
                <a:cs typeface="Calibri" panose="020F0502020204030204" pitchFamily="34" charset="0"/>
              </a:rPr>
              <a:t>CASES</a:t>
            </a:r>
            <a:endParaRPr lang="de-DE" sz="2400" b="1" dirty="0">
              <a:solidFill>
                <a:srgbClr val="0000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35517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19" name="Picture 6"/>
          <p:cNvPicPr>
            <a:picLocks noChangeAspect="1" noChangeArrowheads="1"/>
          </p:cNvPicPr>
          <p:nvPr/>
        </p:nvPicPr>
        <p:blipFill>
          <a:blip r:embed="rId2">
            <a:grayscl/>
            <a:extLst>
              <a:ext uri="{28A0092B-C50C-407E-A947-70E740481C1C}">
                <a14:useLocalDpi xmlns:a14="http://schemas.microsoft.com/office/drawing/2010/main" val="0"/>
              </a:ext>
            </a:extLst>
          </a:blip>
          <a:srcRect t="30244" b="35329"/>
          <a:stretch>
            <a:fillRect/>
          </a:stretch>
        </p:blipFill>
        <p:spPr bwMode="auto">
          <a:xfrm>
            <a:off x="0" y="-26988"/>
            <a:ext cx="9144000" cy="774701"/>
          </a:xfrm>
          <a:prstGeom prst="rect">
            <a:avLst/>
          </a:prstGeom>
          <a:noFill/>
          <a:ln>
            <a:noFill/>
          </a:ln>
          <a:effectLst/>
          <a:extLst>
            <a:ext uri="{909E8E84-426E-40DD-AFC4-6F175D3DCCD1}">
              <a14:hiddenFill xmlns:a14="http://schemas.microsoft.com/office/drawing/2010/main">
                <a:solidFill>
                  <a:srgbClr val="FF3300">
                    <a:alpha val="16078"/>
                  </a:srgbClr>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1"/>
          <p:cNvPicPr>
            <a:picLocks noChangeAspect="1" noChangeArrowheads="1"/>
          </p:cNvPicPr>
          <p:nvPr/>
        </p:nvPicPr>
        <p:blipFill>
          <a:blip r:embed="rId3">
            <a:grayscl/>
            <a:extLst>
              <a:ext uri="{28A0092B-C50C-407E-A947-70E740481C1C}">
                <a14:useLocalDpi xmlns:a14="http://schemas.microsoft.com/office/drawing/2010/main" val="0"/>
              </a:ext>
            </a:extLst>
          </a:blip>
          <a:srcRect t="10394" b="45430"/>
          <a:stretch>
            <a:fillRect/>
          </a:stretch>
        </p:blipFill>
        <p:spPr bwMode="auto">
          <a:xfrm>
            <a:off x="0" y="6165850"/>
            <a:ext cx="9144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 name="Rechteck 5"/>
          <p:cNvSpPr/>
          <p:nvPr/>
        </p:nvSpPr>
        <p:spPr>
          <a:xfrm>
            <a:off x="395536" y="5517232"/>
            <a:ext cx="8640960" cy="307777"/>
          </a:xfrm>
          <a:prstGeom prst="rect">
            <a:avLst/>
          </a:prstGeom>
        </p:spPr>
        <p:txBody>
          <a:bodyPr wrap="square">
            <a:spAutoFit/>
          </a:bodyPr>
          <a:lstStyle/>
          <a:p>
            <a:r>
              <a:rPr lang="de-DE" sz="1400" b="1" u="sng" dirty="0">
                <a:solidFill>
                  <a:schemeClr val="accent6"/>
                </a:solidFill>
                <a:latin typeface="Calibri" panose="020F0502020204030204" pitchFamily="34" charset="0"/>
                <a:cs typeface="Calibri" panose="020F0502020204030204" pitchFamily="34" charset="0"/>
              </a:rPr>
              <a:t>http://ec.europa.eu/enterprise/policies/innovation/policy/social-innovation/competition/contestants_en.htm</a:t>
            </a:r>
          </a:p>
        </p:txBody>
      </p:sp>
      <p:sp>
        <p:nvSpPr>
          <p:cNvPr id="7" name="Rechteck 6"/>
          <p:cNvSpPr/>
          <p:nvPr/>
        </p:nvSpPr>
        <p:spPr>
          <a:xfrm>
            <a:off x="611560" y="1115447"/>
            <a:ext cx="7920880" cy="4185761"/>
          </a:xfrm>
          <a:prstGeom prst="rect">
            <a:avLst/>
          </a:prstGeom>
        </p:spPr>
        <p:txBody>
          <a:bodyPr wrap="square">
            <a:spAutoFit/>
          </a:bodyPr>
          <a:lstStyle/>
          <a:p>
            <a:r>
              <a:rPr lang="en-US" sz="2800" b="1" dirty="0" smtClean="0">
                <a:solidFill>
                  <a:srgbClr val="0000CC"/>
                </a:solidFill>
                <a:latin typeface="Calibri" panose="020F0502020204030204" pitchFamily="34" charset="0"/>
                <a:cs typeface="Calibri" panose="020F0502020204030204" pitchFamily="34" charset="0"/>
              </a:rPr>
              <a:t>European Commission – DG Enterprise:</a:t>
            </a:r>
          </a:p>
          <a:p>
            <a:pPr>
              <a:spcAft>
                <a:spcPts val="600"/>
              </a:spcAft>
            </a:pPr>
            <a:r>
              <a:rPr lang="en-US" sz="3200" b="1" u="sng" dirty="0" smtClean="0">
                <a:solidFill>
                  <a:srgbClr val="0000CC"/>
                </a:solidFill>
                <a:latin typeface="Calibri" panose="020F0502020204030204" pitchFamily="34" charset="0"/>
                <a:cs typeface="Calibri" panose="020F0502020204030204" pitchFamily="34" charset="0"/>
              </a:rPr>
              <a:t>European </a:t>
            </a:r>
            <a:r>
              <a:rPr lang="en-US" sz="3200" b="1" u="sng" dirty="0">
                <a:solidFill>
                  <a:srgbClr val="0000CC"/>
                </a:solidFill>
                <a:latin typeface="Calibri" panose="020F0502020204030204" pitchFamily="34" charset="0"/>
                <a:cs typeface="Calibri" panose="020F0502020204030204" pitchFamily="34" charset="0"/>
              </a:rPr>
              <a:t>Social Innovation </a:t>
            </a:r>
            <a:r>
              <a:rPr lang="en-US" sz="3200" b="1" u="sng" dirty="0" smtClean="0">
                <a:solidFill>
                  <a:srgbClr val="0000CC"/>
                </a:solidFill>
                <a:latin typeface="Calibri" panose="020F0502020204030204" pitchFamily="34" charset="0"/>
                <a:cs typeface="Calibri" panose="020F0502020204030204" pitchFamily="34" charset="0"/>
              </a:rPr>
              <a:t>Competition</a:t>
            </a:r>
          </a:p>
          <a:p>
            <a:pPr>
              <a:spcAft>
                <a:spcPts val="600"/>
              </a:spcAft>
            </a:pPr>
            <a:endParaRPr lang="en-US" sz="1000" b="1" u="sng" dirty="0">
              <a:solidFill>
                <a:srgbClr val="0000CC"/>
              </a:solidFill>
              <a:latin typeface="Calibri" panose="020F0502020204030204" pitchFamily="34" charset="0"/>
              <a:cs typeface="Calibri" panose="020F0502020204030204" pitchFamily="34" charset="0"/>
            </a:endParaRPr>
          </a:p>
          <a:p>
            <a:pPr algn="just">
              <a:spcAft>
                <a:spcPts val="600"/>
              </a:spcAft>
            </a:pPr>
            <a:r>
              <a:rPr lang="en-US" sz="2200" dirty="0" smtClean="0">
                <a:solidFill>
                  <a:srgbClr val="0000CC"/>
                </a:solidFill>
                <a:latin typeface="Calibri" panose="020F0502020204030204" pitchFamily="34" charset="0"/>
                <a:cs typeface="Calibri" panose="020F0502020204030204" pitchFamily="34" charset="0"/>
              </a:rPr>
              <a:t>“The Competition … invites </a:t>
            </a:r>
            <a:r>
              <a:rPr lang="en-US" sz="2200" dirty="0">
                <a:solidFill>
                  <a:srgbClr val="0000CC"/>
                </a:solidFill>
                <a:latin typeface="Calibri" panose="020F0502020204030204" pitchFamily="34" charset="0"/>
                <a:cs typeface="Calibri" panose="020F0502020204030204" pitchFamily="34" charset="0"/>
              </a:rPr>
              <a:t>Europeans to come up with new solutions to reduce unemployment and minimize its corrosive effects on the economy and our society both now and in the future. Social innovation is not only desirable, it is necessary.</a:t>
            </a:r>
          </a:p>
          <a:p>
            <a:pPr algn="just">
              <a:spcAft>
                <a:spcPts val="600"/>
              </a:spcAft>
            </a:pPr>
            <a:r>
              <a:rPr lang="en-US" sz="2200" dirty="0">
                <a:solidFill>
                  <a:srgbClr val="0000CC"/>
                </a:solidFill>
                <a:latin typeface="Calibri" panose="020F0502020204030204" pitchFamily="34" charset="0"/>
                <a:cs typeface="Calibri" panose="020F0502020204030204" pitchFamily="34" charset="0"/>
              </a:rPr>
              <a:t>It doesn’t matter if you haven’t found the right investor for your ideas yet. We can help you bring your project to life as part of our Social Innovation Academy</a:t>
            </a:r>
            <a:r>
              <a:rPr lang="en-US" sz="2200" dirty="0" smtClean="0">
                <a:solidFill>
                  <a:srgbClr val="0000CC"/>
                </a:solidFill>
                <a:latin typeface="Calibri" panose="020F0502020204030204" pitchFamily="34" charset="0"/>
                <a:cs typeface="Calibri" panose="020F0502020204030204" pitchFamily="34" charset="0"/>
              </a:rPr>
              <a:t>.”</a:t>
            </a:r>
            <a:r>
              <a:rPr lang="en-US" sz="2200" dirty="0">
                <a:solidFill>
                  <a:srgbClr val="0000CC"/>
                </a:solidFill>
                <a:latin typeface="Calibri" panose="020F0502020204030204" pitchFamily="34" charset="0"/>
                <a:cs typeface="Calibri" panose="020F0502020204030204" pitchFamily="34" charset="0"/>
              </a:rPr>
              <a:t> </a:t>
            </a:r>
            <a:endParaRPr lang="en-US" sz="2200" dirty="0" smtClean="0">
              <a:solidFill>
                <a:srgbClr val="0000CC"/>
              </a:solidFill>
              <a:latin typeface="Calibri" panose="020F0502020204030204" pitchFamily="34" charset="0"/>
              <a:cs typeface="Calibri" panose="020F0502020204030204" pitchFamily="34" charset="0"/>
            </a:endParaRPr>
          </a:p>
          <a:p>
            <a:r>
              <a:rPr lang="en-US" sz="2200" b="1" dirty="0" smtClean="0">
                <a:solidFill>
                  <a:srgbClr val="0000CC"/>
                </a:solidFill>
                <a:latin typeface="Calibri" panose="020F0502020204030204" pitchFamily="34" charset="0"/>
                <a:cs typeface="Calibri" panose="020F0502020204030204" pitchFamily="34" charset="0"/>
              </a:rPr>
              <a:t>Three </a:t>
            </a:r>
            <a:r>
              <a:rPr lang="en-US" sz="2200" b="1" dirty="0">
                <a:solidFill>
                  <a:srgbClr val="0000CC"/>
                </a:solidFill>
                <a:latin typeface="Calibri" panose="020F0502020204030204" pitchFamily="34" charset="0"/>
                <a:cs typeface="Calibri" panose="020F0502020204030204" pitchFamily="34" charset="0"/>
              </a:rPr>
              <a:t>winning projects </a:t>
            </a:r>
            <a:r>
              <a:rPr lang="en-US" sz="2200" b="1" dirty="0" smtClean="0">
                <a:solidFill>
                  <a:srgbClr val="0000CC"/>
                </a:solidFill>
                <a:latin typeface="Calibri" panose="020F0502020204030204" pitchFamily="34" charset="0"/>
                <a:cs typeface="Calibri" panose="020F0502020204030204" pitchFamily="34" charset="0"/>
              </a:rPr>
              <a:t>are awarded </a:t>
            </a:r>
            <a:r>
              <a:rPr lang="en-US" sz="2200" b="1" dirty="0">
                <a:solidFill>
                  <a:srgbClr val="0000CC"/>
                </a:solidFill>
                <a:latin typeface="Calibri" panose="020F0502020204030204" pitchFamily="34" charset="0"/>
                <a:cs typeface="Calibri" panose="020F0502020204030204" pitchFamily="34" charset="0"/>
              </a:rPr>
              <a:t>financial support of €</a:t>
            </a:r>
            <a:r>
              <a:rPr lang="en-US" sz="2200" b="1" dirty="0" smtClean="0">
                <a:solidFill>
                  <a:srgbClr val="0000CC"/>
                </a:solidFill>
                <a:latin typeface="Calibri" panose="020F0502020204030204" pitchFamily="34" charset="0"/>
                <a:cs typeface="Calibri" panose="020F0502020204030204" pitchFamily="34" charset="0"/>
              </a:rPr>
              <a:t> 30,000</a:t>
            </a:r>
            <a:r>
              <a:rPr lang="en-US" sz="2200" dirty="0" smtClean="0">
                <a:solidFill>
                  <a:srgbClr val="0000CC"/>
                </a:solidFill>
                <a:latin typeface="Calibri" panose="020F0502020204030204" pitchFamily="34" charset="0"/>
                <a:cs typeface="Calibri" panose="020F0502020204030204" pitchFamily="34" charset="0"/>
              </a:rPr>
              <a:t> </a:t>
            </a:r>
            <a:endParaRPr lang="en-US" sz="2200" dirty="0">
              <a:solidFill>
                <a:srgbClr val="0000CC"/>
              </a:solidFill>
              <a:effectLst/>
              <a:latin typeface="Calibri" panose="020F0502020204030204" pitchFamily="34" charset="0"/>
              <a:cs typeface="Calibri" panose="020F0502020204030204" pitchFamily="34" charset="0"/>
            </a:endParaRPr>
          </a:p>
        </p:txBody>
      </p:sp>
      <p:sp>
        <p:nvSpPr>
          <p:cNvPr id="9" name="Rechteck 8"/>
          <p:cNvSpPr/>
          <p:nvPr/>
        </p:nvSpPr>
        <p:spPr>
          <a:xfrm rot="16200000">
            <a:off x="-1168745" y="4561233"/>
            <a:ext cx="2633798" cy="369332"/>
          </a:xfrm>
          <a:prstGeom prst="rect">
            <a:avLst/>
          </a:prstGeom>
        </p:spPr>
        <p:txBody>
          <a:bodyPr wrap="none">
            <a:spAutoFit/>
          </a:bodyPr>
          <a:lstStyle/>
          <a:p>
            <a:r>
              <a:rPr lang="en-US" altLang="de-DE" sz="1800" b="1" i="1" dirty="0" smtClean="0">
                <a:solidFill>
                  <a:srgbClr val="000066"/>
                </a:solidFill>
                <a:latin typeface="Calibri" pitchFamily="34" charset="0"/>
              </a:rPr>
              <a:t>4. Trends and examples …</a:t>
            </a:r>
            <a:endParaRPr lang="de-DE" sz="1800" b="1" dirty="0">
              <a:solidFill>
                <a:srgbClr val="000066"/>
              </a:solidFill>
            </a:endParaRPr>
          </a:p>
        </p:txBody>
      </p:sp>
      <p:sp>
        <p:nvSpPr>
          <p:cNvPr id="8" name="Textfeld 7"/>
          <p:cNvSpPr txBox="1"/>
          <p:nvPr/>
        </p:nvSpPr>
        <p:spPr>
          <a:xfrm>
            <a:off x="539552" y="-27384"/>
            <a:ext cx="1495730" cy="707886"/>
          </a:xfrm>
          <a:prstGeom prst="rect">
            <a:avLst/>
          </a:prstGeom>
          <a:noFill/>
        </p:spPr>
        <p:txBody>
          <a:bodyPr wrap="none" rtlCol="0">
            <a:spAutoFit/>
          </a:bodyPr>
          <a:lstStyle/>
          <a:p>
            <a:r>
              <a:rPr lang="de-DE" sz="4000" b="1" dirty="0" smtClean="0">
                <a:solidFill>
                  <a:srgbClr val="FFFF00"/>
                </a:solidFill>
                <a:latin typeface="Calibri" panose="020F0502020204030204" pitchFamily="34" charset="0"/>
                <a:cs typeface="Calibri" panose="020F0502020204030204" pitchFamily="34" charset="0"/>
              </a:rPr>
              <a:t>CASES</a:t>
            </a:r>
            <a:endParaRPr lang="de-DE" sz="2400" b="1" dirty="0">
              <a:solidFill>
                <a:srgbClr val="0000FF"/>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6"/>
          <p:cNvPicPr>
            <a:picLocks noChangeAspect="1" noChangeArrowheads="1"/>
          </p:cNvPicPr>
          <p:nvPr/>
        </p:nvPicPr>
        <p:blipFill>
          <a:blip r:embed="rId2">
            <a:grayscl/>
            <a:extLst>
              <a:ext uri="{28A0092B-C50C-407E-A947-70E740481C1C}">
                <a14:useLocalDpi xmlns:a14="http://schemas.microsoft.com/office/drawing/2010/main" val="0"/>
              </a:ext>
            </a:extLst>
          </a:blip>
          <a:srcRect t="30244" b="35329"/>
          <a:stretch>
            <a:fillRect/>
          </a:stretch>
        </p:blipFill>
        <p:spPr bwMode="auto">
          <a:xfrm>
            <a:off x="0" y="-26988"/>
            <a:ext cx="9144000" cy="774701"/>
          </a:xfrm>
          <a:prstGeom prst="rect">
            <a:avLst/>
          </a:prstGeom>
          <a:noFill/>
          <a:ln>
            <a:noFill/>
          </a:ln>
          <a:effectLst/>
          <a:extLst>
            <a:ext uri="{909E8E84-426E-40DD-AFC4-6F175D3DCCD1}">
              <a14:hiddenFill xmlns:a14="http://schemas.microsoft.com/office/drawing/2010/main">
                <a:solidFill>
                  <a:srgbClr val="FF3300">
                    <a:alpha val="16078"/>
                  </a:srgbClr>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6"/>
          <p:cNvPicPr>
            <a:picLocks noChangeAspect="1" noChangeArrowheads="1"/>
          </p:cNvPicPr>
          <p:nvPr/>
        </p:nvPicPr>
        <p:blipFill>
          <a:blip r:embed="rId3">
            <a:grayscl/>
            <a:extLst>
              <a:ext uri="{28A0092B-C50C-407E-A947-70E740481C1C}">
                <a14:useLocalDpi xmlns:a14="http://schemas.microsoft.com/office/drawing/2010/main" val="0"/>
              </a:ext>
            </a:extLst>
          </a:blip>
          <a:srcRect t="10394" b="45430"/>
          <a:stretch>
            <a:fillRect/>
          </a:stretch>
        </p:blipFill>
        <p:spPr bwMode="auto">
          <a:xfrm>
            <a:off x="0" y="6092825"/>
            <a:ext cx="9144000" cy="836613"/>
          </a:xfrm>
          <a:prstGeom prst="rect">
            <a:avLst/>
          </a:prstGeom>
          <a:noFill/>
          <a:ln>
            <a:noFill/>
          </a:ln>
          <a:effectLst/>
          <a:extLst>
            <a:ext uri="{909E8E84-426E-40DD-AFC4-6F175D3DCCD1}">
              <a14:hiddenFill xmlns:a14="http://schemas.microsoft.com/office/drawing/2010/main">
                <a:solidFill>
                  <a:srgbClr val="FF3300">
                    <a:alpha val="16078"/>
                  </a:srgbClr>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eck 6"/>
          <p:cNvSpPr/>
          <p:nvPr/>
        </p:nvSpPr>
        <p:spPr>
          <a:xfrm>
            <a:off x="467544" y="5507940"/>
            <a:ext cx="8208912" cy="400110"/>
          </a:xfrm>
          <a:prstGeom prst="rect">
            <a:avLst/>
          </a:prstGeom>
        </p:spPr>
        <p:txBody>
          <a:bodyPr wrap="square">
            <a:spAutoFit/>
          </a:bodyPr>
          <a:lstStyle/>
          <a:p>
            <a:r>
              <a:rPr lang="de-DE" sz="2000" b="1" u="sng" dirty="0">
                <a:solidFill>
                  <a:schemeClr val="accent6"/>
                </a:solidFill>
                <a:latin typeface="Calibri" panose="020F0502020204030204" pitchFamily="34" charset="0"/>
                <a:cs typeface="Calibri" panose="020F0502020204030204" pitchFamily="34" charset="0"/>
              </a:rPr>
              <a:t>http://institute.eib.org/programmes/social/social-innovation-tournament</a:t>
            </a:r>
            <a:r>
              <a:rPr lang="de-DE" sz="1800" u="sng" dirty="0">
                <a:solidFill>
                  <a:schemeClr val="accent6"/>
                </a:solidFill>
                <a:latin typeface="Calibri" panose="020F0502020204030204" pitchFamily="34" charset="0"/>
                <a:cs typeface="Calibri" panose="020F0502020204030204" pitchFamily="34" charset="0"/>
              </a:rPr>
              <a:t>/</a:t>
            </a:r>
          </a:p>
        </p:txBody>
      </p:sp>
      <p:sp>
        <p:nvSpPr>
          <p:cNvPr id="8" name="Rechteck 7"/>
          <p:cNvSpPr/>
          <p:nvPr/>
        </p:nvSpPr>
        <p:spPr>
          <a:xfrm>
            <a:off x="467544" y="1238557"/>
            <a:ext cx="8352928" cy="4216539"/>
          </a:xfrm>
          <a:prstGeom prst="rect">
            <a:avLst/>
          </a:prstGeom>
        </p:spPr>
        <p:txBody>
          <a:bodyPr wrap="square">
            <a:spAutoFit/>
          </a:bodyPr>
          <a:lstStyle/>
          <a:p>
            <a:r>
              <a:rPr lang="en-US" sz="2800" b="1" dirty="0" smtClean="0">
                <a:solidFill>
                  <a:schemeClr val="accent6"/>
                </a:solidFill>
                <a:latin typeface="Calibri" panose="020F0502020204030204" pitchFamily="34" charset="0"/>
                <a:cs typeface="Calibri" panose="020F0502020204030204" pitchFamily="34" charset="0"/>
              </a:rPr>
              <a:t>EIB – European Investment Bank:</a:t>
            </a:r>
          </a:p>
          <a:p>
            <a:r>
              <a:rPr lang="en-US" sz="3200" b="1" u="sng" dirty="0" smtClean="0">
                <a:solidFill>
                  <a:schemeClr val="accent6"/>
                </a:solidFill>
                <a:latin typeface="Calibri" panose="020F0502020204030204" pitchFamily="34" charset="0"/>
                <a:cs typeface="Calibri" panose="020F0502020204030204" pitchFamily="34" charset="0"/>
              </a:rPr>
              <a:t>Social </a:t>
            </a:r>
            <a:r>
              <a:rPr lang="en-US" sz="3200" b="1" u="sng" dirty="0">
                <a:solidFill>
                  <a:schemeClr val="accent6"/>
                </a:solidFill>
                <a:latin typeface="Calibri" panose="020F0502020204030204" pitchFamily="34" charset="0"/>
                <a:cs typeface="Calibri" panose="020F0502020204030204" pitchFamily="34" charset="0"/>
              </a:rPr>
              <a:t>Innovation </a:t>
            </a:r>
            <a:r>
              <a:rPr lang="en-US" sz="3200" b="1" u="sng" dirty="0" smtClean="0">
                <a:solidFill>
                  <a:schemeClr val="accent6"/>
                </a:solidFill>
                <a:latin typeface="Calibri" panose="020F0502020204030204" pitchFamily="34" charset="0"/>
                <a:cs typeface="Calibri" panose="020F0502020204030204" pitchFamily="34" charset="0"/>
              </a:rPr>
              <a:t>Tournament</a:t>
            </a:r>
          </a:p>
          <a:p>
            <a:endParaRPr lang="en-US" sz="1000" b="1" u="sng" dirty="0">
              <a:solidFill>
                <a:schemeClr val="accent6"/>
              </a:solidFill>
              <a:latin typeface="Calibri" panose="020F0502020204030204" pitchFamily="34" charset="0"/>
              <a:cs typeface="Calibri" panose="020F0502020204030204" pitchFamily="34" charset="0"/>
            </a:endParaRPr>
          </a:p>
          <a:p>
            <a:pPr algn="just"/>
            <a:r>
              <a:rPr lang="en-US" sz="2200" dirty="0" smtClean="0">
                <a:solidFill>
                  <a:schemeClr val="accent6"/>
                </a:solidFill>
                <a:latin typeface="Calibri" panose="020F0502020204030204" pitchFamily="34" charset="0"/>
                <a:cs typeface="Calibri" panose="020F0502020204030204" pitchFamily="34" charset="0"/>
              </a:rPr>
              <a:t>“The </a:t>
            </a:r>
            <a:r>
              <a:rPr lang="en-US" sz="2200" dirty="0">
                <a:solidFill>
                  <a:schemeClr val="accent6"/>
                </a:solidFill>
                <a:latin typeface="Calibri" panose="020F0502020204030204" pitchFamily="34" charset="0"/>
                <a:cs typeface="Calibri" panose="020F0502020204030204" pitchFamily="34" charset="0"/>
              </a:rPr>
              <a:t>Social Innovation Tournament established by the EIB Institute in 2012 is the flagship initiative of its Social </a:t>
            </a:r>
            <a:r>
              <a:rPr lang="en-US" sz="2200" dirty="0" smtClean="0">
                <a:solidFill>
                  <a:schemeClr val="accent6"/>
                </a:solidFill>
                <a:latin typeface="Calibri" panose="020F0502020204030204" pitchFamily="34" charset="0"/>
                <a:cs typeface="Calibri" panose="020F0502020204030204" pitchFamily="34" charset="0"/>
              </a:rPr>
              <a:t>Program. </a:t>
            </a:r>
            <a:r>
              <a:rPr lang="en-US" sz="2200" dirty="0">
                <a:solidFill>
                  <a:schemeClr val="accent6"/>
                </a:solidFill>
                <a:latin typeface="Calibri" panose="020F0502020204030204" pitchFamily="34" charset="0"/>
                <a:cs typeface="Calibri" panose="020F0502020204030204" pitchFamily="34" charset="0"/>
              </a:rPr>
              <a:t>The Tournament seeks to promote the generation of innovative ideas and </a:t>
            </a:r>
            <a:r>
              <a:rPr lang="en-US" sz="2200" dirty="0" smtClean="0">
                <a:solidFill>
                  <a:schemeClr val="accent6"/>
                </a:solidFill>
                <a:latin typeface="Calibri" panose="020F0502020204030204" pitchFamily="34" charset="0"/>
                <a:cs typeface="Calibri" panose="020F0502020204030204" pitchFamily="34" charset="0"/>
              </a:rPr>
              <a:t>reward </a:t>
            </a:r>
            <a:r>
              <a:rPr lang="en-US" sz="2200" dirty="0">
                <a:solidFill>
                  <a:schemeClr val="accent6"/>
                </a:solidFill>
                <a:latin typeface="Calibri" panose="020F0502020204030204" pitchFamily="34" charset="0"/>
                <a:cs typeface="Calibri" panose="020F0502020204030204" pitchFamily="34" charset="0"/>
              </a:rPr>
              <a:t>opportunities promising substantial societal benefits or demonstrating best practices with tangible, scalable outcomes. It targets the </a:t>
            </a:r>
            <a:r>
              <a:rPr lang="en-US" sz="2200" b="1" dirty="0">
                <a:solidFill>
                  <a:schemeClr val="accent6"/>
                </a:solidFill>
                <a:latin typeface="Calibri" panose="020F0502020204030204" pitchFamily="34" charset="0"/>
                <a:cs typeface="Calibri" panose="020F0502020204030204" pitchFamily="34" charset="0"/>
              </a:rPr>
              <a:t>creation of social value </a:t>
            </a:r>
            <a:r>
              <a:rPr lang="en-US" sz="2200" dirty="0">
                <a:solidFill>
                  <a:schemeClr val="accent6"/>
                </a:solidFill>
                <a:latin typeface="Calibri" panose="020F0502020204030204" pitchFamily="34" charset="0"/>
                <a:cs typeface="Calibri" panose="020F0502020204030204" pitchFamily="34" charset="0"/>
              </a:rPr>
              <a:t>in relation to the fight against social exclusion. It thus covers projects in a wide range of fields, from education and health care to natural or urban environment, through new technologies, new systems, and new processes</a:t>
            </a:r>
            <a:r>
              <a:rPr lang="en-US" sz="2200" dirty="0" smtClean="0">
                <a:solidFill>
                  <a:schemeClr val="accent6"/>
                </a:solidFill>
                <a:latin typeface="Calibri" panose="020F0502020204030204" pitchFamily="34" charset="0"/>
                <a:cs typeface="Calibri" panose="020F0502020204030204" pitchFamily="34" charset="0"/>
              </a:rPr>
              <a:t>.”</a:t>
            </a:r>
            <a:endParaRPr lang="en-US" sz="2200" dirty="0">
              <a:solidFill>
                <a:schemeClr val="accent6"/>
              </a:solidFill>
              <a:latin typeface="Calibri" panose="020F0502020204030204" pitchFamily="34" charset="0"/>
              <a:cs typeface="Calibri" panose="020F0502020204030204" pitchFamily="34" charset="0"/>
            </a:endParaRPr>
          </a:p>
        </p:txBody>
      </p:sp>
      <p:sp>
        <p:nvSpPr>
          <p:cNvPr id="10" name="Rechteck 9"/>
          <p:cNvSpPr/>
          <p:nvPr/>
        </p:nvSpPr>
        <p:spPr>
          <a:xfrm rot="16200000">
            <a:off x="-1168745" y="4561233"/>
            <a:ext cx="2633798" cy="369332"/>
          </a:xfrm>
          <a:prstGeom prst="rect">
            <a:avLst/>
          </a:prstGeom>
        </p:spPr>
        <p:txBody>
          <a:bodyPr wrap="none">
            <a:spAutoFit/>
          </a:bodyPr>
          <a:lstStyle/>
          <a:p>
            <a:r>
              <a:rPr lang="en-US" altLang="de-DE" sz="1800" b="1" i="1" dirty="0" smtClean="0">
                <a:solidFill>
                  <a:srgbClr val="000066"/>
                </a:solidFill>
                <a:latin typeface="Calibri" pitchFamily="34" charset="0"/>
              </a:rPr>
              <a:t>4. Trends and examples …</a:t>
            </a:r>
            <a:endParaRPr lang="de-DE" sz="1800" b="1" dirty="0">
              <a:solidFill>
                <a:srgbClr val="000066"/>
              </a:solidFill>
            </a:endParaRPr>
          </a:p>
        </p:txBody>
      </p:sp>
      <p:sp>
        <p:nvSpPr>
          <p:cNvPr id="9" name="Textfeld 8"/>
          <p:cNvSpPr txBox="1"/>
          <p:nvPr/>
        </p:nvSpPr>
        <p:spPr>
          <a:xfrm>
            <a:off x="539552" y="-27384"/>
            <a:ext cx="1495730" cy="707886"/>
          </a:xfrm>
          <a:prstGeom prst="rect">
            <a:avLst/>
          </a:prstGeom>
          <a:noFill/>
        </p:spPr>
        <p:txBody>
          <a:bodyPr wrap="none" rtlCol="0">
            <a:spAutoFit/>
          </a:bodyPr>
          <a:lstStyle/>
          <a:p>
            <a:r>
              <a:rPr lang="de-DE" sz="4000" b="1" dirty="0" smtClean="0">
                <a:solidFill>
                  <a:srgbClr val="FFFF00"/>
                </a:solidFill>
                <a:latin typeface="Calibri" panose="020F0502020204030204" pitchFamily="34" charset="0"/>
                <a:cs typeface="Calibri" panose="020F0502020204030204" pitchFamily="34" charset="0"/>
              </a:rPr>
              <a:t>CASES</a:t>
            </a:r>
            <a:endParaRPr lang="de-DE" sz="2400" b="1" dirty="0">
              <a:solidFill>
                <a:srgbClr val="0000FF"/>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a:grayscl/>
            <a:extLst>
              <a:ext uri="{28A0092B-C50C-407E-A947-70E740481C1C}">
                <a14:useLocalDpi xmlns:a14="http://schemas.microsoft.com/office/drawing/2010/main" val="0"/>
              </a:ext>
            </a:extLst>
          </a:blip>
          <a:srcRect t="10394" b="45430"/>
          <a:stretch>
            <a:fillRect/>
          </a:stretch>
        </p:blipFill>
        <p:spPr bwMode="auto">
          <a:xfrm>
            <a:off x="0" y="6092825"/>
            <a:ext cx="9144000" cy="836613"/>
          </a:xfrm>
          <a:prstGeom prst="rect">
            <a:avLst/>
          </a:prstGeom>
          <a:noFill/>
          <a:ln>
            <a:noFill/>
          </a:ln>
          <a:effectLst/>
          <a:extLst>
            <a:ext uri="{909E8E84-426E-40DD-AFC4-6F175D3DCCD1}">
              <a14:hiddenFill xmlns:a14="http://schemas.microsoft.com/office/drawing/2010/main">
                <a:solidFill>
                  <a:srgbClr val="FF3300">
                    <a:alpha val="16078"/>
                  </a:srgbClr>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113"/>
          <p:cNvPicPr>
            <a:picLocks noChangeAspect="1" noChangeArrowheads="1"/>
          </p:cNvPicPr>
          <p:nvPr/>
        </p:nvPicPr>
        <p:blipFill>
          <a:blip r:embed="rId3">
            <a:grayscl/>
            <a:extLst>
              <a:ext uri="{28A0092B-C50C-407E-A947-70E740481C1C}">
                <a14:useLocalDpi xmlns:a14="http://schemas.microsoft.com/office/drawing/2010/main" val="0"/>
              </a:ext>
            </a:extLst>
          </a:blip>
          <a:srcRect t="30244" b="35329"/>
          <a:stretch>
            <a:fillRect/>
          </a:stretch>
        </p:blipFill>
        <p:spPr bwMode="auto">
          <a:xfrm>
            <a:off x="0" y="0"/>
            <a:ext cx="91440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Rechteck 3"/>
          <p:cNvSpPr/>
          <p:nvPr/>
        </p:nvSpPr>
        <p:spPr>
          <a:xfrm rot="16200000">
            <a:off x="-1106029" y="4490979"/>
            <a:ext cx="2633798" cy="369332"/>
          </a:xfrm>
          <a:prstGeom prst="rect">
            <a:avLst/>
          </a:prstGeom>
        </p:spPr>
        <p:txBody>
          <a:bodyPr wrap="none">
            <a:spAutoFit/>
          </a:bodyPr>
          <a:lstStyle/>
          <a:p>
            <a:r>
              <a:rPr lang="en-US" altLang="de-DE" sz="1800" b="1" i="1" dirty="0" smtClean="0">
                <a:solidFill>
                  <a:srgbClr val="000066"/>
                </a:solidFill>
                <a:latin typeface="Calibri" pitchFamily="34" charset="0"/>
              </a:rPr>
              <a:t>4. Trends and examples …</a:t>
            </a:r>
            <a:endParaRPr lang="de-DE" sz="1800" b="1" dirty="0">
              <a:solidFill>
                <a:srgbClr val="000066"/>
              </a:solidFill>
            </a:endParaRPr>
          </a:p>
        </p:txBody>
      </p:sp>
      <p:sp>
        <p:nvSpPr>
          <p:cNvPr id="5" name="Rechteck 3"/>
          <p:cNvSpPr>
            <a:spLocks noChangeArrowheads="1"/>
          </p:cNvSpPr>
          <p:nvPr/>
        </p:nvSpPr>
        <p:spPr bwMode="auto">
          <a:xfrm>
            <a:off x="2555776" y="1003759"/>
            <a:ext cx="6588224" cy="8925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de-DE" altLang="ca-ES" sz="2600" b="1" dirty="0">
                <a:solidFill>
                  <a:srgbClr val="0000FF"/>
                </a:solidFill>
                <a:latin typeface="Calibri" pitchFamily="34" charset="0"/>
              </a:rPr>
              <a:t>SINNERGIAK SOCIAL INNOVATION</a:t>
            </a:r>
          </a:p>
          <a:p>
            <a:pPr algn="ctr"/>
            <a:r>
              <a:rPr lang="de-DE" altLang="ca-ES" sz="2600" b="1" dirty="0">
                <a:solidFill>
                  <a:srgbClr val="0000FF"/>
                </a:solidFill>
                <a:latin typeface="Calibri" pitchFamily="34" charset="0"/>
              </a:rPr>
              <a:t>(University </a:t>
            </a:r>
            <a:r>
              <a:rPr lang="de-DE" altLang="ca-ES" sz="2600" b="1" dirty="0" err="1">
                <a:solidFill>
                  <a:srgbClr val="0000FF"/>
                </a:solidFill>
                <a:latin typeface="Calibri" pitchFamily="34" charset="0"/>
              </a:rPr>
              <a:t>of</a:t>
            </a:r>
            <a:r>
              <a:rPr lang="de-DE" altLang="ca-ES" sz="2600" b="1" dirty="0">
                <a:solidFill>
                  <a:srgbClr val="0000FF"/>
                </a:solidFill>
                <a:latin typeface="Calibri" pitchFamily="34" charset="0"/>
              </a:rPr>
              <a:t> </a:t>
            </a:r>
            <a:r>
              <a:rPr lang="de-DE" altLang="ca-ES" sz="2600" b="1" dirty="0" err="1">
                <a:solidFill>
                  <a:srgbClr val="0000FF"/>
                </a:solidFill>
                <a:latin typeface="Calibri" pitchFamily="34" charset="0"/>
              </a:rPr>
              <a:t>the</a:t>
            </a:r>
            <a:r>
              <a:rPr lang="de-DE" altLang="ca-ES" sz="2600" b="1" dirty="0">
                <a:solidFill>
                  <a:srgbClr val="0000FF"/>
                </a:solidFill>
                <a:latin typeface="Calibri" pitchFamily="34" charset="0"/>
              </a:rPr>
              <a:t> </a:t>
            </a:r>
            <a:r>
              <a:rPr lang="de-DE" altLang="ca-ES" sz="2600" b="1" dirty="0" err="1">
                <a:solidFill>
                  <a:srgbClr val="0000FF"/>
                </a:solidFill>
                <a:latin typeface="Calibri" pitchFamily="34" charset="0"/>
              </a:rPr>
              <a:t>Basque</a:t>
            </a:r>
            <a:r>
              <a:rPr lang="de-DE" altLang="ca-ES" sz="2600" b="1" dirty="0">
                <a:solidFill>
                  <a:srgbClr val="0000FF"/>
                </a:solidFill>
                <a:latin typeface="Calibri" pitchFamily="34" charset="0"/>
              </a:rPr>
              <a:t> Country – Spain)</a:t>
            </a:r>
          </a:p>
        </p:txBody>
      </p:sp>
      <p:pic>
        <p:nvPicPr>
          <p:cNvPr id="6" name="Picture 5" descr="D:\Documents and Settings\Javier\Mis documentos\Mis imágenes\LOGO SINNERGIA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888" y="980728"/>
            <a:ext cx="1876872" cy="915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4"/>
          <p:cNvSpPr>
            <a:spLocks noChangeArrowheads="1"/>
          </p:cNvSpPr>
          <p:nvPr/>
        </p:nvSpPr>
        <p:spPr bwMode="auto">
          <a:xfrm>
            <a:off x="540072" y="2134610"/>
            <a:ext cx="8280400" cy="1481009"/>
          </a:xfrm>
          <a:prstGeom prst="rect">
            <a:avLst/>
          </a:prstGeom>
          <a:solidFill>
            <a:schemeClr val="bg1"/>
          </a:solidFill>
          <a:ln w="9525">
            <a:solidFill>
              <a:srgbClr val="0000FF"/>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de-DE" altLang="ca-ES" sz="1600" b="1" dirty="0" err="1" smtClean="0">
                <a:solidFill>
                  <a:srgbClr val="0000FF"/>
                </a:solidFill>
                <a:latin typeface="Calibri" panose="020F0502020204030204" pitchFamily="34" charset="0"/>
              </a:rPr>
              <a:t>Does</a:t>
            </a:r>
            <a:r>
              <a:rPr lang="de-DE" altLang="ca-ES" sz="1600" b="1" dirty="0" smtClean="0">
                <a:solidFill>
                  <a:srgbClr val="0000FF"/>
                </a:solidFill>
                <a:latin typeface="Calibri" panose="020F0502020204030204" pitchFamily="34" charset="0"/>
              </a:rPr>
              <a:t> Action-Research in three fields: </a:t>
            </a:r>
          </a:p>
          <a:p>
            <a:pPr eaLnBrk="1" hangingPunct="1">
              <a:defRPr/>
            </a:pPr>
            <a:r>
              <a:rPr lang="de-DE" altLang="ca-ES" sz="1400" b="1" dirty="0" err="1" smtClean="0">
                <a:solidFill>
                  <a:srgbClr val="0000FF"/>
                </a:solidFill>
                <a:latin typeface="Calibri" panose="020F0502020204030204" pitchFamily="34" charset="0"/>
              </a:rPr>
              <a:t>Social</a:t>
            </a:r>
            <a:r>
              <a:rPr lang="de-DE" altLang="ca-ES" sz="1400" b="1" dirty="0" smtClean="0">
                <a:solidFill>
                  <a:srgbClr val="0000FF"/>
                </a:solidFill>
                <a:latin typeface="Calibri" panose="020F0502020204030204" pitchFamily="34" charset="0"/>
              </a:rPr>
              <a:t> Innovation</a:t>
            </a:r>
            <a:r>
              <a:rPr lang="de-DE" altLang="ca-ES" sz="1400" dirty="0" smtClean="0">
                <a:solidFill>
                  <a:srgbClr val="0000FF"/>
                </a:solidFill>
                <a:latin typeface="Calibri" panose="020F0502020204030204" pitchFamily="34" charset="0"/>
              </a:rPr>
              <a:t>, </a:t>
            </a:r>
            <a:r>
              <a:rPr lang="de-DE" altLang="ca-ES" sz="1400" b="1" dirty="0" smtClean="0">
                <a:solidFill>
                  <a:srgbClr val="0000FF"/>
                </a:solidFill>
                <a:latin typeface="Calibri" panose="020F0502020204030204" pitchFamily="34" charset="0"/>
              </a:rPr>
              <a:t>Creative Industries</a:t>
            </a:r>
            <a:r>
              <a:rPr lang="de-DE" altLang="ca-ES" sz="1400" dirty="0" smtClean="0">
                <a:solidFill>
                  <a:srgbClr val="0000FF"/>
                </a:solidFill>
                <a:latin typeface="Calibri" panose="020F0502020204030204" pitchFamily="34" charset="0"/>
              </a:rPr>
              <a:t>, and </a:t>
            </a:r>
            <a:r>
              <a:rPr lang="de-DE" altLang="ca-ES" sz="1400" b="1" dirty="0" smtClean="0">
                <a:solidFill>
                  <a:srgbClr val="0000FF"/>
                </a:solidFill>
                <a:latin typeface="Calibri" panose="020F0502020204030204" pitchFamily="34" charset="0"/>
              </a:rPr>
              <a:t>Innovation in the Public Sector</a:t>
            </a:r>
          </a:p>
          <a:p>
            <a:pPr algn="ctr" eaLnBrk="1" hangingPunct="1">
              <a:defRPr/>
            </a:pPr>
            <a:endParaRPr lang="de-DE" altLang="ca-ES" sz="600" b="1" dirty="0" smtClean="0">
              <a:solidFill>
                <a:srgbClr val="0000FF"/>
              </a:solidFill>
              <a:latin typeface="Calibri" panose="020F0502020204030204" pitchFamily="34" charset="0"/>
            </a:endParaRPr>
          </a:p>
          <a:p>
            <a:pPr eaLnBrk="1" hangingPunct="1">
              <a:defRPr/>
            </a:pPr>
            <a:r>
              <a:rPr lang="de-DE" altLang="ca-ES" sz="1400" b="1" dirty="0" smtClean="0">
                <a:solidFill>
                  <a:srgbClr val="0000FF"/>
                </a:solidFill>
                <a:latin typeface="Calibri" panose="020F0502020204030204" pitchFamily="34" charset="0"/>
              </a:rPr>
              <a:t>EUROPEAN PROJECTS: </a:t>
            </a:r>
            <a:r>
              <a:rPr lang="de-DE" altLang="ca-ES" sz="1400" dirty="0" smtClean="0">
                <a:solidFill>
                  <a:srgbClr val="0000FF"/>
                </a:solidFill>
                <a:latin typeface="Calibri" panose="020F0502020204030204" pitchFamily="34" charset="0"/>
              </a:rPr>
              <a:t>TRANSCREATIVA (leader), SIMPACT (partner), Creative Job (</a:t>
            </a:r>
            <a:r>
              <a:rPr lang="de-DE" altLang="ca-ES" sz="1400" dirty="0" err="1" smtClean="0">
                <a:solidFill>
                  <a:srgbClr val="0000FF"/>
                </a:solidFill>
                <a:latin typeface="Calibri" panose="020F0502020204030204" pitchFamily="34" charset="0"/>
              </a:rPr>
              <a:t>partner</a:t>
            </a:r>
            <a:r>
              <a:rPr lang="de-DE" altLang="ca-ES" sz="1400" dirty="0" smtClean="0">
                <a:solidFill>
                  <a:srgbClr val="0000FF"/>
                </a:solidFill>
                <a:latin typeface="Calibri" panose="020F0502020204030204" pitchFamily="34" charset="0"/>
              </a:rPr>
              <a:t>); </a:t>
            </a:r>
            <a:r>
              <a:rPr lang="de-DE" altLang="ca-ES" sz="1400" b="1" dirty="0" smtClean="0">
                <a:solidFill>
                  <a:srgbClr val="0000FF"/>
                </a:solidFill>
                <a:latin typeface="Calibri" panose="020F0502020204030204" pitchFamily="34" charset="0"/>
              </a:rPr>
              <a:t>OTHER PROJECTS</a:t>
            </a:r>
            <a:r>
              <a:rPr lang="de-DE" altLang="ca-ES" sz="1400" dirty="0" smtClean="0">
                <a:solidFill>
                  <a:srgbClr val="0000FF"/>
                </a:solidFill>
                <a:latin typeface="Calibri" panose="020F0502020204030204" pitchFamily="34" charset="0"/>
              </a:rPr>
              <a:t>: Ergolab (living lab), GIPUZKOA CREATIVA (creative industries), RESINDEX (social innovation indicators), Social Innovation Eco-Systems (Evaluation public policies), Gipuzkoa Workplace Innovation (regional public policies).</a:t>
            </a:r>
          </a:p>
        </p:txBody>
      </p:sp>
      <p:sp>
        <p:nvSpPr>
          <p:cNvPr id="8" name="Rechteck 7"/>
          <p:cNvSpPr/>
          <p:nvPr/>
        </p:nvSpPr>
        <p:spPr>
          <a:xfrm>
            <a:off x="540072" y="3790794"/>
            <a:ext cx="8280400" cy="1061829"/>
          </a:xfrm>
          <a:prstGeom prst="rect">
            <a:avLst/>
          </a:prstGeom>
          <a:solidFill>
            <a:schemeClr val="bg1"/>
          </a:solidFill>
          <a:ln w="9525">
            <a:solidFill>
              <a:srgbClr val="0000FF"/>
            </a:solidFill>
          </a:ln>
        </p:spPr>
        <p:txBody>
          <a:bodyPr wrap="square">
            <a:spAutoFit/>
          </a:bodyPr>
          <a:lstStyle/>
          <a:p>
            <a:pPr eaLnBrk="1" hangingPunct="1">
              <a:spcAft>
                <a:spcPts val="600"/>
              </a:spcAft>
            </a:pPr>
            <a:r>
              <a:rPr lang="en-US" altLang="ca-ES" sz="1600" b="1" dirty="0" smtClean="0">
                <a:solidFill>
                  <a:srgbClr val="0000FF"/>
                </a:solidFill>
                <a:latin typeface="Calibri" pitchFamily="34" charset="0"/>
              </a:rPr>
              <a:t>Provides education and training:</a:t>
            </a:r>
          </a:p>
          <a:p>
            <a:pPr eaLnBrk="1" hangingPunct="1">
              <a:spcAft>
                <a:spcPts val="0"/>
              </a:spcAft>
            </a:pPr>
            <a:r>
              <a:rPr lang="en-US" altLang="ca-ES" sz="1400" b="1" dirty="0" smtClean="0">
                <a:solidFill>
                  <a:srgbClr val="0000FF"/>
                </a:solidFill>
                <a:latin typeface="Calibri" pitchFamily="34" charset="0"/>
              </a:rPr>
              <a:t>MA </a:t>
            </a:r>
            <a:r>
              <a:rPr lang="en-US" altLang="ca-ES" sz="1400" b="1" dirty="0">
                <a:solidFill>
                  <a:srgbClr val="0000FF"/>
                </a:solidFill>
                <a:latin typeface="Calibri" pitchFamily="34" charset="0"/>
              </a:rPr>
              <a:t>in Social Innovation and Creative Industries </a:t>
            </a:r>
            <a:r>
              <a:rPr lang="en-US" altLang="ca-ES" sz="1400" dirty="0">
                <a:solidFill>
                  <a:srgbClr val="0000FF"/>
                </a:solidFill>
                <a:latin typeface="Calibri" pitchFamily="34" charset="0"/>
              </a:rPr>
              <a:t>(University of  the Basque Country)</a:t>
            </a:r>
          </a:p>
          <a:p>
            <a:pPr eaLnBrk="1" hangingPunct="1">
              <a:spcAft>
                <a:spcPts val="0"/>
              </a:spcAft>
            </a:pPr>
            <a:r>
              <a:rPr lang="en-US" altLang="ca-ES" sz="1400" b="1" dirty="0">
                <a:solidFill>
                  <a:srgbClr val="0000FF"/>
                </a:solidFill>
                <a:latin typeface="Calibri" pitchFamily="34" charset="0"/>
              </a:rPr>
              <a:t>Creative Poles: </a:t>
            </a:r>
            <a:r>
              <a:rPr lang="en-US" altLang="ca-ES" sz="1400" dirty="0">
                <a:solidFill>
                  <a:srgbClr val="0000FF"/>
                </a:solidFill>
                <a:latin typeface="Calibri" pitchFamily="34" charset="0"/>
              </a:rPr>
              <a:t>Competencies in solving social problems and creative industries</a:t>
            </a:r>
          </a:p>
          <a:p>
            <a:pPr eaLnBrk="1" hangingPunct="1">
              <a:spcAft>
                <a:spcPts val="0"/>
              </a:spcAft>
            </a:pPr>
            <a:r>
              <a:rPr lang="en-US" altLang="ca-ES" sz="1400" b="1" dirty="0">
                <a:solidFill>
                  <a:srgbClr val="0000FF"/>
                </a:solidFill>
                <a:latin typeface="Calibri" pitchFamily="34" charset="0"/>
              </a:rPr>
              <a:t>Social Innovation Summer </a:t>
            </a:r>
            <a:r>
              <a:rPr lang="en-US" altLang="ca-ES" sz="1400" b="1" dirty="0" smtClean="0">
                <a:solidFill>
                  <a:srgbClr val="0000FF"/>
                </a:solidFill>
                <a:latin typeface="Calibri" pitchFamily="34" charset="0"/>
              </a:rPr>
              <a:t>Schools</a:t>
            </a:r>
            <a:endParaRPr lang="en-US" altLang="ca-ES" sz="1400" b="1" dirty="0">
              <a:solidFill>
                <a:srgbClr val="0000FF"/>
              </a:solidFill>
              <a:latin typeface="Calibri" pitchFamily="34" charset="0"/>
            </a:endParaRPr>
          </a:p>
        </p:txBody>
      </p:sp>
      <p:sp>
        <p:nvSpPr>
          <p:cNvPr id="9" name="Rechteck 8"/>
          <p:cNvSpPr/>
          <p:nvPr/>
        </p:nvSpPr>
        <p:spPr>
          <a:xfrm>
            <a:off x="540072" y="5032640"/>
            <a:ext cx="8280400" cy="846386"/>
          </a:xfrm>
          <a:prstGeom prst="rect">
            <a:avLst/>
          </a:prstGeom>
          <a:solidFill>
            <a:schemeClr val="bg1"/>
          </a:solidFill>
          <a:ln w="9525">
            <a:solidFill>
              <a:srgbClr val="0000FF"/>
            </a:solidFill>
          </a:ln>
        </p:spPr>
        <p:txBody>
          <a:bodyPr wrap="square">
            <a:spAutoFit/>
          </a:bodyPr>
          <a:lstStyle/>
          <a:p>
            <a:pPr eaLnBrk="1" hangingPunct="1">
              <a:spcAft>
                <a:spcPts val="600"/>
              </a:spcAft>
            </a:pPr>
            <a:r>
              <a:rPr lang="en-US" altLang="ca-ES" sz="1600" b="1" dirty="0" smtClean="0">
                <a:solidFill>
                  <a:srgbClr val="0000FF"/>
                </a:solidFill>
                <a:latin typeface="Calibri" pitchFamily="34" charset="0"/>
              </a:rPr>
              <a:t>Supports social innovation implementation through:</a:t>
            </a:r>
          </a:p>
          <a:p>
            <a:pPr eaLnBrk="1" hangingPunct="1">
              <a:spcAft>
                <a:spcPts val="600"/>
              </a:spcAft>
            </a:pPr>
            <a:r>
              <a:rPr lang="en-US" altLang="ca-ES" sz="1400" b="1" dirty="0" smtClean="0">
                <a:solidFill>
                  <a:srgbClr val="0000FF"/>
                </a:solidFill>
                <a:latin typeface="Calibri" pitchFamily="34" charset="0"/>
              </a:rPr>
              <a:t>ERGOLAB</a:t>
            </a:r>
            <a:r>
              <a:rPr lang="en-US" altLang="ca-ES" sz="1400" b="1" dirty="0">
                <a:solidFill>
                  <a:srgbClr val="0000FF"/>
                </a:solidFill>
                <a:latin typeface="Calibri" pitchFamily="34" charset="0"/>
              </a:rPr>
              <a:t>: </a:t>
            </a:r>
            <a:r>
              <a:rPr lang="en-US" altLang="ca-ES" sz="1400" dirty="0">
                <a:solidFill>
                  <a:srgbClr val="0000FF"/>
                </a:solidFill>
                <a:latin typeface="Calibri" pitchFamily="34" charset="0"/>
              </a:rPr>
              <a:t>Innovation by users. </a:t>
            </a:r>
            <a:r>
              <a:rPr lang="en-US" altLang="ca-ES" sz="1400" dirty="0" smtClean="0">
                <a:solidFill>
                  <a:srgbClr val="0000FF"/>
                </a:solidFill>
                <a:latin typeface="Calibri" pitchFamily="34" charset="0"/>
              </a:rPr>
              <a:t> </a:t>
            </a:r>
            <a:r>
              <a:rPr lang="en-US" altLang="ca-ES" sz="1400" b="1" dirty="0" smtClean="0">
                <a:solidFill>
                  <a:srgbClr val="0000FF"/>
                </a:solidFill>
                <a:latin typeface="Calibri" pitchFamily="34" charset="0"/>
              </a:rPr>
              <a:t>HEDABIDE</a:t>
            </a:r>
            <a:r>
              <a:rPr lang="en-US" altLang="ca-ES" sz="1400" dirty="0">
                <a:solidFill>
                  <a:srgbClr val="0000FF"/>
                </a:solidFill>
                <a:latin typeface="Calibri" pitchFamily="34" charset="0"/>
              </a:rPr>
              <a:t>: Social Innovation </a:t>
            </a:r>
            <a:r>
              <a:rPr lang="en-US" altLang="ca-ES" sz="1400" dirty="0" smtClean="0">
                <a:solidFill>
                  <a:srgbClr val="0000FF"/>
                </a:solidFill>
                <a:latin typeface="Calibri" pitchFamily="34" charset="0"/>
              </a:rPr>
              <a:t>Communities. </a:t>
            </a:r>
            <a:r>
              <a:rPr lang="en-US" altLang="ca-ES" sz="1400" b="1" dirty="0" smtClean="0">
                <a:solidFill>
                  <a:srgbClr val="0000FF"/>
                </a:solidFill>
                <a:latin typeface="Calibri" pitchFamily="34" charset="0"/>
              </a:rPr>
              <a:t>TRANSCREATIVA</a:t>
            </a:r>
            <a:r>
              <a:rPr lang="en-US" altLang="ca-ES" sz="1400" dirty="0">
                <a:solidFill>
                  <a:srgbClr val="0000FF"/>
                </a:solidFill>
                <a:latin typeface="Calibri" pitchFamily="34" charset="0"/>
              </a:rPr>
              <a:t>: competencies and engagement unemployment young people </a:t>
            </a:r>
          </a:p>
        </p:txBody>
      </p:sp>
      <p:sp>
        <p:nvSpPr>
          <p:cNvPr id="10" name="Textfeld 9"/>
          <p:cNvSpPr txBox="1"/>
          <p:nvPr/>
        </p:nvSpPr>
        <p:spPr>
          <a:xfrm>
            <a:off x="467544" y="-27384"/>
            <a:ext cx="1495730" cy="707886"/>
          </a:xfrm>
          <a:prstGeom prst="rect">
            <a:avLst/>
          </a:prstGeom>
          <a:noFill/>
        </p:spPr>
        <p:txBody>
          <a:bodyPr wrap="none" rtlCol="0">
            <a:spAutoFit/>
          </a:bodyPr>
          <a:lstStyle/>
          <a:p>
            <a:r>
              <a:rPr lang="de-DE" sz="4000" b="1" dirty="0" smtClean="0">
                <a:solidFill>
                  <a:srgbClr val="FFFF00"/>
                </a:solidFill>
                <a:latin typeface="Calibri" panose="020F0502020204030204" pitchFamily="34" charset="0"/>
                <a:cs typeface="Calibri" panose="020F0502020204030204" pitchFamily="34" charset="0"/>
              </a:rPr>
              <a:t>CASES</a:t>
            </a:r>
            <a:endParaRPr lang="de-DE" sz="2400" b="1" dirty="0">
              <a:solidFill>
                <a:srgbClr val="0000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5267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p:cTn id="15"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 calcmode="lin" valueType="num">
                                      <p:cBhvr>
                                        <p:cTn id="23"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46088" y="908720"/>
            <a:ext cx="8229600" cy="1143000"/>
          </a:xfrm>
        </p:spPr>
        <p:txBody>
          <a:bodyPr/>
          <a:lstStyle/>
          <a:p>
            <a:pPr eaLnBrk="1" hangingPunct="1"/>
            <a:r>
              <a:rPr lang="en-US" sz="3200" dirty="0" smtClean="0"/>
              <a:t>Social Innovation Laboratory (SIL)</a:t>
            </a:r>
            <a:br>
              <a:rPr lang="en-US" sz="3200" dirty="0" smtClean="0"/>
            </a:br>
            <a:r>
              <a:rPr lang="en-US" sz="3200" dirty="0" smtClean="0"/>
              <a:t>Zagreb – </a:t>
            </a:r>
            <a:r>
              <a:rPr lang="en-US" sz="3200" dirty="0"/>
              <a:t>B</a:t>
            </a:r>
            <a:r>
              <a:rPr lang="en-US" sz="3200" dirty="0" smtClean="0"/>
              <a:t>eograd – Skopje</a:t>
            </a:r>
            <a:endParaRPr lang="de-DE" sz="3200" dirty="0" smtClean="0"/>
          </a:p>
        </p:txBody>
      </p:sp>
      <p:sp>
        <p:nvSpPr>
          <p:cNvPr id="5" name="Inhaltsplatzhalter 2"/>
          <p:cNvSpPr>
            <a:spLocks noGrp="1"/>
          </p:cNvSpPr>
          <p:nvPr>
            <p:ph sz="half" idx="1"/>
          </p:nvPr>
        </p:nvSpPr>
        <p:spPr>
          <a:xfrm>
            <a:off x="611188" y="1916832"/>
            <a:ext cx="4249737" cy="4103688"/>
          </a:xfrm>
        </p:spPr>
        <p:txBody>
          <a:bodyPr/>
          <a:lstStyle/>
          <a:p>
            <a:pPr marL="0" indent="0" algn="just" eaLnBrk="1" hangingPunct="1">
              <a:buFont typeface="Wingdings" pitchFamily="2" charset="2"/>
              <a:buNone/>
              <a:defRPr/>
            </a:pPr>
            <a:r>
              <a:rPr lang="en-US" sz="1800" dirty="0" smtClean="0">
                <a:solidFill>
                  <a:schemeClr val="accent2"/>
                </a:solidFill>
                <a:latin typeface="Calibri" pitchFamily="34" charset="0"/>
                <a:cs typeface="Calibri" pitchFamily="34" charset="0"/>
              </a:rPr>
              <a:t>Who?</a:t>
            </a:r>
          </a:p>
          <a:p>
            <a:pPr eaLnBrk="1" hangingPunct="1">
              <a:buFont typeface="Courier New" pitchFamily="49" charset="0"/>
              <a:buChar char="o"/>
              <a:defRPr/>
            </a:pPr>
            <a:r>
              <a:rPr lang="en-US" sz="1800" b="1" u="sng" dirty="0" smtClean="0">
                <a:solidFill>
                  <a:schemeClr val="accent2"/>
                </a:solidFill>
                <a:latin typeface="Calibri" pitchFamily="34" charset="0"/>
                <a:cs typeface="Calibri" pitchFamily="34" charset="0"/>
              </a:rPr>
              <a:t>Civil society </a:t>
            </a:r>
            <a:r>
              <a:rPr lang="en-US" sz="1800" b="1" u="sng" dirty="0" err="1" smtClean="0">
                <a:solidFill>
                  <a:schemeClr val="accent2"/>
                </a:solidFill>
                <a:latin typeface="Calibri" pitchFamily="34" charset="0"/>
                <a:cs typeface="Calibri" pitchFamily="34" charset="0"/>
              </a:rPr>
              <a:t>organisations</a:t>
            </a:r>
            <a:r>
              <a:rPr lang="en-US" sz="1800" dirty="0" smtClean="0">
                <a:solidFill>
                  <a:schemeClr val="accent2"/>
                </a:solidFill>
                <a:latin typeface="Calibri" pitchFamily="34" charset="0"/>
                <a:cs typeface="Calibri" pitchFamily="34" charset="0"/>
              </a:rPr>
              <a:t> and networks from HR, SRB and MKD </a:t>
            </a:r>
          </a:p>
          <a:p>
            <a:pPr algn="just" eaLnBrk="1" hangingPunct="1">
              <a:buFont typeface="Courier New" pitchFamily="49" charset="0"/>
              <a:buChar char="o"/>
              <a:defRPr/>
            </a:pPr>
            <a:r>
              <a:rPr lang="en-US" sz="1800" dirty="0" smtClean="0">
                <a:solidFill>
                  <a:schemeClr val="accent2"/>
                </a:solidFill>
                <a:latin typeface="Calibri" pitchFamily="34" charset="0"/>
                <a:cs typeface="Calibri" pitchFamily="34" charset="0"/>
              </a:rPr>
              <a:t>Founded 2011</a:t>
            </a:r>
          </a:p>
          <a:p>
            <a:pPr marL="0" indent="0" algn="just" eaLnBrk="1" hangingPunct="1">
              <a:defRPr/>
            </a:pPr>
            <a:endParaRPr lang="en-US" sz="800" dirty="0" smtClean="0">
              <a:solidFill>
                <a:schemeClr val="accent2"/>
              </a:solidFill>
              <a:latin typeface="Calibri" pitchFamily="34" charset="0"/>
              <a:cs typeface="Calibri" pitchFamily="34" charset="0"/>
            </a:endParaRPr>
          </a:p>
          <a:p>
            <a:pPr marL="0" indent="0" algn="just" eaLnBrk="1" hangingPunct="1">
              <a:buFont typeface="Wingdings" pitchFamily="2" charset="2"/>
              <a:buNone/>
              <a:defRPr/>
            </a:pPr>
            <a:r>
              <a:rPr lang="en-US" sz="1800" dirty="0" smtClean="0">
                <a:solidFill>
                  <a:schemeClr val="accent2"/>
                </a:solidFill>
                <a:latin typeface="Calibri" pitchFamily="34" charset="0"/>
                <a:cs typeface="Calibri" pitchFamily="34" charset="0"/>
              </a:rPr>
              <a:t>What?</a:t>
            </a:r>
          </a:p>
          <a:p>
            <a:pPr eaLnBrk="1" hangingPunct="1">
              <a:buFont typeface="Courier New" pitchFamily="49" charset="0"/>
              <a:buChar char="o"/>
              <a:defRPr/>
            </a:pPr>
            <a:r>
              <a:rPr lang="en-US" sz="1800" dirty="0" smtClean="0">
                <a:solidFill>
                  <a:schemeClr val="accent2"/>
                </a:solidFill>
                <a:latin typeface="Calibri" pitchFamily="34" charset="0"/>
                <a:cs typeface="Calibri" pitchFamily="34" charset="0"/>
              </a:rPr>
              <a:t>Aims to improve quality of life in the Western Balkan Countries</a:t>
            </a:r>
          </a:p>
          <a:p>
            <a:pPr eaLnBrk="1" hangingPunct="1">
              <a:buFont typeface="Courier New" pitchFamily="49" charset="0"/>
              <a:buChar char="o"/>
              <a:defRPr/>
            </a:pPr>
            <a:r>
              <a:rPr lang="en-US" sz="1800" dirty="0" smtClean="0">
                <a:solidFill>
                  <a:srgbClr val="0000FF"/>
                </a:solidFill>
                <a:latin typeface="Calibri" panose="020F0502020204030204" pitchFamily="34" charset="0"/>
                <a:cs typeface="Calibri" panose="020F0502020204030204" pitchFamily="34" charset="0"/>
              </a:rPr>
              <a:t>Acts as </a:t>
            </a:r>
            <a:r>
              <a:rPr lang="en-US" sz="1800" dirty="0">
                <a:solidFill>
                  <a:srgbClr val="0000FF"/>
                </a:solidFill>
                <a:latin typeface="Calibri" panose="020F0502020204030204" pitchFamily="34" charset="0"/>
                <a:cs typeface="Calibri" panose="020F0502020204030204" pitchFamily="34" charset="0"/>
              </a:rPr>
              <a:t>platform for social innovations where knowledge, ideas and practices meet to find solutions for development challenges in the regional socio-economic context.</a:t>
            </a:r>
            <a:endParaRPr lang="de-DE" sz="1800" dirty="0" smtClean="0">
              <a:solidFill>
                <a:srgbClr val="0000FF"/>
              </a:solidFill>
              <a:latin typeface="Calibri" panose="020F0502020204030204" pitchFamily="34" charset="0"/>
              <a:cs typeface="Calibri" panose="020F0502020204030204" pitchFamily="34" charset="0"/>
            </a:endParaRPr>
          </a:p>
          <a:p>
            <a:pPr marL="0" indent="0" eaLnBrk="1" hangingPunct="1">
              <a:defRPr/>
            </a:pPr>
            <a:endParaRPr lang="de-DE" sz="1500" dirty="0" smtClean="0"/>
          </a:p>
        </p:txBody>
      </p:sp>
      <p:sp>
        <p:nvSpPr>
          <p:cNvPr id="7" name="Rechteck 4"/>
          <p:cNvSpPr>
            <a:spLocks noChangeArrowheads="1"/>
          </p:cNvSpPr>
          <p:nvPr/>
        </p:nvSpPr>
        <p:spPr bwMode="auto">
          <a:xfrm>
            <a:off x="5508104" y="4355068"/>
            <a:ext cx="28584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de-DE" sz="1800" b="1" u="sng" dirty="0" smtClean="0">
                <a:solidFill>
                  <a:schemeClr val="accent2"/>
                </a:solidFill>
                <a:latin typeface="Calibri" pitchFamily="34" charset="0"/>
                <a:ea typeface="ヒラギノ角ゴ Pro W3"/>
                <a:cs typeface="Calibri" pitchFamily="34" charset="0"/>
              </a:rPr>
              <a:t>www.socinnovationlab.org</a:t>
            </a:r>
            <a:r>
              <a:rPr lang="de-DE" sz="1800" b="1" u="sng" dirty="0">
                <a:solidFill>
                  <a:schemeClr val="accent2"/>
                </a:solidFill>
                <a:latin typeface="Calibri" pitchFamily="34" charset="0"/>
                <a:ea typeface="ヒラギノ角ゴ Pro W3"/>
                <a:cs typeface="Calibri" pitchFamily="34" charset="0"/>
              </a:rPr>
              <a:t>/</a:t>
            </a:r>
            <a:endParaRPr lang="de-DE" dirty="0">
              <a:ea typeface="ヒラギノ角ゴ Pro W3"/>
              <a:cs typeface="Calibri" pitchFamily="34" charset="0"/>
            </a:endParaRPr>
          </a:p>
        </p:txBody>
      </p:sp>
      <p:pic>
        <p:nvPicPr>
          <p:cNvPr id="8" name="Picture 11"/>
          <p:cNvPicPr>
            <a:picLocks noChangeAspect="1" noChangeArrowheads="1"/>
          </p:cNvPicPr>
          <p:nvPr/>
        </p:nvPicPr>
        <p:blipFill>
          <a:blip r:embed="rId2">
            <a:grayscl/>
            <a:extLst>
              <a:ext uri="{28A0092B-C50C-407E-A947-70E740481C1C}">
                <a14:useLocalDpi xmlns:a14="http://schemas.microsoft.com/office/drawing/2010/main" val="0"/>
              </a:ext>
            </a:extLst>
          </a:blip>
          <a:srcRect t="10394" b="45430"/>
          <a:stretch>
            <a:fillRect/>
          </a:stretch>
        </p:blipFill>
        <p:spPr bwMode="auto">
          <a:xfrm>
            <a:off x="0" y="6092825"/>
            <a:ext cx="9144000" cy="836613"/>
          </a:xfrm>
          <a:prstGeom prst="rect">
            <a:avLst/>
          </a:prstGeom>
          <a:noFill/>
          <a:ln>
            <a:noFill/>
          </a:ln>
          <a:effectLst/>
          <a:extLst>
            <a:ext uri="{909E8E84-426E-40DD-AFC4-6F175D3DCCD1}">
              <a14:hiddenFill xmlns:a14="http://schemas.microsoft.com/office/drawing/2010/main">
                <a:solidFill>
                  <a:srgbClr val="FF3300">
                    <a:alpha val="16078"/>
                  </a:srgbClr>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13"/>
          <p:cNvPicPr>
            <a:picLocks noChangeAspect="1" noChangeArrowheads="1"/>
          </p:cNvPicPr>
          <p:nvPr/>
        </p:nvPicPr>
        <p:blipFill>
          <a:blip r:embed="rId3">
            <a:grayscl/>
            <a:extLst>
              <a:ext uri="{28A0092B-C50C-407E-A947-70E740481C1C}">
                <a14:useLocalDpi xmlns:a14="http://schemas.microsoft.com/office/drawing/2010/main" val="0"/>
              </a:ext>
            </a:extLst>
          </a:blip>
          <a:srcRect t="30244" b="35329"/>
          <a:stretch>
            <a:fillRect/>
          </a:stretch>
        </p:blipFill>
        <p:spPr bwMode="auto">
          <a:xfrm>
            <a:off x="0" y="0"/>
            <a:ext cx="91440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 name="Rechteck 9"/>
          <p:cNvSpPr/>
          <p:nvPr/>
        </p:nvSpPr>
        <p:spPr>
          <a:xfrm rot="16200000">
            <a:off x="-1106029" y="4344465"/>
            <a:ext cx="2633798" cy="369332"/>
          </a:xfrm>
          <a:prstGeom prst="rect">
            <a:avLst/>
          </a:prstGeom>
        </p:spPr>
        <p:txBody>
          <a:bodyPr wrap="none">
            <a:spAutoFit/>
          </a:bodyPr>
          <a:lstStyle/>
          <a:p>
            <a:r>
              <a:rPr lang="en-US" altLang="de-DE" sz="1800" b="1" i="1" dirty="0" smtClean="0">
                <a:solidFill>
                  <a:srgbClr val="000066"/>
                </a:solidFill>
                <a:latin typeface="Calibri" pitchFamily="34" charset="0"/>
              </a:rPr>
              <a:t>4. Trends and examples …</a:t>
            </a:r>
            <a:endParaRPr lang="de-DE" sz="1800" b="1" dirty="0">
              <a:solidFill>
                <a:srgbClr val="000066"/>
              </a:solidFill>
            </a:endParaRPr>
          </a:p>
        </p:txBody>
      </p:sp>
      <p:pic>
        <p:nvPicPr>
          <p:cNvPr id="1026" name="Picture 2" descr="https://fbcdn-profile-a.akamaihd.net/hprofile-ak-prn2/v/t1.0-1/p50x50/543861_575325105814899_542729600_n.jpg?oh=b3000b2f633ee8cd5c8189fee4ddfe49&amp;oe=54ADCE53&amp;__gda__=1422205806_f5a17a461a3f3eb10b7a33e1e4a12f6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2626876"/>
            <a:ext cx="1512168" cy="1512168"/>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10"/>
          <p:cNvSpPr txBox="1"/>
          <p:nvPr/>
        </p:nvSpPr>
        <p:spPr>
          <a:xfrm>
            <a:off x="539552" y="-27384"/>
            <a:ext cx="1495730" cy="707886"/>
          </a:xfrm>
          <a:prstGeom prst="rect">
            <a:avLst/>
          </a:prstGeom>
          <a:noFill/>
        </p:spPr>
        <p:txBody>
          <a:bodyPr wrap="none" rtlCol="0">
            <a:spAutoFit/>
          </a:bodyPr>
          <a:lstStyle/>
          <a:p>
            <a:r>
              <a:rPr lang="de-DE" sz="4000" b="1" dirty="0" smtClean="0">
                <a:solidFill>
                  <a:srgbClr val="FFFF00"/>
                </a:solidFill>
                <a:latin typeface="Calibri" panose="020F0502020204030204" pitchFamily="34" charset="0"/>
                <a:cs typeface="Calibri" panose="020F0502020204030204" pitchFamily="34" charset="0"/>
              </a:rPr>
              <a:t>CASES</a:t>
            </a:r>
            <a:endParaRPr lang="de-DE" sz="2400" b="1" dirty="0">
              <a:solidFill>
                <a:srgbClr val="0000FF"/>
              </a:solidFill>
              <a:latin typeface="Calibri" panose="020F0502020204030204" pitchFamily="34" charset="0"/>
              <a:cs typeface="Calibri" panose="020F0502020204030204" pitchFamily="34" charset="0"/>
            </a:endParaRPr>
          </a:p>
        </p:txBody>
      </p:sp>
      <p:sp>
        <p:nvSpPr>
          <p:cNvPr id="2" name="Rechteck 1"/>
          <p:cNvSpPr/>
          <p:nvPr/>
        </p:nvSpPr>
        <p:spPr>
          <a:xfrm>
            <a:off x="446088" y="5782756"/>
            <a:ext cx="8518399" cy="307777"/>
          </a:xfrm>
          <a:prstGeom prst="rect">
            <a:avLst/>
          </a:prstGeom>
        </p:spPr>
        <p:txBody>
          <a:bodyPr wrap="square">
            <a:spAutoFit/>
          </a:bodyPr>
          <a:lstStyle/>
          <a:p>
            <a:r>
              <a:rPr lang="en-US" sz="1400" b="1" dirty="0" smtClean="0">
                <a:solidFill>
                  <a:srgbClr val="0000CC"/>
                </a:solidFill>
                <a:latin typeface="Calibri" panose="020F0502020204030204" pitchFamily="34" charset="0"/>
                <a:cs typeface="Calibri" panose="020F0502020204030204" pitchFamily="34" charset="0"/>
              </a:rPr>
              <a:t>“On national </a:t>
            </a:r>
            <a:r>
              <a:rPr lang="en-US" sz="1400" b="1" dirty="0">
                <a:solidFill>
                  <a:srgbClr val="0000CC"/>
                </a:solidFill>
                <a:latin typeface="Calibri" panose="020F0502020204030204" pitchFamily="34" charset="0"/>
                <a:cs typeface="Calibri" panose="020F0502020204030204" pitchFamily="34" charset="0"/>
              </a:rPr>
              <a:t>and local levels, we </a:t>
            </a:r>
            <a:r>
              <a:rPr lang="en-US" sz="1400" b="1" dirty="0" smtClean="0">
                <a:solidFill>
                  <a:srgbClr val="0000CC"/>
                </a:solidFill>
                <a:latin typeface="Calibri" panose="020F0502020204030204" pitchFamily="34" charset="0"/>
                <a:cs typeface="Calibri" panose="020F0502020204030204" pitchFamily="34" charset="0"/>
              </a:rPr>
              <a:t>need </a:t>
            </a:r>
            <a:r>
              <a:rPr lang="en-US" sz="1400" b="1" dirty="0">
                <a:solidFill>
                  <a:srgbClr val="0000CC"/>
                </a:solidFill>
                <a:latin typeface="Calibri" panose="020F0502020204030204" pitchFamily="34" charset="0"/>
                <a:cs typeface="Calibri" panose="020F0502020204030204" pitchFamily="34" charset="0"/>
              </a:rPr>
              <a:t>partners and support not just in terms of funding but also </a:t>
            </a:r>
            <a:r>
              <a:rPr lang="en-US" sz="1400" b="1" dirty="0" smtClean="0">
                <a:solidFill>
                  <a:srgbClr val="0000CC"/>
                </a:solidFill>
                <a:latin typeface="Calibri" panose="020F0502020204030204" pitchFamily="34" charset="0"/>
                <a:cs typeface="Calibri" panose="020F0502020204030204" pitchFamily="34" charset="0"/>
              </a:rPr>
              <a:t>recognition.”</a:t>
            </a:r>
            <a:endParaRPr lang="en-US" sz="1400" b="1" dirty="0">
              <a:solidFill>
                <a:srgbClr val="0000CC"/>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9695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p:cNvPicPr>
            <a:picLocks noChangeAspect="1" noChangeArrowheads="1"/>
          </p:cNvPicPr>
          <p:nvPr/>
        </p:nvPicPr>
        <p:blipFill>
          <a:blip r:embed="rId2">
            <a:grayscl/>
            <a:extLst>
              <a:ext uri="{28A0092B-C50C-407E-A947-70E740481C1C}">
                <a14:useLocalDpi xmlns:a14="http://schemas.microsoft.com/office/drawing/2010/main" val="0"/>
              </a:ext>
            </a:extLst>
          </a:blip>
          <a:srcRect t="30244" b="35329"/>
          <a:stretch>
            <a:fillRect/>
          </a:stretch>
        </p:blipFill>
        <p:spPr bwMode="auto">
          <a:xfrm>
            <a:off x="0" y="-26988"/>
            <a:ext cx="9144000" cy="774701"/>
          </a:xfrm>
          <a:prstGeom prst="rect">
            <a:avLst/>
          </a:prstGeom>
          <a:noFill/>
          <a:ln>
            <a:noFill/>
          </a:ln>
          <a:effectLst/>
          <a:extLst>
            <a:ext uri="{909E8E84-426E-40DD-AFC4-6F175D3DCCD1}">
              <a14:hiddenFill xmlns:a14="http://schemas.microsoft.com/office/drawing/2010/main">
                <a:solidFill>
                  <a:srgbClr val="FF3300">
                    <a:alpha val="16078"/>
                  </a:srgbClr>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13"/>
          <p:cNvPicPr>
            <a:picLocks noChangeAspect="1" noChangeArrowheads="1"/>
          </p:cNvPicPr>
          <p:nvPr/>
        </p:nvPicPr>
        <p:blipFill>
          <a:blip r:embed="rId3">
            <a:grayscl/>
            <a:extLst>
              <a:ext uri="{28A0092B-C50C-407E-A947-70E740481C1C}">
                <a14:useLocalDpi xmlns:a14="http://schemas.microsoft.com/office/drawing/2010/main" val="0"/>
              </a:ext>
            </a:extLst>
          </a:blip>
          <a:srcRect t="10394" b="45430"/>
          <a:stretch>
            <a:fillRect/>
          </a:stretch>
        </p:blipFill>
        <p:spPr bwMode="auto">
          <a:xfrm>
            <a:off x="0" y="6165850"/>
            <a:ext cx="9144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 name="Picture 29" descr="str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412875"/>
            <a:ext cx="3405188"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0" descr="dampfmasch01"/>
          <p:cNvPicPr>
            <a:picLocks noChangeAspect="1" noChangeArrowheads="1"/>
          </p:cNvPicPr>
          <p:nvPr/>
        </p:nvPicPr>
        <p:blipFill>
          <a:blip r:embed="rId5">
            <a:extLst>
              <a:ext uri="{28A0092B-C50C-407E-A947-70E740481C1C}">
                <a14:useLocalDpi xmlns:a14="http://schemas.microsoft.com/office/drawing/2010/main" val="0"/>
              </a:ext>
            </a:extLst>
          </a:blip>
          <a:srcRect l="11995"/>
          <a:stretch>
            <a:fillRect/>
          </a:stretch>
        </p:blipFill>
        <p:spPr bwMode="auto">
          <a:xfrm>
            <a:off x="1042988" y="1408113"/>
            <a:ext cx="3024187"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1" descr="matrix_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988" y="3716338"/>
            <a:ext cx="302418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2"/>
          <p:cNvSpPr txBox="1">
            <a:spLocks noChangeArrowheads="1"/>
          </p:cNvSpPr>
          <p:nvPr/>
        </p:nvSpPr>
        <p:spPr bwMode="auto">
          <a:xfrm rot="10800000">
            <a:off x="465138" y="1385888"/>
            <a:ext cx="552450" cy="216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r>
              <a:rPr lang="de-DE">
                <a:solidFill>
                  <a:srgbClr val="0000FF"/>
                </a:solidFill>
                <a:latin typeface="Calibri" pitchFamily="34" charset="0"/>
              </a:rPr>
              <a:t>The most famous steam engine - </a:t>
            </a:r>
          </a:p>
          <a:p>
            <a:r>
              <a:rPr lang="de-DE" b="1">
                <a:solidFill>
                  <a:srgbClr val="0000FF"/>
                </a:solidFill>
                <a:latin typeface="Calibri" pitchFamily="34" charset="0"/>
              </a:rPr>
              <a:t>Optimised by</a:t>
            </a:r>
            <a:r>
              <a:rPr lang="de-DE">
                <a:solidFill>
                  <a:srgbClr val="0000FF"/>
                </a:solidFill>
                <a:latin typeface="Calibri" pitchFamily="34" charset="0"/>
              </a:rPr>
              <a:t> James watt, 1776</a:t>
            </a:r>
            <a:endParaRPr lang="de-AT">
              <a:solidFill>
                <a:srgbClr val="0000FF"/>
              </a:solidFill>
              <a:latin typeface="Calibri" pitchFamily="34" charset="0"/>
            </a:endParaRPr>
          </a:p>
        </p:txBody>
      </p:sp>
      <p:sp>
        <p:nvSpPr>
          <p:cNvPr id="8" name="Text Box 33"/>
          <p:cNvSpPr txBox="1">
            <a:spLocks noChangeArrowheads="1"/>
          </p:cNvSpPr>
          <p:nvPr/>
        </p:nvSpPr>
        <p:spPr bwMode="auto">
          <a:xfrm rot="10800000">
            <a:off x="468313" y="3794125"/>
            <a:ext cx="552450"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r>
              <a:rPr lang="de-DE">
                <a:solidFill>
                  <a:srgbClr val="0000FF"/>
                </a:solidFill>
                <a:latin typeface="Calibri" pitchFamily="34" charset="0"/>
              </a:rPr>
              <a:t>„Humans by Design“:</a:t>
            </a:r>
          </a:p>
          <a:p>
            <a:r>
              <a:rPr lang="de-DE" b="1">
                <a:solidFill>
                  <a:srgbClr val="0000FF"/>
                </a:solidFill>
                <a:latin typeface="Calibri" pitchFamily="34" charset="0"/>
              </a:rPr>
              <a:t>Optimisation </a:t>
            </a:r>
            <a:r>
              <a:rPr lang="de-DE">
                <a:solidFill>
                  <a:srgbClr val="0000FF"/>
                </a:solidFill>
                <a:latin typeface="Calibri" pitchFamily="34" charset="0"/>
              </a:rPr>
              <a:t>in the</a:t>
            </a:r>
            <a:r>
              <a:rPr lang="de-DE" b="1">
                <a:solidFill>
                  <a:srgbClr val="0000FF"/>
                </a:solidFill>
                <a:latin typeface="Calibri" pitchFamily="34" charset="0"/>
              </a:rPr>
              <a:t> </a:t>
            </a:r>
            <a:r>
              <a:rPr lang="de-DE">
                <a:solidFill>
                  <a:srgbClr val="0000FF"/>
                </a:solidFill>
                <a:latin typeface="Calibri" pitchFamily="34" charset="0"/>
              </a:rPr>
              <a:t> 21</a:t>
            </a:r>
            <a:r>
              <a:rPr lang="de-DE" baseline="30000">
                <a:solidFill>
                  <a:srgbClr val="0000FF"/>
                </a:solidFill>
                <a:latin typeface="Calibri" pitchFamily="34" charset="0"/>
              </a:rPr>
              <a:t>st</a:t>
            </a:r>
            <a:r>
              <a:rPr lang="de-DE">
                <a:solidFill>
                  <a:srgbClr val="0000FF"/>
                </a:solidFill>
                <a:latin typeface="Calibri" pitchFamily="34" charset="0"/>
              </a:rPr>
              <a:t> c.?</a:t>
            </a:r>
            <a:endParaRPr lang="de-AT">
              <a:solidFill>
                <a:srgbClr val="0000FF"/>
              </a:solidFill>
              <a:latin typeface="Calibri" pitchFamily="34" charset="0"/>
            </a:endParaRPr>
          </a:p>
        </p:txBody>
      </p:sp>
      <p:sp>
        <p:nvSpPr>
          <p:cNvPr id="9" name="Text Box 34"/>
          <p:cNvSpPr txBox="1">
            <a:spLocks noChangeArrowheads="1"/>
          </p:cNvSpPr>
          <p:nvPr/>
        </p:nvSpPr>
        <p:spPr bwMode="auto">
          <a:xfrm rot="10800000">
            <a:off x="7978775" y="1060450"/>
            <a:ext cx="552450" cy="488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r>
              <a:rPr lang="de-DE">
                <a:solidFill>
                  <a:srgbClr val="0000FF"/>
                </a:solidFill>
                <a:latin typeface="Calibri" pitchFamily="34" charset="0"/>
              </a:rPr>
              <a:t>„Brave New World“:</a:t>
            </a:r>
          </a:p>
          <a:p>
            <a:r>
              <a:rPr lang="de-DE" b="1">
                <a:solidFill>
                  <a:srgbClr val="0000FF"/>
                </a:solidFill>
                <a:latin typeface="Calibri" pitchFamily="34" charset="0"/>
              </a:rPr>
              <a:t>Optimisation of </a:t>
            </a:r>
            <a:r>
              <a:rPr lang="de-DE">
                <a:solidFill>
                  <a:srgbClr val="0000FF"/>
                </a:solidFill>
                <a:latin typeface="Calibri" pitchFamily="34" charset="0"/>
              </a:rPr>
              <a:t>human bevaiour in social systems – 20th century</a:t>
            </a:r>
            <a:endParaRPr lang="de-AT">
              <a:solidFill>
                <a:srgbClr val="0000FF"/>
              </a:solidFill>
              <a:latin typeface="Calibri" pitchFamily="34" charset="0"/>
            </a:endParaRPr>
          </a:p>
        </p:txBody>
      </p:sp>
      <p:sp>
        <p:nvSpPr>
          <p:cNvPr id="10" name="Text Box 35"/>
          <p:cNvSpPr txBox="1">
            <a:spLocks noChangeArrowheads="1"/>
          </p:cNvSpPr>
          <p:nvPr/>
        </p:nvSpPr>
        <p:spPr bwMode="auto">
          <a:xfrm>
            <a:off x="990163" y="786770"/>
            <a:ext cx="707001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ctr"/>
            <a:r>
              <a:rPr lang="de-DE" sz="3000" b="1" dirty="0" err="1">
                <a:solidFill>
                  <a:srgbClr val="3333CC"/>
                </a:solidFill>
                <a:latin typeface="Calibri" pitchFamily="34" charset="0"/>
              </a:rPr>
              <a:t>Innovations</a:t>
            </a:r>
            <a:r>
              <a:rPr lang="de-DE" sz="3000" b="1" dirty="0">
                <a:solidFill>
                  <a:srgbClr val="3333CC"/>
                </a:solidFill>
                <a:latin typeface="Calibri" pitchFamily="34" charset="0"/>
              </a:rPr>
              <a:t> </a:t>
            </a:r>
            <a:r>
              <a:rPr lang="de-DE" sz="3000" b="1" dirty="0" err="1">
                <a:solidFill>
                  <a:srgbClr val="3333CC"/>
                </a:solidFill>
                <a:latin typeface="Calibri" pitchFamily="34" charset="0"/>
              </a:rPr>
              <a:t>are</a:t>
            </a:r>
            <a:r>
              <a:rPr lang="de-DE" sz="3000" b="1" dirty="0">
                <a:solidFill>
                  <a:srgbClr val="3333CC"/>
                </a:solidFill>
                <a:latin typeface="Calibri" pitchFamily="34" charset="0"/>
              </a:rPr>
              <a:t> </a:t>
            </a:r>
            <a:r>
              <a:rPr lang="de-DE" sz="3000" b="1" dirty="0" err="1">
                <a:solidFill>
                  <a:srgbClr val="3333CC"/>
                </a:solidFill>
                <a:latin typeface="Calibri" pitchFamily="34" charset="0"/>
              </a:rPr>
              <a:t>embedded</a:t>
            </a:r>
            <a:r>
              <a:rPr lang="de-DE" sz="3000" b="1" dirty="0">
                <a:solidFill>
                  <a:srgbClr val="3333CC"/>
                </a:solidFill>
                <a:latin typeface="Calibri" pitchFamily="34" charset="0"/>
              </a:rPr>
              <a:t> in </a:t>
            </a:r>
            <a:r>
              <a:rPr lang="de-DE" sz="3000" b="1" dirty="0" err="1">
                <a:solidFill>
                  <a:srgbClr val="3333CC"/>
                </a:solidFill>
                <a:latin typeface="Calibri" pitchFamily="34" charset="0"/>
              </a:rPr>
              <a:t>social</a:t>
            </a:r>
            <a:r>
              <a:rPr lang="de-DE" sz="3000" b="1" dirty="0">
                <a:solidFill>
                  <a:srgbClr val="3333CC"/>
                </a:solidFill>
                <a:latin typeface="Calibri" pitchFamily="34" charset="0"/>
              </a:rPr>
              <a:t> </a:t>
            </a:r>
            <a:r>
              <a:rPr lang="de-DE" sz="3000" b="1" dirty="0" err="1">
                <a:solidFill>
                  <a:srgbClr val="3333CC"/>
                </a:solidFill>
                <a:latin typeface="Calibri" pitchFamily="34" charset="0"/>
              </a:rPr>
              <a:t>change</a:t>
            </a:r>
            <a:endParaRPr lang="de-AT" sz="3000" b="1" dirty="0">
              <a:solidFill>
                <a:srgbClr val="3333CC"/>
              </a:solidFill>
              <a:latin typeface="Calibri" pitchFamily="34" charset="0"/>
            </a:endParaRPr>
          </a:p>
        </p:txBody>
      </p:sp>
      <p:sp>
        <p:nvSpPr>
          <p:cNvPr id="11" name="Text Box 36"/>
          <p:cNvSpPr txBox="1">
            <a:spLocks noChangeArrowheads="1"/>
          </p:cNvSpPr>
          <p:nvPr/>
        </p:nvSpPr>
        <p:spPr bwMode="auto">
          <a:xfrm>
            <a:off x="5219700" y="2349500"/>
            <a:ext cx="25923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r">
              <a:spcBef>
                <a:spcPct val="50000"/>
              </a:spcBef>
            </a:pPr>
            <a:r>
              <a:rPr lang="de-DE" sz="1400" b="1">
                <a:solidFill>
                  <a:srgbClr val="FFFF00"/>
                </a:solidFill>
                <a:latin typeface="Calibri" pitchFamily="34" charset="0"/>
              </a:rPr>
              <a:t>Acceleration, ‘speed kills‘</a:t>
            </a:r>
            <a:endParaRPr lang="de-AT" sz="1400" b="1">
              <a:solidFill>
                <a:srgbClr val="FFFF00"/>
              </a:solidFill>
              <a:latin typeface="Calibri" pitchFamily="34" charset="0"/>
            </a:endParaRPr>
          </a:p>
        </p:txBody>
      </p:sp>
      <p:sp>
        <p:nvSpPr>
          <p:cNvPr id="12" name="Text Box 37"/>
          <p:cNvSpPr txBox="1">
            <a:spLocks noChangeArrowheads="1"/>
          </p:cNvSpPr>
          <p:nvPr/>
        </p:nvSpPr>
        <p:spPr bwMode="auto">
          <a:xfrm>
            <a:off x="4787900" y="2781300"/>
            <a:ext cx="1368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spcBef>
                <a:spcPct val="50000"/>
              </a:spcBef>
            </a:pPr>
            <a:r>
              <a:rPr lang="de-DE" sz="1400" b="1">
                <a:solidFill>
                  <a:srgbClr val="FFFF00"/>
                </a:solidFill>
                <a:latin typeface="Calibri" pitchFamily="34" charset="0"/>
              </a:rPr>
              <a:t>Pressures</a:t>
            </a:r>
            <a:endParaRPr lang="de-AT" sz="1400" b="1">
              <a:solidFill>
                <a:srgbClr val="FFFF00"/>
              </a:solidFill>
              <a:latin typeface="Calibri" pitchFamily="34" charset="0"/>
            </a:endParaRPr>
          </a:p>
        </p:txBody>
      </p:sp>
      <p:sp>
        <p:nvSpPr>
          <p:cNvPr id="13" name="Text Box 38"/>
          <p:cNvSpPr txBox="1">
            <a:spLocks noChangeArrowheads="1"/>
          </p:cNvSpPr>
          <p:nvPr/>
        </p:nvSpPr>
        <p:spPr bwMode="auto">
          <a:xfrm>
            <a:off x="5580063" y="4005263"/>
            <a:ext cx="2305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spcBef>
                <a:spcPct val="50000"/>
              </a:spcBef>
            </a:pPr>
            <a:r>
              <a:rPr lang="de-DE" sz="1400" b="1">
                <a:solidFill>
                  <a:srgbClr val="FFFF00"/>
                </a:solidFill>
                <a:latin typeface="Calibri" pitchFamily="34" charset="0"/>
              </a:rPr>
              <a:t>„Work-Life Balance“</a:t>
            </a:r>
            <a:endParaRPr lang="de-AT" sz="1400" b="1">
              <a:solidFill>
                <a:srgbClr val="FFFF00"/>
              </a:solidFill>
              <a:latin typeface="Calibri" pitchFamily="34" charset="0"/>
            </a:endParaRPr>
          </a:p>
        </p:txBody>
      </p:sp>
      <p:sp>
        <p:nvSpPr>
          <p:cNvPr id="14" name="Text Box 39"/>
          <p:cNvSpPr txBox="1">
            <a:spLocks noChangeArrowheads="1"/>
          </p:cNvSpPr>
          <p:nvPr/>
        </p:nvSpPr>
        <p:spPr bwMode="auto">
          <a:xfrm>
            <a:off x="4787900" y="3500438"/>
            <a:ext cx="2305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spcBef>
                <a:spcPct val="50000"/>
              </a:spcBef>
            </a:pPr>
            <a:r>
              <a:rPr lang="de-DE" sz="1400" b="1">
                <a:solidFill>
                  <a:srgbClr val="FFFF00"/>
                </a:solidFill>
                <a:latin typeface="Calibri" pitchFamily="34" charset="0"/>
              </a:rPr>
              <a:t>Work-load</a:t>
            </a:r>
            <a:endParaRPr lang="de-AT" sz="1400" b="1">
              <a:solidFill>
                <a:srgbClr val="FFFF00"/>
              </a:solidFill>
              <a:latin typeface="Calibri" pitchFamily="34" charset="0"/>
            </a:endParaRPr>
          </a:p>
        </p:txBody>
      </p:sp>
      <p:sp>
        <p:nvSpPr>
          <p:cNvPr id="15" name="Text Box 40"/>
          <p:cNvSpPr txBox="1">
            <a:spLocks noChangeArrowheads="1"/>
          </p:cNvSpPr>
          <p:nvPr/>
        </p:nvSpPr>
        <p:spPr bwMode="auto">
          <a:xfrm>
            <a:off x="4786313" y="1971675"/>
            <a:ext cx="367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spcBef>
                <a:spcPct val="50000"/>
              </a:spcBef>
            </a:pPr>
            <a:r>
              <a:rPr lang="de-DE" sz="1400" b="1">
                <a:solidFill>
                  <a:srgbClr val="FFFF00"/>
                </a:solidFill>
                <a:latin typeface="Calibri" pitchFamily="34" charset="0"/>
              </a:rPr>
              <a:t>Weak ties in social relations: Flexibility</a:t>
            </a:r>
            <a:endParaRPr lang="de-AT" sz="1400" b="1">
              <a:solidFill>
                <a:srgbClr val="FFFF00"/>
              </a:solidFill>
              <a:latin typeface="Calibri" pitchFamily="34" charset="0"/>
            </a:endParaRPr>
          </a:p>
        </p:txBody>
      </p:sp>
      <p:sp>
        <p:nvSpPr>
          <p:cNvPr id="16" name="Text Box 41"/>
          <p:cNvSpPr txBox="1">
            <a:spLocks noChangeArrowheads="1"/>
          </p:cNvSpPr>
          <p:nvPr/>
        </p:nvSpPr>
        <p:spPr bwMode="auto">
          <a:xfrm>
            <a:off x="5219700" y="1557338"/>
            <a:ext cx="2305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spcBef>
                <a:spcPct val="50000"/>
              </a:spcBef>
            </a:pPr>
            <a:r>
              <a:rPr lang="de-DE" sz="1400" b="1">
                <a:solidFill>
                  <a:srgbClr val="FFFF00"/>
                </a:solidFill>
                <a:latin typeface="Calibri" pitchFamily="34" charset="0"/>
              </a:rPr>
              <a:t>Standardisation</a:t>
            </a:r>
            <a:endParaRPr lang="de-AT" sz="1400" b="1">
              <a:solidFill>
                <a:srgbClr val="FFFF00"/>
              </a:solidFill>
              <a:latin typeface="Calibri" pitchFamily="34" charset="0"/>
            </a:endParaRPr>
          </a:p>
        </p:txBody>
      </p:sp>
      <p:sp>
        <p:nvSpPr>
          <p:cNvPr id="2" name="Rechteck 1"/>
          <p:cNvSpPr/>
          <p:nvPr/>
        </p:nvSpPr>
        <p:spPr>
          <a:xfrm rot="16200000">
            <a:off x="-1150695" y="4682462"/>
            <a:ext cx="2628476" cy="400110"/>
          </a:xfrm>
          <a:prstGeom prst="rect">
            <a:avLst/>
          </a:prstGeom>
        </p:spPr>
        <p:txBody>
          <a:bodyPr wrap="none">
            <a:spAutoFit/>
          </a:bodyPr>
          <a:lstStyle/>
          <a:p>
            <a:r>
              <a:rPr lang="en-US" altLang="de-DE" sz="2000" b="1" i="1" dirty="0" smtClean="0">
                <a:solidFill>
                  <a:srgbClr val="000066"/>
                </a:solidFill>
                <a:latin typeface="Calibri" pitchFamily="34" charset="0"/>
              </a:rPr>
              <a:t>1. Innovation </a:t>
            </a:r>
            <a:r>
              <a:rPr lang="en-US" altLang="de-DE" sz="2000" b="1" i="1" dirty="0">
                <a:solidFill>
                  <a:srgbClr val="000066"/>
                </a:solidFill>
                <a:latin typeface="Calibri" pitchFamily="34" charset="0"/>
              </a:rPr>
              <a:t>culture </a:t>
            </a:r>
            <a:r>
              <a:rPr lang="en-US" altLang="de-DE" sz="2000" b="1" i="1" dirty="0" smtClean="0">
                <a:solidFill>
                  <a:srgbClr val="000066"/>
                </a:solidFill>
                <a:latin typeface="Calibri" pitchFamily="34" charset="0"/>
              </a:rPr>
              <a:t>…</a:t>
            </a:r>
            <a:endParaRPr lang="de-DE" sz="2000" b="1" dirty="0">
              <a:solidFill>
                <a:srgbClr val="000066"/>
              </a:solidFill>
            </a:endParaRPr>
          </a:p>
        </p:txBody>
      </p:sp>
      <p:sp>
        <p:nvSpPr>
          <p:cNvPr id="18" name="Rectangle 10"/>
          <p:cNvSpPr>
            <a:spLocks noChangeArrowheads="1"/>
          </p:cNvSpPr>
          <p:nvPr/>
        </p:nvSpPr>
        <p:spPr bwMode="auto">
          <a:xfrm>
            <a:off x="124662" y="44450"/>
            <a:ext cx="890102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sz="3600" b="1" dirty="0" smtClean="0">
                <a:solidFill>
                  <a:srgbClr val="FFFF00"/>
                </a:solidFill>
                <a:latin typeface="Calibri" pitchFamily="34" charset="0"/>
                <a:cs typeface="Calibri" pitchFamily="34" charset="0"/>
              </a:rPr>
              <a:t>„ALL </a:t>
            </a:r>
            <a:r>
              <a:rPr lang="de-DE" sz="3600" b="1" dirty="0">
                <a:solidFill>
                  <a:srgbClr val="FFFF00"/>
                </a:solidFill>
                <a:latin typeface="Calibri" pitchFamily="34" charset="0"/>
                <a:cs typeface="Calibri" pitchFamily="34" charset="0"/>
              </a:rPr>
              <a:t>INNOVATIONS ARE SOCIALLY </a:t>
            </a:r>
            <a:r>
              <a:rPr lang="de-DE" sz="3600" b="1" dirty="0" smtClean="0">
                <a:solidFill>
                  <a:srgbClr val="FFFF00"/>
                </a:solidFill>
                <a:latin typeface="Calibri" pitchFamily="34" charset="0"/>
                <a:cs typeface="Calibri" pitchFamily="34" charset="0"/>
              </a:rPr>
              <a:t>RELEVANT“</a:t>
            </a:r>
            <a:r>
              <a:rPr lang="de-DE" b="1" dirty="0">
                <a:solidFill>
                  <a:srgbClr val="333399"/>
                </a:solidFill>
                <a:latin typeface="Calibri" pitchFamily="34" charset="0"/>
                <a:cs typeface="Calibri" pitchFamily="34" charset="0"/>
              </a:rPr>
              <a:t/>
            </a:r>
            <a:br>
              <a:rPr lang="de-DE" b="1" dirty="0">
                <a:solidFill>
                  <a:srgbClr val="333399"/>
                </a:solidFill>
                <a:latin typeface="Calibri" pitchFamily="34" charset="0"/>
                <a:cs typeface="Calibri" pitchFamily="34" charset="0"/>
              </a:rPr>
            </a:br>
            <a:endParaRPr lang="de-AT" b="1" dirty="0">
              <a:solidFill>
                <a:srgbClr val="333399"/>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395288" y="908050"/>
            <a:ext cx="8229600" cy="1143000"/>
          </a:xfrm>
        </p:spPr>
        <p:txBody>
          <a:bodyPr/>
          <a:lstStyle/>
          <a:p>
            <a:pPr eaLnBrk="1" hangingPunct="1"/>
            <a:r>
              <a:rPr lang="en-US" sz="3200" smtClean="0"/>
              <a:t>Tilburg Social Innovation Lab Netherlands</a:t>
            </a:r>
          </a:p>
        </p:txBody>
      </p:sp>
      <p:sp>
        <p:nvSpPr>
          <p:cNvPr id="5" name="Inhaltsplatzhalter 2"/>
          <p:cNvSpPr>
            <a:spLocks noGrp="1"/>
          </p:cNvSpPr>
          <p:nvPr>
            <p:ph sz="half" idx="1"/>
          </p:nvPr>
        </p:nvSpPr>
        <p:spPr>
          <a:xfrm>
            <a:off x="568325" y="1625600"/>
            <a:ext cx="4537075" cy="4683125"/>
          </a:xfrm>
        </p:spPr>
        <p:txBody>
          <a:bodyPr/>
          <a:lstStyle/>
          <a:p>
            <a:pPr marL="0" indent="0" algn="just" eaLnBrk="1" hangingPunct="1">
              <a:lnSpc>
                <a:spcPct val="80000"/>
              </a:lnSpc>
              <a:buFont typeface="Wingdings" pitchFamily="2" charset="2"/>
              <a:buNone/>
              <a:defRPr/>
            </a:pPr>
            <a:endParaRPr lang="en-US" sz="1700" dirty="0" smtClean="0"/>
          </a:p>
          <a:p>
            <a:pPr marL="0" indent="0" eaLnBrk="1" hangingPunct="1">
              <a:lnSpc>
                <a:spcPct val="80000"/>
              </a:lnSpc>
              <a:buFont typeface="Wingdings" pitchFamily="2" charset="2"/>
              <a:buNone/>
              <a:defRPr/>
            </a:pPr>
            <a:r>
              <a:rPr lang="en-US" sz="1800" dirty="0" smtClean="0">
                <a:solidFill>
                  <a:schemeClr val="accent2"/>
                </a:solidFill>
                <a:latin typeface="Calibri" pitchFamily="34" charset="0"/>
                <a:cs typeface="Calibri" pitchFamily="34" charset="0"/>
              </a:rPr>
              <a:t>Who?</a:t>
            </a:r>
          </a:p>
          <a:p>
            <a:pPr eaLnBrk="1" hangingPunct="1">
              <a:lnSpc>
                <a:spcPct val="80000"/>
              </a:lnSpc>
              <a:buFont typeface="Courier New" pitchFamily="49" charset="0"/>
              <a:buChar char="o"/>
              <a:defRPr/>
            </a:pPr>
            <a:r>
              <a:rPr lang="en-US" sz="1800" dirty="0" smtClean="0">
                <a:solidFill>
                  <a:schemeClr val="accent2"/>
                </a:solidFill>
                <a:latin typeface="Calibri" pitchFamily="34" charset="0"/>
                <a:cs typeface="Calibri" pitchFamily="34" charset="0"/>
              </a:rPr>
              <a:t>Four Universities from the area of Tilburg, founded 2011.</a:t>
            </a:r>
          </a:p>
          <a:p>
            <a:pPr marL="0" indent="0" eaLnBrk="1" hangingPunct="1">
              <a:lnSpc>
                <a:spcPct val="80000"/>
              </a:lnSpc>
              <a:defRPr/>
            </a:pPr>
            <a:endParaRPr lang="en-US" sz="800" dirty="0" smtClean="0">
              <a:solidFill>
                <a:schemeClr val="accent2"/>
              </a:solidFill>
              <a:latin typeface="Calibri" pitchFamily="34" charset="0"/>
              <a:cs typeface="Calibri" pitchFamily="34" charset="0"/>
            </a:endParaRPr>
          </a:p>
          <a:p>
            <a:pPr marL="0" indent="0" eaLnBrk="1" hangingPunct="1">
              <a:lnSpc>
                <a:spcPct val="80000"/>
              </a:lnSpc>
              <a:buFont typeface="Wingdings" pitchFamily="2" charset="2"/>
              <a:buNone/>
              <a:defRPr/>
            </a:pPr>
            <a:r>
              <a:rPr lang="en-US" sz="1800" dirty="0" smtClean="0">
                <a:solidFill>
                  <a:schemeClr val="accent2"/>
                </a:solidFill>
                <a:latin typeface="Calibri" pitchFamily="34" charset="0"/>
                <a:cs typeface="Calibri" pitchFamily="34" charset="0"/>
              </a:rPr>
              <a:t>What?</a:t>
            </a:r>
          </a:p>
          <a:p>
            <a:pPr eaLnBrk="1" hangingPunct="1">
              <a:lnSpc>
                <a:spcPct val="80000"/>
              </a:lnSpc>
              <a:buFont typeface="Courier New" pitchFamily="49" charset="0"/>
              <a:buChar char="o"/>
              <a:defRPr/>
            </a:pPr>
            <a:r>
              <a:rPr lang="en-US" sz="1800" dirty="0" smtClean="0">
                <a:solidFill>
                  <a:schemeClr val="accent2"/>
                </a:solidFill>
                <a:latin typeface="Calibri" pitchFamily="34" charset="0"/>
                <a:cs typeface="Calibri" pitchFamily="34" charset="0"/>
              </a:rPr>
              <a:t>Joining forces to make a visible contribution to the development of the region Brabant as the Region for Social Innovation.</a:t>
            </a:r>
          </a:p>
          <a:p>
            <a:pPr eaLnBrk="1" hangingPunct="1">
              <a:lnSpc>
                <a:spcPct val="80000"/>
              </a:lnSpc>
              <a:buFont typeface="Courier New" pitchFamily="49" charset="0"/>
              <a:buChar char="o"/>
              <a:defRPr/>
            </a:pPr>
            <a:r>
              <a:rPr lang="en-US" sz="1800" b="1" dirty="0" smtClean="0">
                <a:solidFill>
                  <a:schemeClr val="accent2"/>
                </a:solidFill>
                <a:latin typeface="Calibri" pitchFamily="34" charset="0"/>
                <a:cs typeface="Calibri" pitchFamily="34" charset="0"/>
              </a:rPr>
              <a:t>A “do-tank” in which methods and innovations are generated.</a:t>
            </a:r>
          </a:p>
          <a:p>
            <a:pPr marL="0" indent="0" eaLnBrk="1" hangingPunct="1">
              <a:lnSpc>
                <a:spcPct val="80000"/>
              </a:lnSpc>
              <a:defRPr/>
            </a:pPr>
            <a:endParaRPr lang="en-US" sz="800" b="1" u="sng" dirty="0" smtClean="0">
              <a:solidFill>
                <a:schemeClr val="accent2"/>
              </a:solidFill>
              <a:latin typeface="Calibri" pitchFamily="34" charset="0"/>
              <a:cs typeface="Calibri" pitchFamily="34" charset="0"/>
            </a:endParaRPr>
          </a:p>
          <a:p>
            <a:pPr marL="0" indent="0" eaLnBrk="1" hangingPunct="1">
              <a:lnSpc>
                <a:spcPct val="80000"/>
              </a:lnSpc>
              <a:buFont typeface="Arial" pitchFamily="34" charset="0"/>
              <a:buNone/>
              <a:defRPr/>
            </a:pPr>
            <a:r>
              <a:rPr lang="en-US" sz="1800" dirty="0" smtClean="0">
                <a:solidFill>
                  <a:schemeClr val="accent2"/>
                </a:solidFill>
                <a:latin typeface="Calibri" pitchFamily="34" charset="0"/>
                <a:cs typeface="Calibri" pitchFamily="34" charset="0"/>
              </a:rPr>
              <a:t>How?</a:t>
            </a:r>
          </a:p>
          <a:p>
            <a:pPr eaLnBrk="1" hangingPunct="1">
              <a:lnSpc>
                <a:spcPct val="80000"/>
              </a:lnSpc>
              <a:buFont typeface="Courier New" pitchFamily="49" charset="0"/>
              <a:buChar char="o"/>
              <a:defRPr/>
            </a:pPr>
            <a:r>
              <a:rPr lang="en-US" sz="1800" dirty="0" smtClean="0">
                <a:solidFill>
                  <a:schemeClr val="accent2"/>
                </a:solidFill>
                <a:latin typeface="Calibri" pitchFamily="34" charset="0"/>
                <a:cs typeface="Calibri" pitchFamily="34" charset="0"/>
              </a:rPr>
              <a:t>Involving regional stakeholders </a:t>
            </a:r>
          </a:p>
          <a:p>
            <a:pPr eaLnBrk="1" hangingPunct="1">
              <a:lnSpc>
                <a:spcPct val="80000"/>
              </a:lnSpc>
              <a:buFont typeface="Courier New" pitchFamily="49" charset="0"/>
              <a:buChar char="o"/>
              <a:defRPr/>
            </a:pPr>
            <a:r>
              <a:rPr lang="en-US" sz="1800" dirty="0" smtClean="0">
                <a:solidFill>
                  <a:schemeClr val="accent2"/>
                </a:solidFill>
                <a:latin typeface="Calibri" pitchFamily="34" charset="0"/>
                <a:cs typeface="Calibri" pitchFamily="34" charset="0"/>
              </a:rPr>
              <a:t>Providing suitable interdisciplinary knowledge </a:t>
            </a:r>
          </a:p>
          <a:p>
            <a:pPr marL="0" indent="0" algn="just" eaLnBrk="1" hangingPunct="1">
              <a:lnSpc>
                <a:spcPct val="80000"/>
              </a:lnSpc>
              <a:buFont typeface="Arial" pitchFamily="34" charset="0"/>
              <a:buNone/>
              <a:defRPr/>
            </a:pPr>
            <a:endParaRPr lang="en-US" dirty="0" smtClean="0"/>
          </a:p>
          <a:p>
            <a:pPr marL="0" indent="0" eaLnBrk="1" hangingPunct="1">
              <a:lnSpc>
                <a:spcPct val="80000"/>
              </a:lnSpc>
              <a:buFont typeface="Wingdings" pitchFamily="2" charset="2"/>
              <a:buNone/>
              <a:defRPr/>
            </a:pPr>
            <a:endParaRPr lang="en-US" sz="2600" dirty="0" smtClean="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8275" y="2205038"/>
            <a:ext cx="3376613" cy="232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1"/>
          <p:cNvPicPr>
            <a:picLocks noChangeAspect="1" noChangeArrowheads="1"/>
          </p:cNvPicPr>
          <p:nvPr/>
        </p:nvPicPr>
        <p:blipFill>
          <a:blip r:embed="rId3">
            <a:grayscl/>
            <a:extLst>
              <a:ext uri="{28A0092B-C50C-407E-A947-70E740481C1C}">
                <a14:useLocalDpi xmlns:a14="http://schemas.microsoft.com/office/drawing/2010/main" val="0"/>
              </a:ext>
            </a:extLst>
          </a:blip>
          <a:srcRect t="10394" b="45430"/>
          <a:stretch>
            <a:fillRect/>
          </a:stretch>
        </p:blipFill>
        <p:spPr bwMode="auto">
          <a:xfrm>
            <a:off x="0" y="6092825"/>
            <a:ext cx="9144000" cy="836613"/>
          </a:xfrm>
          <a:prstGeom prst="rect">
            <a:avLst/>
          </a:prstGeom>
          <a:noFill/>
          <a:ln>
            <a:noFill/>
          </a:ln>
          <a:effectLst/>
          <a:extLst>
            <a:ext uri="{909E8E84-426E-40DD-AFC4-6F175D3DCCD1}">
              <a14:hiddenFill xmlns:a14="http://schemas.microsoft.com/office/drawing/2010/main">
                <a:solidFill>
                  <a:srgbClr val="FF3300">
                    <a:alpha val="16078"/>
                  </a:srgbClr>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13"/>
          <p:cNvPicPr>
            <a:picLocks noChangeAspect="1" noChangeArrowheads="1"/>
          </p:cNvPicPr>
          <p:nvPr/>
        </p:nvPicPr>
        <p:blipFill>
          <a:blip r:embed="rId4">
            <a:grayscl/>
            <a:extLst>
              <a:ext uri="{28A0092B-C50C-407E-A947-70E740481C1C}">
                <a14:useLocalDpi xmlns:a14="http://schemas.microsoft.com/office/drawing/2010/main" val="0"/>
              </a:ext>
            </a:extLst>
          </a:blip>
          <a:srcRect t="30244" b="35329"/>
          <a:stretch>
            <a:fillRect/>
          </a:stretch>
        </p:blipFill>
        <p:spPr bwMode="auto">
          <a:xfrm>
            <a:off x="0" y="0"/>
            <a:ext cx="91440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 name="Rechteck 8"/>
          <p:cNvSpPr/>
          <p:nvPr/>
        </p:nvSpPr>
        <p:spPr>
          <a:xfrm rot="16200000">
            <a:off x="-1106029" y="4561233"/>
            <a:ext cx="2633798" cy="369332"/>
          </a:xfrm>
          <a:prstGeom prst="rect">
            <a:avLst/>
          </a:prstGeom>
        </p:spPr>
        <p:txBody>
          <a:bodyPr wrap="none">
            <a:spAutoFit/>
          </a:bodyPr>
          <a:lstStyle/>
          <a:p>
            <a:r>
              <a:rPr lang="en-US" altLang="de-DE" sz="1800" b="1" i="1" dirty="0" smtClean="0">
                <a:solidFill>
                  <a:srgbClr val="000066"/>
                </a:solidFill>
                <a:latin typeface="Calibri" pitchFamily="34" charset="0"/>
              </a:rPr>
              <a:t>4. Trends and examples …</a:t>
            </a:r>
            <a:endParaRPr lang="de-DE" sz="1800" b="1" dirty="0">
              <a:solidFill>
                <a:srgbClr val="000066"/>
              </a:solidFill>
            </a:endParaRPr>
          </a:p>
        </p:txBody>
      </p:sp>
      <p:sp>
        <p:nvSpPr>
          <p:cNvPr id="10" name="Textfeld 9"/>
          <p:cNvSpPr txBox="1"/>
          <p:nvPr/>
        </p:nvSpPr>
        <p:spPr>
          <a:xfrm>
            <a:off x="539552" y="-27384"/>
            <a:ext cx="1495730" cy="707886"/>
          </a:xfrm>
          <a:prstGeom prst="rect">
            <a:avLst/>
          </a:prstGeom>
          <a:noFill/>
        </p:spPr>
        <p:txBody>
          <a:bodyPr wrap="none" rtlCol="0">
            <a:spAutoFit/>
          </a:bodyPr>
          <a:lstStyle/>
          <a:p>
            <a:r>
              <a:rPr lang="de-DE" sz="4000" b="1" dirty="0" smtClean="0">
                <a:solidFill>
                  <a:srgbClr val="FFFF00"/>
                </a:solidFill>
                <a:latin typeface="Calibri" panose="020F0502020204030204" pitchFamily="34" charset="0"/>
                <a:cs typeface="Calibri" panose="020F0502020204030204" pitchFamily="34" charset="0"/>
              </a:rPr>
              <a:t>CASES</a:t>
            </a:r>
            <a:endParaRPr lang="de-DE" sz="2400" b="1" dirty="0">
              <a:solidFill>
                <a:srgbClr val="0000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18413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827584" y="980728"/>
            <a:ext cx="7560840" cy="4862870"/>
          </a:xfrm>
          <a:prstGeom prst="rect">
            <a:avLst/>
          </a:prstGeom>
        </p:spPr>
        <p:txBody>
          <a:bodyPr wrap="square">
            <a:spAutoFit/>
          </a:bodyPr>
          <a:lstStyle/>
          <a:p>
            <a:r>
              <a:rPr lang="en-US" sz="2400" b="1" dirty="0" smtClean="0">
                <a:solidFill>
                  <a:srgbClr val="0000CC"/>
                </a:solidFill>
                <a:latin typeface="Calibri" panose="020F0502020204030204" pitchFamily="34" charset="0"/>
                <a:cs typeface="Calibri" panose="020F0502020204030204" pitchFamily="34" charset="0"/>
              </a:rPr>
              <a:t>Scholarship </a:t>
            </a:r>
            <a:r>
              <a:rPr lang="en-US" sz="2400" b="1" dirty="0">
                <a:solidFill>
                  <a:srgbClr val="0000CC"/>
                </a:solidFill>
                <a:latin typeface="Calibri" panose="020F0502020204030204" pitchFamily="34" charset="0"/>
                <a:cs typeface="Calibri" panose="020F0502020204030204" pitchFamily="34" charset="0"/>
              </a:rPr>
              <a:t>for starters </a:t>
            </a:r>
            <a:r>
              <a:rPr lang="en-US" sz="2400" b="1" dirty="0" smtClean="0">
                <a:solidFill>
                  <a:srgbClr val="0000CC"/>
                </a:solidFill>
                <a:latin typeface="Calibri" panose="020F0502020204030204" pitchFamily="34" charset="0"/>
                <a:cs typeface="Calibri" panose="020F0502020204030204" pitchFamily="34" charset="0"/>
              </a:rPr>
              <a:t>, i.e. unemployed youth </a:t>
            </a:r>
            <a:r>
              <a:rPr lang="en-US" sz="2400" dirty="0" smtClean="0">
                <a:solidFill>
                  <a:srgbClr val="0000CC"/>
                </a:solidFill>
                <a:latin typeface="Calibri" panose="020F0502020204030204" pitchFamily="34" charset="0"/>
                <a:cs typeface="Calibri" panose="020F0502020204030204" pitchFamily="34" charset="0"/>
              </a:rPr>
              <a:t>https</a:t>
            </a:r>
            <a:r>
              <a:rPr lang="en-US" sz="2400" dirty="0">
                <a:solidFill>
                  <a:srgbClr val="0000CC"/>
                </a:solidFill>
                <a:latin typeface="Calibri" panose="020F0502020204030204" pitchFamily="34" charset="0"/>
                <a:cs typeface="Calibri" panose="020F0502020204030204" pitchFamily="34" charset="0"/>
              </a:rPr>
              <a:t>://</a:t>
            </a:r>
            <a:r>
              <a:rPr lang="en-US" sz="2400" u="sng" dirty="0">
                <a:solidFill>
                  <a:srgbClr val="0000CC"/>
                </a:solidFill>
                <a:latin typeface="Calibri" panose="020F0502020204030204" pitchFamily="34" charset="0"/>
                <a:cs typeface="Calibri" panose="020F0502020204030204" pitchFamily="34" charset="0"/>
              </a:rPr>
              <a:t>www.startersbeurs.nu</a:t>
            </a:r>
            <a:r>
              <a:rPr lang="en-US" sz="2400" dirty="0" smtClean="0">
                <a:solidFill>
                  <a:srgbClr val="0000CC"/>
                </a:solidFill>
                <a:latin typeface="Calibri" panose="020F0502020204030204" pitchFamily="34" charset="0"/>
                <a:cs typeface="Calibri" panose="020F0502020204030204" pitchFamily="34" charset="0"/>
              </a:rPr>
              <a:t>/ [“starter-bourse”]</a:t>
            </a:r>
            <a:endParaRPr lang="en-US" sz="2400" dirty="0">
              <a:solidFill>
                <a:srgbClr val="0000CC"/>
              </a:solidFill>
              <a:latin typeface="Calibri" panose="020F0502020204030204" pitchFamily="34" charset="0"/>
              <a:cs typeface="Calibri" panose="020F0502020204030204" pitchFamily="34" charset="0"/>
            </a:endParaRPr>
          </a:p>
          <a:p>
            <a:pPr>
              <a:spcAft>
                <a:spcPts val="600"/>
              </a:spcAft>
            </a:pPr>
            <a:r>
              <a:rPr lang="en-US" sz="2200" dirty="0" smtClean="0">
                <a:solidFill>
                  <a:srgbClr val="0000CC"/>
                </a:solidFill>
                <a:latin typeface="Calibri" panose="020F0502020204030204" pitchFamily="34" charset="0"/>
                <a:cs typeface="Calibri" panose="020F0502020204030204" pitchFamily="34" charset="0"/>
              </a:rPr>
              <a:t>A Social Innovation, </a:t>
            </a:r>
            <a:r>
              <a:rPr lang="en-US" sz="2200" dirty="0">
                <a:solidFill>
                  <a:srgbClr val="0000CC"/>
                </a:solidFill>
                <a:latin typeface="Calibri" panose="020F0502020204030204" pitchFamily="34" charset="0"/>
                <a:cs typeface="Calibri" panose="020F0502020204030204" pitchFamily="34" charset="0"/>
              </a:rPr>
              <a:t>developed by Tilburg </a:t>
            </a:r>
            <a:r>
              <a:rPr lang="en-US" sz="2200" dirty="0" smtClean="0">
                <a:solidFill>
                  <a:srgbClr val="0000CC"/>
                </a:solidFill>
                <a:latin typeface="Calibri" panose="020F0502020204030204" pitchFamily="34" charset="0"/>
                <a:cs typeface="Calibri" panose="020F0502020204030204" pitchFamily="34" charset="0"/>
              </a:rPr>
              <a:t>University, NL, </a:t>
            </a:r>
            <a:r>
              <a:rPr lang="en-US" sz="2200" dirty="0">
                <a:solidFill>
                  <a:srgbClr val="0000CC"/>
                </a:solidFill>
                <a:latin typeface="Calibri" panose="020F0502020204030204" pitchFamily="34" charset="0"/>
                <a:cs typeface="Calibri" panose="020F0502020204030204" pitchFamily="34" charset="0"/>
              </a:rPr>
              <a:t>together with de City of Tilburg and </a:t>
            </a:r>
            <a:r>
              <a:rPr lang="en-US" sz="2200" dirty="0" smtClean="0">
                <a:solidFill>
                  <a:srgbClr val="0000CC"/>
                </a:solidFill>
                <a:latin typeface="Calibri" panose="020F0502020204030204" pitchFamily="34" charset="0"/>
                <a:cs typeface="Calibri" panose="020F0502020204030204" pitchFamily="34" charset="0"/>
              </a:rPr>
              <a:t>Trade </a:t>
            </a:r>
            <a:r>
              <a:rPr lang="en-US" sz="2200" dirty="0">
                <a:solidFill>
                  <a:srgbClr val="0000CC"/>
                </a:solidFill>
                <a:latin typeface="Calibri" panose="020F0502020204030204" pitchFamily="34" charset="0"/>
                <a:cs typeface="Calibri" panose="020F0502020204030204" pitchFamily="34" charset="0"/>
              </a:rPr>
              <a:t>Unions. </a:t>
            </a:r>
            <a:endParaRPr lang="en-US" sz="2200" dirty="0" smtClean="0">
              <a:solidFill>
                <a:srgbClr val="0000CC"/>
              </a:solidFill>
              <a:latin typeface="Calibri" panose="020F0502020204030204" pitchFamily="34" charset="0"/>
              <a:cs typeface="Calibri" panose="020F0502020204030204" pitchFamily="34" charset="0"/>
            </a:endParaRPr>
          </a:p>
          <a:p>
            <a:pPr>
              <a:spcAft>
                <a:spcPts val="600"/>
              </a:spcAft>
            </a:pPr>
            <a:r>
              <a:rPr lang="en-US" sz="2200" b="1" i="1" dirty="0">
                <a:solidFill>
                  <a:srgbClr val="0000CC"/>
                </a:solidFill>
                <a:latin typeface="Calibri" panose="020F0502020204030204" pitchFamily="34" charset="0"/>
                <a:cs typeface="Calibri" panose="020F0502020204030204" pitchFamily="34" charset="0"/>
              </a:rPr>
              <a:t>Employers </a:t>
            </a:r>
            <a:r>
              <a:rPr lang="en-US" sz="2200" b="1" i="1" dirty="0" smtClean="0">
                <a:solidFill>
                  <a:srgbClr val="0000CC"/>
                </a:solidFill>
                <a:latin typeface="Calibri" panose="020F0502020204030204" pitchFamily="34" charset="0"/>
                <a:cs typeface="Calibri" panose="020F0502020204030204" pitchFamily="34" charset="0"/>
              </a:rPr>
              <a:t>draw </a:t>
            </a:r>
            <a:r>
              <a:rPr lang="en-US" sz="2200" b="1" i="1" dirty="0">
                <a:solidFill>
                  <a:srgbClr val="0000CC"/>
                </a:solidFill>
                <a:latin typeface="Calibri" panose="020F0502020204030204" pitchFamily="34" charset="0"/>
                <a:cs typeface="Calibri" panose="020F0502020204030204" pitchFamily="34" charset="0"/>
              </a:rPr>
              <a:t>up a apprenticeship plan with the </a:t>
            </a:r>
            <a:r>
              <a:rPr lang="en-US" sz="2200" b="1" i="1" dirty="0" smtClean="0">
                <a:solidFill>
                  <a:srgbClr val="0000CC"/>
                </a:solidFill>
                <a:latin typeface="Calibri" panose="020F0502020204030204" pitchFamily="34" charset="0"/>
                <a:cs typeface="Calibri" panose="020F0502020204030204" pitchFamily="34" charset="0"/>
              </a:rPr>
              <a:t>starter, </a:t>
            </a:r>
            <a:r>
              <a:rPr lang="en-US" sz="2200" dirty="0" smtClean="0">
                <a:solidFill>
                  <a:srgbClr val="0000CC"/>
                </a:solidFill>
                <a:latin typeface="Calibri" panose="020F0502020204030204" pitchFamily="34" charset="0"/>
                <a:cs typeface="Calibri" panose="020F0502020204030204" pitchFamily="34" charset="0"/>
              </a:rPr>
              <a:t>the </a:t>
            </a:r>
            <a:r>
              <a:rPr lang="en-US" sz="2200" dirty="0">
                <a:solidFill>
                  <a:srgbClr val="0000CC"/>
                </a:solidFill>
                <a:latin typeface="Calibri" panose="020F0502020204030204" pitchFamily="34" charset="0"/>
                <a:cs typeface="Calibri" panose="020F0502020204030204" pitchFamily="34" charset="0"/>
              </a:rPr>
              <a:t>scholarship is for 6 months and can be prolonged at another employer for 6 months. </a:t>
            </a:r>
          </a:p>
          <a:p>
            <a:pPr>
              <a:spcAft>
                <a:spcPts val="600"/>
              </a:spcAft>
            </a:pPr>
            <a:r>
              <a:rPr lang="de-DE" sz="2200" dirty="0" err="1">
                <a:solidFill>
                  <a:srgbClr val="0000CC"/>
                </a:solidFill>
                <a:latin typeface="Calibri" panose="020F0502020204030204" pitchFamily="34" charset="0"/>
                <a:cs typeface="Calibri" panose="020F0502020204030204" pitchFamily="34" charset="0"/>
              </a:rPr>
              <a:t>S</a:t>
            </a:r>
            <a:r>
              <a:rPr lang="de-DE" sz="2200" dirty="0" err="1" smtClean="0">
                <a:solidFill>
                  <a:srgbClr val="0000CC"/>
                </a:solidFill>
                <a:latin typeface="Calibri" panose="020F0502020204030204" pitchFamily="34" charset="0"/>
                <a:cs typeface="Calibri" panose="020F0502020204030204" pitchFamily="34" charset="0"/>
              </a:rPr>
              <a:t>cholarship</a:t>
            </a:r>
            <a:r>
              <a:rPr lang="de-DE" sz="2200" dirty="0" smtClean="0">
                <a:solidFill>
                  <a:srgbClr val="0000CC"/>
                </a:solidFill>
                <a:latin typeface="Calibri" panose="020F0502020204030204" pitchFamily="34" charset="0"/>
                <a:cs typeface="Calibri" panose="020F0502020204030204" pitchFamily="34" charset="0"/>
              </a:rPr>
              <a:t> </a:t>
            </a:r>
            <a:r>
              <a:rPr lang="de-DE" sz="2200" dirty="0" err="1" smtClean="0">
                <a:solidFill>
                  <a:srgbClr val="0000CC"/>
                </a:solidFill>
                <a:latin typeface="Calibri" panose="020F0502020204030204" pitchFamily="34" charset="0"/>
                <a:cs typeface="Calibri" panose="020F0502020204030204" pitchFamily="34" charset="0"/>
              </a:rPr>
              <a:t>funds</a:t>
            </a:r>
            <a:r>
              <a:rPr lang="de-DE" sz="2200" dirty="0" smtClean="0">
                <a:solidFill>
                  <a:srgbClr val="0000CC"/>
                </a:solidFill>
                <a:latin typeface="Calibri" panose="020F0502020204030204" pitchFamily="34" charset="0"/>
                <a:cs typeface="Calibri" panose="020F0502020204030204" pitchFamily="34" charset="0"/>
              </a:rPr>
              <a:t> </a:t>
            </a:r>
            <a:r>
              <a:rPr lang="de-DE" sz="2200" dirty="0" err="1" smtClean="0">
                <a:solidFill>
                  <a:srgbClr val="0000CC"/>
                </a:solidFill>
                <a:latin typeface="Calibri" panose="020F0502020204030204" pitchFamily="34" charset="0"/>
                <a:cs typeface="Calibri" panose="020F0502020204030204" pitchFamily="34" charset="0"/>
              </a:rPr>
              <a:t>are</a:t>
            </a:r>
            <a:r>
              <a:rPr lang="en-US" sz="2200" dirty="0" smtClean="0">
                <a:solidFill>
                  <a:srgbClr val="0000CC"/>
                </a:solidFill>
                <a:latin typeface="Calibri" panose="020F0502020204030204" pitchFamily="34" charset="0"/>
                <a:cs typeface="Calibri" panose="020F0502020204030204" pitchFamily="34" charset="0"/>
              </a:rPr>
              <a:t> </a:t>
            </a:r>
            <a:r>
              <a:rPr lang="en-US" sz="2200" b="1" i="1" dirty="0">
                <a:solidFill>
                  <a:srgbClr val="0000CC"/>
                </a:solidFill>
                <a:latin typeface="Calibri" panose="020F0502020204030204" pitchFamily="34" charset="0"/>
                <a:cs typeface="Calibri" panose="020F0502020204030204" pitchFamily="34" charset="0"/>
              </a:rPr>
              <a:t>negotiated </a:t>
            </a:r>
            <a:r>
              <a:rPr lang="en-US" sz="2200" dirty="0">
                <a:solidFill>
                  <a:srgbClr val="0000CC"/>
                </a:solidFill>
                <a:latin typeface="Calibri" panose="020F0502020204030204" pitchFamily="34" charset="0"/>
                <a:cs typeface="Calibri" panose="020F0502020204030204" pitchFamily="34" charset="0"/>
              </a:rPr>
              <a:t>between the unions, the city and  the </a:t>
            </a:r>
            <a:r>
              <a:rPr lang="en-US" sz="2200" dirty="0" smtClean="0">
                <a:solidFill>
                  <a:srgbClr val="0000CC"/>
                </a:solidFill>
                <a:latin typeface="Calibri" panose="020F0502020204030204" pitchFamily="34" charset="0"/>
                <a:cs typeface="Calibri" panose="020F0502020204030204" pitchFamily="34" charset="0"/>
              </a:rPr>
              <a:t>public employment </a:t>
            </a:r>
            <a:r>
              <a:rPr lang="en-US" sz="2200" dirty="0">
                <a:solidFill>
                  <a:srgbClr val="0000CC"/>
                </a:solidFill>
                <a:latin typeface="Calibri" panose="020F0502020204030204" pitchFamily="34" charset="0"/>
                <a:cs typeface="Calibri" panose="020F0502020204030204" pitchFamily="34" charset="0"/>
              </a:rPr>
              <a:t>agencies. </a:t>
            </a:r>
            <a:endParaRPr lang="en-US" sz="2200" dirty="0" smtClean="0">
              <a:solidFill>
                <a:srgbClr val="0000CC"/>
              </a:solidFill>
              <a:latin typeface="Calibri" panose="020F0502020204030204" pitchFamily="34" charset="0"/>
              <a:cs typeface="Calibri" panose="020F0502020204030204" pitchFamily="34" charset="0"/>
            </a:endParaRPr>
          </a:p>
          <a:p>
            <a:pPr>
              <a:spcAft>
                <a:spcPts val="600"/>
              </a:spcAft>
            </a:pPr>
            <a:r>
              <a:rPr lang="en-US" sz="2200" dirty="0" smtClean="0">
                <a:solidFill>
                  <a:srgbClr val="0000CC"/>
                </a:solidFill>
                <a:latin typeface="Calibri" panose="020F0502020204030204" pitchFamily="34" charset="0"/>
                <a:cs typeface="Calibri" panose="020F0502020204030204" pitchFamily="34" charset="0"/>
              </a:rPr>
              <a:t>Starters </a:t>
            </a:r>
            <a:r>
              <a:rPr lang="en-US" sz="2200" dirty="0">
                <a:solidFill>
                  <a:srgbClr val="0000CC"/>
                </a:solidFill>
                <a:latin typeface="Calibri" panose="020F0502020204030204" pitchFamily="34" charset="0"/>
                <a:cs typeface="Calibri" panose="020F0502020204030204" pitchFamily="34" charset="0"/>
              </a:rPr>
              <a:t>receive </a:t>
            </a:r>
            <a:r>
              <a:rPr lang="en-US" sz="2200" dirty="0" smtClean="0">
                <a:solidFill>
                  <a:srgbClr val="0000CC"/>
                </a:solidFill>
                <a:latin typeface="Calibri" panose="020F0502020204030204" pitchFamily="34" charset="0"/>
                <a:cs typeface="Calibri" panose="020F0502020204030204" pitchFamily="34" charset="0"/>
              </a:rPr>
              <a:t>€ 500 a </a:t>
            </a:r>
            <a:r>
              <a:rPr lang="en-US" sz="2200" dirty="0">
                <a:solidFill>
                  <a:srgbClr val="0000CC"/>
                </a:solidFill>
                <a:latin typeface="Calibri" panose="020F0502020204030204" pitchFamily="34" charset="0"/>
                <a:cs typeface="Calibri" panose="020F0502020204030204" pitchFamily="34" charset="0"/>
              </a:rPr>
              <a:t>month compensation and </a:t>
            </a:r>
            <a:r>
              <a:rPr lang="en-US" sz="2200" dirty="0" smtClean="0">
                <a:solidFill>
                  <a:srgbClr val="0000CC"/>
                </a:solidFill>
                <a:latin typeface="Calibri" panose="020F0502020204030204" pitchFamily="34" charset="0"/>
                <a:cs typeface="Calibri" panose="020F0502020204030204" pitchFamily="34" charset="0"/>
              </a:rPr>
              <a:t>€ 100 a </a:t>
            </a:r>
            <a:r>
              <a:rPr lang="en-US" sz="2200" dirty="0">
                <a:solidFill>
                  <a:srgbClr val="0000CC"/>
                </a:solidFill>
                <a:latin typeface="Calibri" panose="020F0502020204030204" pitchFamily="34" charset="0"/>
                <a:cs typeface="Calibri" panose="020F0502020204030204" pitchFamily="34" charset="0"/>
              </a:rPr>
              <a:t>month to save up for additional training. </a:t>
            </a:r>
            <a:endParaRPr lang="en-US" sz="2200" dirty="0" smtClean="0">
              <a:solidFill>
                <a:srgbClr val="0000CC"/>
              </a:solidFill>
              <a:latin typeface="Calibri" panose="020F0502020204030204" pitchFamily="34" charset="0"/>
              <a:cs typeface="Calibri" panose="020F0502020204030204" pitchFamily="34" charset="0"/>
            </a:endParaRPr>
          </a:p>
          <a:p>
            <a:pPr>
              <a:spcAft>
                <a:spcPts val="600"/>
              </a:spcAft>
            </a:pPr>
            <a:r>
              <a:rPr lang="en-US" sz="2200" dirty="0" smtClean="0">
                <a:solidFill>
                  <a:srgbClr val="0000CC"/>
                </a:solidFill>
                <a:latin typeface="Calibri" panose="020F0502020204030204" pitchFamily="34" charset="0"/>
                <a:cs typeface="Calibri" panose="020F0502020204030204" pitchFamily="34" charset="0"/>
              </a:rPr>
              <a:t>The </a:t>
            </a:r>
            <a:r>
              <a:rPr lang="en-US" sz="2200" dirty="0">
                <a:solidFill>
                  <a:srgbClr val="0000CC"/>
                </a:solidFill>
                <a:latin typeface="Calibri" panose="020F0502020204030204" pitchFamily="34" charset="0"/>
                <a:cs typeface="Calibri" panose="020F0502020204030204" pitchFamily="34" charset="0"/>
              </a:rPr>
              <a:t>City (unemployment agencies)  compensates the employers </a:t>
            </a:r>
            <a:r>
              <a:rPr lang="en-US" sz="2200" dirty="0" smtClean="0">
                <a:solidFill>
                  <a:srgbClr val="0000CC"/>
                </a:solidFill>
                <a:latin typeface="Calibri" panose="020F0502020204030204" pitchFamily="34" charset="0"/>
                <a:cs typeface="Calibri" panose="020F0502020204030204" pitchFamily="34" charset="0"/>
              </a:rPr>
              <a:t>€ 550 </a:t>
            </a:r>
            <a:r>
              <a:rPr lang="en-US" sz="2200" dirty="0">
                <a:solidFill>
                  <a:srgbClr val="0000CC"/>
                </a:solidFill>
                <a:latin typeface="Calibri" panose="020F0502020204030204" pitchFamily="34" charset="0"/>
                <a:cs typeface="Calibri" panose="020F0502020204030204" pitchFamily="34" charset="0"/>
              </a:rPr>
              <a:t>a month (counseling costs). </a:t>
            </a:r>
            <a:endParaRPr lang="en-US" sz="2200" dirty="0" smtClean="0">
              <a:solidFill>
                <a:srgbClr val="0000CC"/>
              </a:solidFill>
              <a:latin typeface="Calibri" panose="020F0502020204030204" pitchFamily="34" charset="0"/>
              <a:cs typeface="Calibri" panose="020F0502020204030204" pitchFamily="34" charset="0"/>
            </a:endParaRPr>
          </a:p>
        </p:txBody>
      </p:sp>
      <p:pic>
        <p:nvPicPr>
          <p:cNvPr id="3" name="Picture 113"/>
          <p:cNvPicPr>
            <a:picLocks noChangeAspect="1" noChangeArrowheads="1"/>
          </p:cNvPicPr>
          <p:nvPr/>
        </p:nvPicPr>
        <p:blipFill>
          <a:blip r:embed="rId2">
            <a:grayscl/>
            <a:extLst>
              <a:ext uri="{28A0092B-C50C-407E-A947-70E740481C1C}">
                <a14:useLocalDpi xmlns:a14="http://schemas.microsoft.com/office/drawing/2010/main" val="0"/>
              </a:ext>
            </a:extLst>
          </a:blip>
          <a:srcRect t="30244" b="35329"/>
          <a:stretch>
            <a:fillRect/>
          </a:stretch>
        </p:blipFill>
        <p:spPr bwMode="auto">
          <a:xfrm>
            <a:off x="0" y="0"/>
            <a:ext cx="91440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Textfeld 3"/>
          <p:cNvSpPr txBox="1"/>
          <p:nvPr/>
        </p:nvSpPr>
        <p:spPr>
          <a:xfrm>
            <a:off x="539552" y="-27384"/>
            <a:ext cx="1495730" cy="707886"/>
          </a:xfrm>
          <a:prstGeom prst="rect">
            <a:avLst/>
          </a:prstGeom>
          <a:noFill/>
        </p:spPr>
        <p:txBody>
          <a:bodyPr wrap="none" rtlCol="0">
            <a:spAutoFit/>
          </a:bodyPr>
          <a:lstStyle/>
          <a:p>
            <a:r>
              <a:rPr lang="de-DE" sz="4000" b="1" dirty="0" smtClean="0">
                <a:solidFill>
                  <a:srgbClr val="FFFF00"/>
                </a:solidFill>
                <a:latin typeface="Calibri" panose="020F0502020204030204" pitchFamily="34" charset="0"/>
                <a:cs typeface="Calibri" panose="020F0502020204030204" pitchFamily="34" charset="0"/>
              </a:rPr>
              <a:t>CASES</a:t>
            </a:r>
            <a:endParaRPr lang="de-DE" sz="2400" b="1" dirty="0">
              <a:solidFill>
                <a:srgbClr val="0000FF"/>
              </a:solidFill>
              <a:latin typeface="Calibri" panose="020F0502020204030204" pitchFamily="34" charset="0"/>
              <a:cs typeface="Calibri" panose="020F0502020204030204" pitchFamily="34" charset="0"/>
            </a:endParaRPr>
          </a:p>
        </p:txBody>
      </p:sp>
      <p:pic>
        <p:nvPicPr>
          <p:cNvPr id="5" name="Picture 11"/>
          <p:cNvPicPr>
            <a:picLocks noChangeAspect="1" noChangeArrowheads="1"/>
          </p:cNvPicPr>
          <p:nvPr/>
        </p:nvPicPr>
        <p:blipFill>
          <a:blip r:embed="rId3">
            <a:grayscl/>
            <a:extLst>
              <a:ext uri="{28A0092B-C50C-407E-A947-70E740481C1C}">
                <a14:useLocalDpi xmlns:a14="http://schemas.microsoft.com/office/drawing/2010/main" val="0"/>
              </a:ext>
            </a:extLst>
          </a:blip>
          <a:srcRect t="10394" b="45430"/>
          <a:stretch>
            <a:fillRect/>
          </a:stretch>
        </p:blipFill>
        <p:spPr bwMode="auto">
          <a:xfrm>
            <a:off x="0" y="6092825"/>
            <a:ext cx="9144000" cy="836613"/>
          </a:xfrm>
          <a:prstGeom prst="rect">
            <a:avLst/>
          </a:prstGeom>
          <a:noFill/>
          <a:ln>
            <a:noFill/>
          </a:ln>
          <a:effectLst/>
          <a:extLst>
            <a:ext uri="{909E8E84-426E-40DD-AFC4-6F175D3DCCD1}">
              <a14:hiddenFill xmlns:a14="http://schemas.microsoft.com/office/drawing/2010/main">
                <a:solidFill>
                  <a:srgbClr val="FF3300">
                    <a:alpha val="16078"/>
                  </a:srgbClr>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eck 5"/>
          <p:cNvSpPr/>
          <p:nvPr/>
        </p:nvSpPr>
        <p:spPr>
          <a:xfrm rot="16200000">
            <a:off x="-1106029" y="4561233"/>
            <a:ext cx="2633798" cy="369332"/>
          </a:xfrm>
          <a:prstGeom prst="rect">
            <a:avLst/>
          </a:prstGeom>
        </p:spPr>
        <p:txBody>
          <a:bodyPr wrap="none">
            <a:spAutoFit/>
          </a:bodyPr>
          <a:lstStyle/>
          <a:p>
            <a:r>
              <a:rPr lang="en-US" altLang="de-DE" sz="1800" b="1" i="1" dirty="0" smtClean="0">
                <a:solidFill>
                  <a:srgbClr val="000066"/>
                </a:solidFill>
                <a:latin typeface="Calibri" pitchFamily="34" charset="0"/>
              </a:rPr>
              <a:t>4. Trends and examples …</a:t>
            </a:r>
            <a:endParaRPr lang="de-DE" sz="1800" b="1" dirty="0">
              <a:solidFill>
                <a:srgbClr val="000066"/>
              </a:solidFill>
            </a:endParaRPr>
          </a:p>
        </p:txBody>
      </p:sp>
    </p:spTree>
    <p:extLst>
      <p:ext uri="{BB962C8B-B14F-4D97-AF65-F5344CB8AC3E}">
        <p14:creationId xmlns:p14="http://schemas.microsoft.com/office/powerpoint/2010/main" val="5232852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539552" y="1184260"/>
            <a:ext cx="8604448" cy="4909036"/>
          </a:xfrm>
          <a:prstGeom prst="rect">
            <a:avLst/>
          </a:prstGeom>
        </p:spPr>
        <p:txBody>
          <a:bodyPr wrap="square">
            <a:spAutoFit/>
          </a:bodyPr>
          <a:lstStyle/>
          <a:p>
            <a:r>
              <a:rPr lang="de-DE" sz="2000" b="1" dirty="0" err="1">
                <a:solidFill>
                  <a:srgbClr val="0000FF"/>
                </a:solidFill>
                <a:latin typeface="Calibri" panose="020F0502020204030204" pitchFamily="34" charset="0"/>
                <a:cs typeface="Calibri" panose="020F0502020204030204" pitchFamily="34" charset="0"/>
              </a:rPr>
              <a:t>Empowering</a:t>
            </a:r>
            <a:r>
              <a:rPr lang="de-DE" sz="2000" b="1" dirty="0">
                <a:solidFill>
                  <a:srgbClr val="0000FF"/>
                </a:solidFill>
                <a:latin typeface="Calibri" panose="020F0502020204030204" pitchFamily="34" charset="0"/>
                <a:cs typeface="Calibri" panose="020F0502020204030204" pitchFamily="34" charset="0"/>
              </a:rPr>
              <a:t> </a:t>
            </a:r>
            <a:r>
              <a:rPr lang="de-DE" sz="2000" b="1" dirty="0" err="1" smtClean="0">
                <a:solidFill>
                  <a:srgbClr val="0000FF"/>
                </a:solidFill>
                <a:latin typeface="Calibri" panose="020F0502020204030204" pitchFamily="34" charset="0"/>
                <a:cs typeface="Calibri" panose="020F0502020204030204" pitchFamily="34" charset="0"/>
              </a:rPr>
              <a:t>people</a:t>
            </a:r>
            <a:r>
              <a:rPr lang="de-DE" sz="2000" b="1" dirty="0" smtClean="0">
                <a:solidFill>
                  <a:srgbClr val="0000FF"/>
                </a:solidFill>
                <a:latin typeface="Calibri" panose="020F0502020204030204" pitchFamily="34" charset="0"/>
                <a:cs typeface="Calibri" panose="020F0502020204030204" pitchFamily="34" charset="0"/>
              </a:rPr>
              <a:t> – </a:t>
            </a:r>
            <a:r>
              <a:rPr lang="de-DE" sz="2000" b="1" dirty="0" err="1" smtClean="0">
                <a:solidFill>
                  <a:srgbClr val="0000FF"/>
                </a:solidFill>
                <a:latin typeface="Calibri" panose="020F0502020204030204" pitchFamily="34" charset="0"/>
                <a:cs typeface="Calibri" panose="020F0502020204030204" pitchFamily="34" charset="0"/>
              </a:rPr>
              <a:t>driving</a:t>
            </a:r>
            <a:r>
              <a:rPr lang="de-DE" sz="2000" b="1" dirty="0" smtClean="0">
                <a:solidFill>
                  <a:srgbClr val="0000FF"/>
                </a:solidFill>
                <a:latin typeface="Calibri" panose="020F0502020204030204" pitchFamily="34" charset="0"/>
                <a:cs typeface="Calibri" panose="020F0502020204030204" pitchFamily="34" charset="0"/>
              </a:rPr>
              <a:t> </a:t>
            </a:r>
            <a:r>
              <a:rPr lang="de-DE" sz="2000" b="1" dirty="0" err="1">
                <a:solidFill>
                  <a:srgbClr val="0000FF"/>
                </a:solidFill>
                <a:latin typeface="Calibri" panose="020F0502020204030204" pitchFamily="34" charset="0"/>
                <a:cs typeface="Calibri" panose="020F0502020204030204" pitchFamily="34" charset="0"/>
              </a:rPr>
              <a:t>change</a:t>
            </a:r>
            <a:r>
              <a:rPr lang="de-DE" sz="2000" b="1" dirty="0">
                <a:solidFill>
                  <a:srgbClr val="0000FF"/>
                </a:solidFill>
                <a:latin typeface="Calibri" panose="020F0502020204030204" pitchFamily="34" charset="0"/>
                <a:cs typeface="Calibri" panose="020F0502020204030204" pitchFamily="34" charset="0"/>
              </a:rPr>
              <a:t>. </a:t>
            </a:r>
            <a:r>
              <a:rPr lang="de-DE" sz="2000" b="1" dirty="0" err="1">
                <a:solidFill>
                  <a:srgbClr val="0000FF"/>
                </a:solidFill>
                <a:latin typeface="Calibri" panose="020F0502020204030204" pitchFamily="34" charset="0"/>
                <a:cs typeface="Calibri" panose="020F0502020204030204" pitchFamily="34" charset="0"/>
              </a:rPr>
              <a:t>Social</a:t>
            </a:r>
            <a:r>
              <a:rPr lang="de-DE" sz="2000" b="1" dirty="0">
                <a:solidFill>
                  <a:srgbClr val="0000FF"/>
                </a:solidFill>
                <a:latin typeface="Calibri" panose="020F0502020204030204" pitchFamily="34" charset="0"/>
                <a:cs typeface="Calibri" panose="020F0502020204030204" pitchFamily="34" charset="0"/>
              </a:rPr>
              <a:t> </a:t>
            </a:r>
            <a:r>
              <a:rPr lang="de-DE" sz="2000" b="1" dirty="0" err="1">
                <a:solidFill>
                  <a:srgbClr val="0000FF"/>
                </a:solidFill>
                <a:latin typeface="Calibri" panose="020F0502020204030204" pitchFamily="34" charset="0"/>
                <a:cs typeface="Calibri" panose="020F0502020204030204" pitchFamily="34" charset="0"/>
              </a:rPr>
              <a:t>innovation</a:t>
            </a:r>
            <a:r>
              <a:rPr lang="de-DE" sz="2000" b="1" dirty="0">
                <a:solidFill>
                  <a:srgbClr val="0000FF"/>
                </a:solidFill>
                <a:latin typeface="Calibri" panose="020F0502020204030204" pitchFamily="34" charset="0"/>
                <a:cs typeface="Calibri" panose="020F0502020204030204" pitchFamily="34" charset="0"/>
              </a:rPr>
              <a:t> in </a:t>
            </a:r>
            <a:r>
              <a:rPr lang="de-DE" sz="2000" b="1" dirty="0" err="1">
                <a:solidFill>
                  <a:srgbClr val="0000FF"/>
                </a:solidFill>
                <a:latin typeface="Calibri" panose="020F0502020204030204" pitchFamily="34" charset="0"/>
                <a:cs typeface="Calibri" panose="020F0502020204030204" pitchFamily="34" charset="0"/>
              </a:rPr>
              <a:t>the</a:t>
            </a:r>
            <a:r>
              <a:rPr lang="de-DE" sz="2000" b="1" dirty="0">
                <a:solidFill>
                  <a:srgbClr val="0000FF"/>
                </a:solidFill>
                <a:latin typeface="Calibri" panose="020F0502020204030204" pitchFamily="34" charset="0"/>
                <a:cs typeface="Calibri" panose="020F0502020204030204" pitchFamily="34" charset="0"/>
              </a:rPr>
              <a:t> European Union</a:t>
            </a:r>
            <a:r>
              <a:rPr lang="de-DE" sz="2000" dirty="0">
                <a:solidFill>
                  <a:srgbClr val="0000FF"/>
                </a:solidFill>
                <a:latin typeface="Calibri" panose="020F0502020204030204" pitchFamily="34" charset="0"/>
                <a:cs typeface="Calibri" panose="020F0502020204030204" pitchFamily="34" charset="0"/>
              </a:rPr>
              <a:t>.</a:t>
            </a:r>
          </a:p>
          <a:p>
            <a:r>
              <a:rPr lang="de-DE" sz="1600" dirty="0">
                <a:solidFill>
                  <a:srgbClr val="0000FF"/>
                </a:solidFill>
                <a:latin typeface="Calibri" panose="020F0502020204030204" pitchFamily="34" charset="0"/>
                <a:cs typeface="Calibri" panose="020F0502020204030204" pitchFamily="34" charset="0"/>
              </a:rPr>
              <a:t>Background </a:t>
            </a:r>
            <a:r>
              <a:rPr lang="de-DE" sz="1600" dirty="0" err="1">
                <a:solidFill>
                  <a:srgbClr val="0000FF"/>
                </a:solidFill>
                <a:latin typeface="Calibri" panose="020F0502020204030204" pitchFamily="34" charset="0"/>
                <a:cs typeface="Calibri" panose="020F0502020204030204" pitchFamily="34" charset="0"/>
              </a:rPr>
              <a:t>study</a:t>
            </a:r>
            <a:r>
              <a:rPr lang="de-DE" sz="1600" dirty="0">
                <a:solidFill>
                  <a:srgbClr val="0000FF"/>
                </a:solidFill>
                <a:latin typeface="Calibri" panose="020F0502020204030204" pitchFamily="34" charset="0"/>
                <a:cs typeface="Calibri" panose="020F0502020204030204" pitchFamily="34" charset="0"/>
              </a:rPr>
              <a:t>, </a:t>
            </a:r>
            <a:r>
              <a:rPr lang="de-DE" sz="1600" dirty="0" err="1">
                <a:solidFill>
                  <a:srgbClr val="0000FF"/>
                </a:solidFill>
                <a:latin typeface="Calibri" panose="020F0502020204030204" pitchFamily="34" charset="0"/>
                <a:cs typeface="Calibri" panose="020F0502020204030204" pitchFamily="34" charset="0"/>
              </a:rPr>
              <a:t>leading</a:t>
            </a:r>
            <a:r>
              <a:rPr lang="de-DE" sz="1600" dirty="0">
                <a:solidFill>
                  <a:srgbClr val="0000FF"/>
                </a:solidFill>
                <a:latin typeface="Calibri" panose="020F0502020204030204" pitchFamily="34" charset="0"/>
                <a:cs typeface="Calibri" panose="020F0502020204030204" pitchFamily="34" charset="0"/>
              </a:rPr>
              <a:t> </a:t>
            </a:r>
            <a:r>
              <a:rPr lang="de-DE" sz="1600" dirty="0" err="1">
                <a:solidFill>
                  <a:srgbClr val="0000FF"/>
                </a:solidFill>
                <a:latin typeface="Calibri" panose="020F0502020204030204" pitchFamily="34" charset="0"/>
                <a:cs typeface="Calibri" panose="020F0502020204030204" pitchFamily="34" charset="0"/>
              </a:rPr>
              <a:t>the</a:t>
            </a:r>
            <a:r>
              <a:rPr lang="de-DE" sz="1600" dirty="0">
                <a:solidFill>
                  <a:srgbClr val="0000FF"/>
                </a:solidFill>
                <a:latin typeface="Calibri" panose="020F0502020204030204" pitchFamily="34" charset="0"/>
                <a:cs typeface="Calibri" panose="020F0502020204030204" pitchFamily="34" charset="0"/>
              </a:rPr>
              <a:t> European </a:t>
            </a:r>
            <a:r>
              <a:rPr lang="de-DE" sz="1600" dirty="0" err="1">
                <a:solidFill>
                  <a:srgbClr val="0000FF"/>
                </a:solidFill>
                <a:latin typeface="Calibri" panose="020F0502020204030204" pitchFamily="34" charset="0"/>
                <a:cs typeface="Calibri" panose="020F0502020204030204" pitchFamily="34" charset="0"/>
              </a:rPr>
              <a:t>Commission</a:t>
            </a:r>
            <a:r>
              <a:rPr lang="de-DE" sz="1600" dirty="0">
                <a:solidFill>
                  <a:srgbClr val="0000FF"/>
                </a:solidFill>
                <a:latin typeface="Calibri" panose="020F0502020204030204" pitchFamily="34" charset="0"/>
                <a:cs typeface="Calibri" panose="020F0502020204030204" pitchFamily="34" charset="0"/>
              </a:rPr>
              <a:t> </a:t>
            </a:r>
            <a:r>
              <a:rPr lang="de-DE" sz="1600" dirty="0" err="1">
                <a:solidFill>
                  <a:srgbClr val="0000FF"/>
                </a:solidFill>
                <a:latin typeface="Calibri" panose="020F0502020204030204" pitchFamily="34" charset="0"/>
                <a:cs typeface="Calibri" panose="020F0502020204030204" pitchFamily="34" charset="0"/>
              </a:rPr>
              <a:t>into</a:t>
            </a:r>
            <a:r>
              <a:rPr lang="de-DE" sz="1600" dirty="0">
                <a:solidFill>
                  <a:srgbClr val="0000FF"/>
                </a:solidFill>
                <a:latin typeface="Calibri" panose="020F0502020204030204" pitchFamily="34" charset="0"/>
                <a:cs typeface="Calibri" panose="020F0502020204030204" pitchFamily="34" charset="0"/>
              </a:rPr>
              <a:t> </a:t>
            </a:r>
            <a:r>
              <a:rPr lang="de-DE" sz="1600" dirty="0" err="1">
                <a:solidFill>
                  <a:srgbClr val="0000FF"/>
                </a:solidFill>
                <a:latin typeface="Calibri" panose="020F0502020204030204" pitchFamily="34" charset="0"/>
                <a:cs typeface="Calibri" panose="020F0502020204030204" pitchFamily="34" charset="0"/>
              </a:rPr>
              <a:t>the</a:t>
            </a:r>
            <a:r>
              <a:rPr lang="de-DE" sz="1600" dirty="0">
                <a:solidFill>
                  <a:srgbClr val="0000FF"/>
                </a:solidFill>
                <a:latin typeface="Calibri" panose="020F0502020204030204" pitchFamily="34" charset="0"/>
                <a:cs typeface="Calibri" panose="020F0502020204030204" pitchFamily="34" charset="0"/>
              </a:rPr>
              <a:t> </a:t>
            </a:r>
            <a:r>
              <a:rPr lang="de-DE" sz="1600" dirty="0" err="1">
                <a:solidFill>
                  <a:srgbClr val="0000FF"/>
                </a:solidFill>
                <a:latin typeface="Calibri" panose="020F0502020204030204" pitchFamily="34" charset="0"/>
                <a:cs typeface="Calibri" panose="020F0502020204030204" pitchFamily="34" charset="0"/>
              </a:rPr>
              <a:t>area</a:t>
            </a:r>
            <a:r>
              <a:rPr lang="de-DE" sz="1600" dirty="0">
                <a:solidFill>
                  <a:srgbClr val="0000FF"/>
                </a:solidFill>
                <a:latin typeface="Calibri" panose="020F0502020204030204" pitchFamily="34" charset="0"/>
                <a:cs typeface="Calibri" panose="020F0502020204030204" pitchFamily="34" charset="0"/>
              </a:rPr>
              <a:t> </a:t>
            </a:r>
            <a:r>
              <a:rPr lang="de-DE" sz="1600" dirty="0" err="1">
                <a:solidFill>
                  <a:srgbClr val="0000FF"/>
                </a:solidFill>
                <a:latin typeface="Calibri" panose="020F0502020204030204" pitchFamily="34" charset="0"/>
                <a:cs typeface="Calibri" panose="020F0502020204030204" pitchFamily="34" charset="0"/>
              </a:rPr>
              <a:t>of</a:t>
            </a:r>
            <a:r>
              <a:rPr lang="de-DE" sz="1600" dirty="0">
                <a:solidFill>
                  <a:srgbClr val="0000FF"/>
                </a:solidFill>
                <a:latin typeface="Calibri" panose="020F0502020204030204" pitchFamily="34" charset="0"/>
                <a:cs typeface="Calibri" panose="020F0502020204030204" pitchFamily="34" charset="0"/>
              </a:rPr>
              <a:t> </a:t>
            </a:r>
            <a:r>
              <a:rPr lang="de-DE" sz="1600" dirty="0" err="1">
                <a:solidFill>
                  <a:srgbClr val="0000FF"/>
                </a:solidFill>
                <a:latin typeface="Calibri" panose="020F0502020204030204" pitchFamily="34" charset="0"/>
                <a:cs typeface="Calibri" panose="020F0502020204030204" pitchFamily="34" charset="0"/>
              </a:rPr>
              <a:t>social</a:t>
            </a:r>
            <a:r>
              <a:rPr lang="de-DE" sz="1600" dirty="0">
                <a:solidFill>
                  <a:srgbClr val="0000FF"/>
                </a:solidFill>
                <a:latin typeface="Calibri" panose="020F0502020204030204" pitchFamily="34" charset="0"/>
                <a:cs typeface="Calibri" panose="020F0502020204030204" pitchFamily="34" charset="0"/>
              </a:rPr>
              <a:t> </a:t>
            </a:r>
            <a:r>
              <a:rPr lang="de-DE" sz="1600" dirty="0" err="1">
                <a:solidFill>
                  <a:srgbClr val="0000FF"/>
                </a:solidFill>
                <a:latin typeface="Calibri" panose="020F0502020204030204" pitchFamily="34" charset="0"/>
                <a:cs typeface="Calibri" panose="020F0502020204030204" pitchFamily="34" charset="0"/>
              </a:rPr>
              <a:t>innovation</a:t>
            </a:r>
            <a:r>
              <a:rPr lang="de-DE" sz="1600" dirty="0">
                <a:solidFill>
                  <a:srgbClr val="0000FF"/>
                </a:solidFill>
                <a:latin typeface="Calibri" panose="020F0502020204030204" pitchFamily="34" charset="0"/>
                <a:cs typeface="Calibri" panose="020F0502020204030204" pitchFamily="34" charset="0"/>
              </a:rPr>
              <a:t>. </a:t>
            </a:r>
            <a:endParaRPr lang="de-DE" sz="1600" dirty="0" smtClean="0">
              <a:solidFill>
                <a:srgbClr val="0000FF"/>
              </a:solidFill>
              <a:latin typeface="Calibri" panose="020F0502020204030204" pitchFamily="34" charset="0"/>
              <a:cs typeface="Calibri" panose="020F0502020204030204" pitchFamily="34" charset="0"/>
            </a:endParaRPr>
          </a:p>
          <a:p>
            <a:r>
              <a:rPr lang="de-DE" sz="1600" dirty="0" smtClean="0">
                <a:solidFill>
                  <a:srgbClr val="0000FF"/>
                </a:solidFill>
                <a:latin typeface="Calibri" panose="020F0502020204030204" pitchFamily="34" charset="0"/>
                <a:cs typeface="Calibri" panose="020F0502020204030204" pitchFamily="34" charset="0"/>
              </a:rPr>
              <a:t>BEPA </a:t>
            </a:r>
            <a:r>
              <a:rPr lang="de-DE" sz="1600" dirty="0">
                <a:solidFill>
                  <a:srgbClr val="0000FF"/>
                </a:solidFill>
                <a:latin typeface="Calibri" panose="020F0502020204030204" pitchFamily="34" charset="0"/>
                <a:cs typeface="Calibri" panose="020F0502020204030204" pitchFamily="34" charset="0"/>
              </a:rPr>
              <a:t>(Bureau </a:t>
            </a:r>
            <a:r>
              <a:rPr lang="de-DE" sz="1600" dirty="0" err="1">
                <a:solidFill>
                  <a:srgbClr val="0000FF"/>
                </a:solidFill>
                <a:latin typeface="Calibri" panose="020F0502020204030204" pitchFamily="34" charset="0"/>
                <a:cs typeface="Calibri" panose="020F0502020204030204" pitchFamily="34" charset="0"/>
              </a:rPr>
              <a:t>of</a:t>
            </a:r>
            <a:r>
              <a:rPr lang="de-DE" sz="1600" dirty="0">
                <a:solidFill>
                  <a:srgbClr val="0000FF"/>
                </a:solidFill>
                <a:latin typeface="Calibri" panose="020F0502020204030204" pitchFamily="34" charset="0"/>
                <a:cs typeface="Calibri" panose="020F0502020204030204" pitchFamily="34" charset="0"/>
              </a:rPr>
              <a:t> European </a:t>
            </a:r>
            <a:r>
              <a:rPr lang="de-DE" sz="1600" dirty="0" err="1">
                <a:solidFill>
                  <a:srgbClr val="0000FF"/>
                </a:solidFill>
                <a:latin typeface="Calibri" panose="020F0502020204030204" pitchFamily="34" charset="0"/>
                <a:cs typeface="Calibri" panose="020F0502020204030204" pitchFamily="34" charset="0"/>
              </a:rPr>
              <a:t>Policy</a:t>
            </a:r>
            <a:r>
              <a:rPr lang="de-DE" sz="1600" dirty="0">
                <a:solidFill>
                  <a:srgbClr val="0000FF"/>
                </a:solidFill>
                <a:latin typeface="Calibri" panose="020F0502020204030204" pitchFamily="34" charset="0"/>
                <a:cs typeface="Calibri" panose="020F0502020204030204" pitchFamily="34" charset="0"/>
              </a:rPr>
              <a:t> </a:t>
            </a:r>
            <a:r>
              <a:rPr lang="de-DE" sz="1600" dirty="0" err="1">
                <a:solidFill>
                  <a:srgbClr val="0000FF"/>
                </a:solidFill>
                <a:latin typeface="Calibri" panose="020F0502020204030204" pitchFamily="34" charset="0"/>
                <a:cs typeface="Calibri" panose="020F0502020204030204" pitchFamily="34" charset="0"/>
              </a:rPr>
              <a:t>Advisers</a:t>
            </a:r>
            <a:r>
              <a:rPr lang="de-DE" sz="1600" dirty="0">
                <a:solidFill>
                  <a:srgbClr val="0000FF"/>
                </a:solidFill>
                <a:latin typeface="Calibri" panose="020F0502020204030204" pitchFamily="34" charset="0"/>
                <a:cs typeface="Calibri" panose="020F0502020204030204" pitchFamily="34" charset="0"/>
              </a:rPr>
              <a:t>), 2010</a:t>
            </a:r>
          </a:p>
          <a:p>
            <a:r>
              <a:rPr lang="de-DE" sz="1600" u="sng" dirty="0">
                <a:solidFill>
                  <a:srgbClr val="0000FF"/>
                </a:solidFill>
                <a:latin typeface="Calibri" panose="020F0502020204030204" pitchFamily="34" charset="0"/>
                <a:cs typeface="Calibri" panose="020F0502020204030204" pitchFamily="34" charset="0"/>
              </a:rPr>
              <a:t>http://</a:t>
            </a:r>
            <a:r>
              <a:rPr lang="de-DE" sz="1600" u="sng" dirty="0" smtClean="0">
                <a:solidFill>
                  <a:srgbClr val="0000FF"/>
                </a:solidFill>
                <a:latin typeface="Calibri" panose="020F0502020204030204" pitchFamily="34" charset="0"/>
                <a:cs typeface="Calibri" panose="020F0502020204030204" pitchFamily="34" charset="0"/>
              </a:rPr>
              <a:t>ec.europa.eu/bepa/pdf/publications_pdf/social_innovation.pdf</a:t>
            </a:r>
          </a:p>
          <a:p>
            <a:endParaRPr lang="de-DE" sz="800" u="sng" dirty="0">
              <a:solidFill>
                <a:srgbClr val="0000FF"/>
              </a:solidFill>
              <a:latin typeface="Calibri" panose="020F0502020204030204" pitchFamily="34" charset="0"/>
              <a:cs typeface="Calibri" panose="020F0502020204030204" pitchFamily="34" charset="0"/>
            </a:endParaRPr>
          </a:p>
          <a:p>
            <a:r>
              <a:rPr lang="en-US" sz="2000" b="1" dirty="0" smtClean="0">
                <a:solidFill>
                  <a:srgbClr val="0000FF"/>
                </a:solidFill>
                <a:latin typeface="Calibri" panose="020F0502020204030204" pitchFamily="34" charset="0"/>
                <a:cs typeface="Calibri" panose="020F0502020204030204" pitchFamily="34" charset="0"/>
              </a:rPr>
              <a:t>THE OPEN BOOK </a:t>
            </a:r>
            <a:r>
              <a:rPr lang="en-US" sz="2000" b="1" dirty="0">
                <a:solidFill>
                  <a:srgbClr val="0000FF"/>
                </a:solidFill>
                <a:latin typeface="Calibri" panose="020F0502020204030204" pitchFamily="34" charset="0"/>
                <a:cs typeface="Calibri" panose="020F0502020204030204" pitchFamily="34" charset="0"/>
              </a:rPr>
              <a:t>OF </a:t>
            </a:r>
            <a:r>
              <a:rPr lang="en-US" sz="2000" b="1" dirty="0" smtClean="0">
                <a:solidFill>
                  <a:srgbClr val="0000FF"/>
                </a:solidFill>
                <a:latin typeface="Calibri" panose="020F0502020204030204" pitchFamily="34" charset="0"/>
                <a:cs typeface="Calibri" panose="020F0502020204030204" pitchFamily="34" charset="0"/>
              </a:rPr>
              <a:t>SOCIAL INNOVATION. </a:t>
            </a:r>
          </a:p>
          <a:p>
            <a:r>
              <a:rPr lang="en-US" sz="1600" dirty="0" smtClean="0">
                <a:solidFill>
                  <a:srgbClr val="0000FF"/>
                </a:solidFill>
                <a:latin typeface="Calibri" panose="020F0502020204030204" pitchFamily="34" charset="0"/>
                <a:cs typeface="Calibri" panose="020F0502020204030204" pitchFamily="34" charset="0"/>
              </a:rPr>
              <a:t>Robin Murray, Julie </a:t>
            </a:r>
            <a:r>
              <a:rPr lang="en-US" sz="1600" dirty="0" err="1" smtClean="0">
                <a:solidFill>
                  <a:srgbClr val="0000FF"/>
                </a:solidFill>
                <a:latin typeface="Calibri" panose="020F0502020204030204" pitchFamily="34" charset="0"/>
                <a:cs typeface="Calibri" panose="020F0502020204030204" pitchFamily="34" charset="0"/>
              </a:rPr>
              <a:t>Caulier</a:t>
            </a:r>
            <a:r>
              <a:rPr lang="en-US" sz="1600" dirty="0" smtClean="0">
                <a:solidFill>
                  <a:srgbClr val="0000FF"/>
                </a:solidFill>
                <a:latin typeface="Calibri" panose="020F0502020204030204" pitchFamily="34" charset="0"/>
                <a:cs typeface="Calibri" panose="020F0502020204030204" pitchFamily="34" charset="0"/>
              </a:rPr>
              <a:t>-Grice, Geoff </a:t>
            </a:r>
            <a:r>
              <a:rPr lang="en-US" sz="1600" dirty="0" err="1" smtClean="0">
                <a:solidFill>
                  <a:srgbClr val="0000FF"/>
                </a:solidFill>
                <a:latin typeface="Calibri" panose="020F0502020204030204" pitchFamily="34" charset="0"/>
                <a:cs typeface="Calibri" panose="020F0502020204030204" pitchFamily="34" charset="0"/>
              </a:rPr>
              <a:t>Mulgan</a:t>
            </a:r>
            <a:r>
              <a:rPr lang="en-US" sz="1600" dirty="0" smtClean="0">
                <a:solidFill>
                  <a:srgbClr val="0000FF"/>
                </a:solidFill>
                <a:latin typeface="Calibri" panose="020F0502020204030204" pitchFamily="34" charset="0"/>
                <a:cs typeface="Calibri" panose="020F0502020204030204" pitchFamily="34" charset="0"/>
              </a:rPr>
              <a:t>, 2010</a:t>
            </a:r>
            <a:endParaRPr lang="en-US" sz="1600" dirty="0">
              <a:solidFill>
                <a:srgbClr val="0000FF"/>
              </a:solidFill>
              <a:latin typeface="Calibri" panose="020F0502020204030204" pitchFamily="34" charset="0"/>
              <a:cs typeface="Calibri" panose="020F0502020204030204" pitchFamily="34" charset="0"/>
            </a:endParaRPr>
          </a:p>
          <a:p>
            <a:r>
              <a:rPr lang="de-DE" sz="1600" dirty="0" err="1" smtClean="0">
                <a:solidFill>
                  <a:srgbClr val="0000FF"/>
                </a:solidFill>
                <a:latin typeface="Calibri" panose="020F0502020204030204" pitchFamily="34" charset="0"/>
                <a:cs typeface="Calibri" panose="020F0502020204030204" pitchFamily="34" charset="0"/>
              </a:rPr>
              <a:t>Presents</a:t>
            </a:r>
            <a:r>
              <a:rPr lang="de-DE" sz="1600" dirty="0" smtClean="0">
                <a:solidFill>
                  <a:srgbClr val="0000FF"/>
                </a:solidFill>
                <a:latin typeface="Calibri" panose="020F0502020204030204" pitchFamily="34" charset="0"/>
                <a:cs typeface="Calibri" panose="020F0502020204030204" pitchFamily="34" charset="0"/>
              </a:rPr>
              <a:t> a </a:t>
            </a:r>
            <a:r>
              <a:rPr lang="de-DE" sz="1600" dirty="0" err="1" smtClean="0">
                <a:solidFill>
                  <a:srgbClr val="0000FF"/>
                </a:solidFill>
                <a:latin typeface="Calibri" panose="020F0502020204030204" pitchFamily="34" charset="0"/>
                <a:cs typeface="Calibri" panose="020F0502020204030204" pitchFamily="34" charset="0"/>
              </a:rPr>
              <a:t>lot</a:t>
            </a:r>
            <a:r>
              <a:rPr lang="de-DE" sz="1600" dirty="0" smtClean="0">
                <a:solidFill>
                  <a:srgbClr val="0000FF"/>
                </a:solidFill>
                <a:latin typeface="Calibri" panose="020F0502020204030204" pitchFamily="34" charset="0"/>
                <a:cs typeface="Calibri" panose="020F0502020204030204" pitchFamily="34" charset="0"/>
              </a:rPr>
              <a:t> </a:t>
            </a:r>
            <a:r>
              <a:rPr lang="de-DE" sz="1600" dirty="0" err="1" smtClean="0">
                <a:solidFill>
                  <a:srgbClr val="0000FF"/>
                </a:solidFill>
                <a:latin typeface="Calibri" panose="020F0502020204030204" pitchFamily="34" charset="0"/>
                <a:cs typeface="Calibri" panose="020F0502020204030204" pitchFamily="34" charset="0"/>
              </a:rPr>
              <a:t>of</a:t>
            </a:r>
            <a:r>
              <a:rPr lang="de-DE" sz="1600" dirty="0" smtClean="0">
                <a:solidFill>
                  <a:srgbClr val="0000FF"/>
                </a:solidFill>
                <a:latin typeface="Calibri" panose="020F0502020204030204" pitchFamily="34" charset="0"/>
                <a:cs typeface="Calibri" panose="020F0502020204030204" pitchFamily="34" charset="0"/>
              </a:rPr>
              <a:t> </a:t>
            </a:r>
            <a:r>
              <a:rPr lang="de-DE" sz="1600" dirty="0" err="1" smtClean="0">
                <a:solidFill>
                  <a:srgbClr val="0000FF"/>
                </a:solidFill>
                <a:latin typeface="Calibri" panose="020F0502020204030204" pitchFamily="34" charset="0"/>
                <a:cs typeface="Calibri" panose="020F0502020204030204" pitchFamily="34" charset="0"/>
              </a:rPr>
              <a:t>cases</a:t>
            </a:r>
            <a:r>
              <a:rPr lang="de-DE" sz="1600" dirty="0" smtClean="0">
                <a:solidFill>
                  <a:srgbClr val="0000FF"/>
                </a:solidFill>
                <a:latin typeface="Calibri" panose="020F0502020204030204" pitchFamily="34" charset="0"/>
                <a:cs typeface="Calibri" panose="020F0502020204030204" pitchFamily="34" charset="0"/>
              </a:rPr>
              <a:t> </a:t>
            </a:r>
            <a:r>
              <a:rPr lang="de-DE" sz="1600" dirty="0" err="1" smtClean="0">
                <a:solidFill>
                  <a:srgbClr val="0000FF"/>
                </a:solidFill>
                <a:latin typeface="Calibri" panose="020F0502020204030204" pitchFamily="34" charset="0"/>
                <a:cs typeface="Calibri" panose="020F0502020204030204" pitchFamily="34" charset="0"/>
              </a:rPr>
              <a:t>from</a:t>
            </a:r>
            <a:r>
              <a:rPr lang="de-DE" sz="1600" dirty="0" smtClean="0">
                <a:solidFill>
                  <a:srgbClr val="0000FF"/>
                </a:solidFill>
                <a:latin typeface="Calibri" panose="020F0502020204030204" pitchFamily="34" charset="0"/>
                <a:cs typeface="Calibri" panose="020F0502020204030204" pitchFamily="34" charset="0"/>
              </a:rPr>
              <a:t> </a:t>
            </a:r>
            <a:r>
              <a:rPr lang="de-DE" sz="1600" dirty="0" err="1" smtClean="0">
                <a:solidFill>
                  <a:srgbClr val="0000FF"/>
                </a:solidFill>
                <a:latin typeface="Calibri" panose="020F0502020204030204" pitchFamily="34" charset="0"/>
                <a:cs typeface="Calibri" panose="020F0502020204030204" pitchFamily="34" charset="0"/>
              </a:rPr>
              <a:t>public</a:t>
            </a:r>
            <a:r>
              <a:rPr lang="de-DE" sz="1600" dirty="0" smtClean="0">
                <a:solidFill>
                  <a:srgbClr val="0000FF"/>
                </a:solidFill>
                <a:latin typeface="Calibri" panose="020F0502020204030204" pitchFamily="34" charset="0"/>
                <a:cs typeface="Calibri" panose="020F0502020204030204" pitchFamily="34" charset="0"/>
              </a:rPr>
              <a:t>, private </a:t>
            </a:r>
            <a:r>
              <a:rPr lang="de-DE" sz="1600" dirty="0" err="1" smtClean="0">
                <a:solidFill>
                  <a:srgbClr val="0000FF"/>
                </a:solidFill>
                <a:latin typeface="Calibri" panose="020F0502020204030204" pitchFamily="34" charset="0"/>
                <a:cs typeface="Calibri" panose="020F0502020204030204" pitchFamily="34" charset="0"/>
              </a:rPr>
              <a:t>and</a:t>
            </a:r>
            <a:r>
              <a:rPr lang="de-DE" sz="1600" dirty="0" smtClean="0">
                <a:solidFill>
                  <a:srgbClr val="0000FF"/>
                </a:solidFill>
                <a:latin typeface="Calibri" panose="020F0502020204030204" pitchFamily="34" charset="0"/>
                <a:cs typeface="Calibri" panose="020F0502020204030204" pitchFamily="34" charset="0"/>
              </a:rPr>
              <a:t> </a:t>
            </a:r>
            <a:r>
              <a:rPr lang="de-DE" sz="1600" dirty="0" err="1" smtClean="0">
                <a:solidFill>
                  <a:srgbClr val="0000FF"/>
                </a:solidFill>
                <a:latin typeface="Calibri" panose="020F0502020204030204" pitchFamily="34" charset="0"/>
                <a:cs typeface="Calibri" panose="020F0502020204030204" pitchFamily="34" charset="0"/>
              </a:rPr>
              <a:t>civil</a:t>
            </a:r>
            <a:r>
              <a:rPr lang="de-DE" sz="1600" dirty="0" smtClean="0">
                <a:solidFill>
                  <a:srgbClr val="0000FF"/>
                </a:solidFill>
                <a:latin typeface="Calibri" panose="020F0502020204030204" pitchFamily="34" charset="0"/>
                <a:cs typeface="Calibri" panose="020F0502020204030204" pitchFamily="34" charset="0"/>
              </a:rPr>
              <a:t> </a:t>
            </a:r>
            <a:r>
              <a:rPr lang="de-DE" sz="1600" dirty="0" err="1" smtClean="0">
                <a:solidFill>
                  <a:srgbClr val="0000FF"/>
                </a:solidFill>
                <a:latin typeface="Calibri" panose="020F0502020204030204" pitchFamily="34" charset="0"/>
                <a:cs typeface="Calibri" panose="020F0502020204030204" pitchFamily="34" charset="0"/>
              </a:rPr>
              <a:t>society</a:t>
            </a:r>
            <a:r>
              <a:rPr lang="de-DE" sz="1600" dirty="0" smtClean="0">
                <a:solidFill>
                  <a:srgbClr val="0000FF"/>
                </a:solidFill>
                <a:latin typeface="Calibri" panose="020F0502020204030204" pitchFamily="34" charset="0"/>
                <a:cs typeface="Calibri" panose="020F0502020204030204" pitchFamily="34" charset="0"/>
              </a:rPr>
              <a:t> </a:t>
            </a:r>
            <a:r>
              <a:rPr lang="de-DE" sz="1600" dirty="0" err="1" smtClean="0">
                <a:solidFill>
                  <a:srgbClr val="0000FF"/>
                </a:solidFill>
                <a:latin typeface="Calibri" panose="020F0502020204030204" pitchFamily="34" charset="0"/>
                <a:cs typeface="Calibri" panose="020F0502020204030204" pitchFamily="34" charset="0"/>
              </a:rPr>
              <a:t>sectors</a:t>
            </a:r>
            <a:r>
              <a:rPr lang="de-DE" sz="1600" dirty="0" smtClean="0">
                <a:solidFill>
                  <a:srgbClr val="0000FF"/>
                </a:solidFill>
                <a:latin typeface="Calibri" panose="020F0502020204030204" pitchFamily="34" charset="0"/>
                <a:cs typeface="Calibri" panose="020F0502020204030204" pitchFamily="34" charset="0"/>
              </a:rPr>
              <a:t> </a:t>
            </a:r>
            <a:r>
              <a:rPr lang="de-DE" sz="1600" dirty="0" err="1" smtClean="0">
                <a:solidFill>
                  <a:srgbClr val="0000FF"/>
                </a:solidFill>
                <a:latin typeface="Calibri" panose="020F0502020204030204" pitchFamily="34" charset="0"/>
                <a:cs typeface="Calibri" panose="020F0502020204030204" pitchFamily="34" charset="0"/>
              </a:rPr>
              <a:t>and</a:t>
            </a:r>
            <a:r>
              <a:rPr lang="de-DE" sz="1600" dirty="0" smtClean="0">
                <a:solidFill>
                  <a:srgbClr val="0000FF"/>
                </a:solidFill>
                <a:latin typeface="Calibri" panose="020F0502020204030204" pitchFamily="34" charset="0"/>
                <a:cs typeface="Calibri" panose="020F0502020204030204" pitchFamily="34" charset="0"/>
              </a:rPr>
              <a:t> </a:t>
            </a:r>
            <a:r>
              <a:rPr lang="de-DE" sz="1600" dirty="0" err="1" smtClean="0">
                <a:solidFill>
                  <a:srgbClr val="0000FF"/>
                </a:solidFill>
                <a:latin typeface="Calibri" panose="020F0502020204030204" pitchFamily="34" charset="0"/>
                <a:cs typeface="Calibri" panose="020F0502020204030204" pitchFamily="34" charset="0"/>
              </a:rPr>
              <a:t>information</a:t>
            </a:r>
            <a:r>
              <a:rPr lang="de-DE" sz="1600" dirty="0" smtClean="0">
                <a:solidFill>
                  <a:srgbClr val="0000FF"/>
                </a:solidFill>
                <a:latin typeface="Calibri" panose="020F0502020204030204" pitchFamily="34" charset="0"/>
                <a:cs typeface="Calibri" panose="020F0502020204030204" pitchFamily="34" charset="0"/>
              </a:rPr>
              <a:t> </a:t>
            </a:r>
            <a:r>
              <a:rPr lang="de-DE" sz="1600" dirty="0" err="1" smtClean="0">
                <a:solidFill>
                  <a:srgbClr val="0000FF"/>
                </a:solidFill>
                <a:latin typeface="Calibri" panose="020F0502020204030204" pitchFamily="34" charset="0"/>
                <a:cs typeface="Calibri" panose="020F0502020204030204" pitchFamily="34" charset="0"/>
              </a:rPr>
              <a:t>about</a:t>
            </a:r>
            <a:r>
              <a:rPr lang="de-DE" sz="1600" dirty="0" smtClean="0">
                <a:solidFill>
                  <a:srgbClr val="0000FF"/>
                </a:solidFill>
                <a:latin typeface="Calibri" panose="020F0502020204030204" pitchFamily="34" charset="0"/>
                <a:cs typeface="Calibri" panose="020F0502020204030204" pitchFamily="34" charset="0"/>
              </a:rPr>
              <a:t> </a:t>
            </a:r>
            <a:r>
              <a:rPr lang="de-DE" sz="1600" dirty="0" err="1" smtClean="0">
                <a:solidFill>
                  <a:srgbClr val="0000FF"/>
                </a:solidFill>
                <a:latin typeface="Calibri" panose="020F0502020204030204" pitchFamily="34" charset="0"/>
                <a:cs typeface="Calibri" panose="020F0502020204030204" pitchFamily="34" charset="0"/>
              </a:rPr>
              <a:t>various</a:t>
            </a:r>
            <a:r>
              <a:rPr lang="de-DE" sz="1600" dirty="0" smtClean="0">
                <a:solidFill>
                  <a:srgbClr val="0000FF"/>
                </a:solidFill>
                <a:latin typeface="Calibri" panose="020F0502020204030204" pitchFamily="34" charset="0"/>
                <a:cs typeface="Calibri" panose="020F0502020204030204" pitchFamily="34" charset="0"/>
              </a:rPr>
              <a:t> </a:t>
            </a:r>
            <a:r>
              <a:rPr lang="de-DE" sz="1600" dirty="0" err="1" smtClean="0">
                <a:solidFill>
                  <a:srgbClr val="0000FF"/>
                </a:solidFill>
                <a:latin typeface="Calibri" panose="020F0502020204030204" pitchFamily="34" charset="0"/>
                <a:cs typeface="Calibri" panose="020F0502020204030204" pitchFamily="34" charset="0"/>
              </a:rPr>
              <a:t>forms</a:t>
            </a:r>
            <a:r>
              <a:rPr lang="de-DE" sz="1600" dirty="0" smtClean="0">
                <a:solidFill>
                  <a:srgbClr val="0000FF"/>
                </a:solidFill>
                <a:latin typeface="Calibri" panose="020F0502020204030204" pitchFamily="34" charset="0"/>
                <a:cs typeface="Calibri" panose="020F0502020204030204" pitchFamily="34" charset="0"/>
              </a:rPr>
              <a:t> </a:t>
            </a:r>
            <a:r>
              <a:rPr lang="de-DE" sz="1600" dirty="0" err="1" smtClean="0">
                <a:solidFill>
                  <a:srgbClr val="0000FF"/>
                </a:solidFill>
                <a:latin typeface="Calibri" panose="020F0502020204030204" pitchFamily="34" charset="0"/>
                <a:cs typeface="Calibri" panose="020F0502020204030204" pitchFamily="34" charset="0"/>
              </a:rPr>
              <a:t>of</a:t>
            </a:r>
            <a:r>
              <a:rPr lang="de-DE" sz="1600" dirty="0" smtClean="0">
                <a:solidFill>
                  <a:srgbClr val="0000FF"/>
                </a:solidFill>
                <a:latin typeface="Calibri" panose="020F0502020204030204" pitchFamily="34" charset="0"/>
                <a:cs typeface="Calibri" panose="020F0502020204030204" pitchFamily="34" charset="0"/>
              </a:rPr>
              <a:t> </a:t>
            </a:r>
            <a:r>
              <a:rPr lang="de-DE" sz="1600" dirty="0" err="1" smtClean="0">
                <a:solidFill>
                  <a:srgbClr val="0000FF"/>
                </a:solidFill>
                <a:latin typeface="Calibri" panose="020F0502020204030204" pitchFamily="34" charset="0"/>
                <a:cs typeface="Calibri" panose="020F0502020204030204" pitchFamily="34" charset="0"/>
              </a:rPr>
              <a:t>support</a:t>
            </a:r>
            <a:r>
              <a:rPr lang="de-DE" sz="1600" dirty="0">
                <a:solidFill>
                  <a:srgbClr val="0000FF"/>
                </a:solidFill>
                <a:latin typeface="Calibri" panose="020F0502020204030204" pitchFamily="34" charset="0"/>
                <a:cs typeface="Calibri" panose="020F0502020204030204" pitchFamily="34" charset="0"/>
              </a:rPr>
              <a:t> </a:t>
            </a:r>
            <a:r>
              <a:rPr lang="de-DE" sz="1600" dirty="0" smtClean="0">
                <a:solidFill>
                  <a:srgbClr val="0000FF"/>
                </a:solidFill>
                <a:latin typeface="Calibri" panose="020F0502020204030204" pitchFamily="34" charset="0"/>
                <a:cs typeface="Calibri" panose="020F0502020204030204" pitchFamily="34" charset="0"/>
              </a:rPr>
              <a:t>in …</a:t>
            </a:r>
          </a:p>
          <a:p>
            <a:pPr marL="285750" indent="-285750">
              <a:buFont typeface="Symbol" panose="05050102010706020507" pitchFamily="18" charset="2"/>
              <a:buChar char="-"/>
            </a:pPr>
            <a:r>
              <a:rPr lang="en-US" sz="1600" dirty="0" smtClean="0">
                <a:solidFill>
                  <a:srgbClr val="0000FF"/>
                </a:solidFill>
                <a:latin typeface="Calibri" panose="020F0502020204030204" pitchFamily="34" charset="0"/>
                <a:cs typeface="Calibri" panose="020F0502020204030204" pitchFamily="34" charset="0"/>
              </a:rPr>
              <a:t>the </a:t>
            </a:r>
            <a:r>
              <a:rPr lang="en-US" sz="1600" dirty="0">
                <a:solidFill>
                  <a:srgbClr val="0000FF"/>
                </a:solidFill>
                <a:latin typeface="Calibri" panose="020F0502020204030204" pitchFamily="34" charset="0"/>
                <a:cs typeface="Calibri" panose="020F0502020204030204" pitchFamily="34" charset="0"/>
              </a:rPr>
              <a:t>public sector </a:t>
            </a:r>
          </a:p>
          <a:p>
            <a:pPr marL="285750" indent="-285750">
              <a:buFont typeface="Symbol" panose="05050102010706020507" pitchFamily="18" charset="2"/>
              <a:buChar char="-"/>
            </a:pPr>
            <a:r>
              <a:rPr lang="en-US" sz="1600" dirty="0" smtClean="0">
                <a:solidFill>
                  <a:srgbClr val="0000FF"/>
                </a:solidFill>
                <a:latin typeface="Calibri" panose="020F0502020204030204" pitchFamily="34" charset="0"/>
                <a:cs typeface="Calibri" panose="020F0502020204030204" pitchFamily="34" charset="0"/>
              </a:rPr>
              <a:t>the </a:t>
            </a:r>
            <a:r>
              <a:rPr lang="en-US" sz="1600" dirty="0">
                <a:solidFill>
                  <a:srgbClr val="0000FF"/>
                </a:solidFill>
                <a:latin typeface="Calibri" panose="020F0502020204030204" pitchFamily="34" charset="0"/>
                <a:cs typeface="Calibri" panose="020F0502020204030204" pitchFamily="34" charset="0"/>
              </a:rPr>
              <a:t>grant economy </a:t>
            </a:r>
          </a:p>
          <a:p>
            <a:pPr marL="285750" indent="-285750">
              <a:buFont typeface="Symbol" panose="05050102010706020507" pitchFamily="18" charset="2"/>
              <a:buChar char="-"/>
            </a:pPr>
            <a:r>
              <a:rPr lang="en-US" sz="1600" dirty="0" smtClean="0">
                <a:solidFill>
                  <a:srgbClr val="0000FF"/>
                </a:solidFill>
                <a:latin typeface="Calibri" panose="020F0502020204030204" pitchFamily="34" charset="0"/>
                <a:cs typeface="Calibri" panose="020F0502020204030204" pitchFamily="34" charset="0"/>
              </a:rPr>
              <a:t>the </a:t>
            </a:r>
            <a:r>
              <a:rPr lang="en-US" sz="1600" dirty="0">
                <a:solidFill>
                  <a:srgbClr val="0000FF"/>
                </a:solidFill>
                <a:latin typeface="Calibri" panose="020F0502020204030204" pitchFamily="34" charset="0"/>
                <a:cs typeface="Calibri" panose="020F0502020204030204" pitchFamily="34" charset="0"/>
              </a:rPr>
              <a:t>market </a:t>
            </a:r>
            <a:r>
              <a:rPr lang="en-US" sz="1600" dirty="0" smtClean="0">
                <a:solidFill>
                  <a:srgbClr val="0000FF"/>
                </a:solidFill>
                <a:latin typeface="Calibri" panose="020F0502020204030204" pitchFamily="34" charset="0"/>
                <a:cs typeface="Calibri" panose="020F0502020204030204" pitchFamily="34" charset="0"/>
              </a:rPr>
              <a:t>economy</a:t>
            </a:r>
            <a:endParaRPr lang="en-US" sz="1600" dirty="0">
              <a:solidFill>
                <a:srgbClr val="0000FF"/>
              </a:solidFill>
              <a:latin typeface="Calibri" panose="020F0502020204030204" pitchFamily="34" charset="0"/>
              <a:cs typeface="Calibri" panose="020F0502020204030204" pitchFamily="34" charset="0"/>
            </a:endParaRPr>
          </a:p>
          <a:p>
            <a:pPr marL="285750" indent="-285750">
              <a:buFont typeface="Symbol" panose="05050102010706020507" pitchFamily="18" charset="2"/>
              <a:buChar char="-"/>
            </a:pPr>
            <a:r>
              <a:rPr lang="en-US" sz="1600" dirty="0" smtClean="0">
                <a:solidFill>
                  <a:srgbClr val="0000FF"/>
                </a:solidFill>
                <a:latin typeface="Calibri" panose="020F0502020204030204" pitchFamily="34" charset="0"/>
                <a:cs typeface="Calibri" panose="020F0502020204030204" pitchFamily="34" charset="0"/>
              </a:rPr>
              <a:t>the </a:t>
            </a:r>
            <a:r>
              <a:rPr lang="en-US" sz="1600" dirty="0">
                <a:solidFill>
                  <a:srgbClr val="0000FF"/>
                </a:solidFill>
                <a:latin typeface="Calibri" panose="020F0502020204030204" pitchFamily="34" charset="0"/>
                <a:cs typeface="Calibri" panose="020F0502020204030204" pitchFamily="34" charset="0"/>
              </a:rPr>
              <a:t>informal or household economy</a:t>
            </a:r>
          </a:p>
          <a:p>
            <a:r>
              <a:rPr lang="de-DE" sz="1500" u="sng" dirty="0">
                <a:solidFill>
                  <a:srgbClr val="0000FF"/>
                </a:solidFill>
                <a:latin typeface="Calibri" panose="020F0502020204030204" pitchFamily="34" charset="0"/>
                <a:cs typeface="Calibri" panose="020F0502020204030204" pitchFamily="34" charset="0"/>
              </a:rPr>
              <a:t>http://youngfoundation.org/wp-content/uploads/2012/10/The-Open-Book-of-Social-Innovationg.pdf</a:t>
            </a:r>
          </a:p>
          <a:p>
            <a:endParaRPr lang="de-DE" sz="800" dirty="0" smtClean="0">
              <a:solidFill>
                <a:srgbClr val="0000FF"/>
              </a:solidFill>
              <a:latin typeface="Calibri" panose="020F0502020204030204" pitchFamily="34" charset="0"/>
              <a:cs typeface="Calibri" panose="020F0502020204030204" pitchFamily="34" charset="0"/>
            </a:endParaRPr>
          </a:p>
          <a:p>
            <a:r>
              <a:rPr lang="de-DE" sz="2000" b="1" dirty="0">
                <a:solidFill>
                  <a:srgbClr val="0000FF"/>
                </a:solidFill>
                <a:latin typeface="Calibri" panose="020F0502020204030204" pitchFamily="34" charset="0"/>
                <a:cs typeface="Calibri" panose="020F0502020204030204" pitchFamily="34" charset="0"/>
              </a:rPr>
              <a:t>GUIDE TO SOCIAL </a:t>
            </a:r>
            <a:r>
              <a:rPr lang="de-DE" sz="2000" b="1" dirty="0" smtClean="0">
                <a:solidFill>
                  <a:srgbClr val="0000FF"/>
                </a:solidFill>
                <a:latin typeface="Calibri" panose="020F0502020204030204" pitchFamily="34" charset="0"/>
                <a:cs typeface="Calibri" panose="020F0502020204030204" pitchFamily="34" charset="0"/>
              </a:rPr>
              <a:t>INNOVATION</a:t>
            </a:r>
          </a:p>
          <a:p>
            <a:r>
              <a:rPr lang="de-DE" sz="1600" b="1" dirty="0" smtClean="0">
                <a:solidFill>
                  <a:srgbClr val="0000FF"/>
                </a:solidFill>
                <a:latin typeface="Calibri" panose="020F0502020204030204" pitchFamily="34" charset="0"/>
                <a:cs typeface="Calibri" panose="020F0502020204030204" pitchFamily="34" charset="0"/>
              </a:rPr>
              <a:t>European </a:t>
            </a:r>
            <a:r>
              <a:rPr lang="de-DE" sz="1600" b="1" dirty="0" err="1" smtClean="0">
                <a:solidFill>
                  <a:srgbClr val="0000FF"/>
                </a:solidFill>
                <a:latin typeface="Calibri" panose="020F0502020204030204" pitchFamily="34" charset="0"/>
                <a:cs typeface="Calibri" panose="020F0502020204030204" pitchFamily="34" charset="0"/>
              </a:rPr>
              <a:t>Commission</a:t>
            </a:r>
            <a:r>
              <a:rPr lang="de-DE" sz="1600" b="1" dirty="0">
                <a:solidFill>
                  <a:srgbClr val="0000FF"/>
                </a:solidFill>
                <a:latin typeface="Calibri" panose="020F0502020204030204" pitchFamily="34" charset="0"/>
                <a:cs typeface="Calibri" panose="020F0502020204030204" pitchFamily="34" charset="0"/>
              </a:rPr>
              <a:t>,</a:t>
            </a:r>
            <a:r>
              <a:rPr lang="de-DE" sz="1600" b="1" dirty="0" smtClean="0">
                <a:solidFill>
                  <a:srgbClr val="0000FF"/>
                </a:solidFill>
                <a:latin typeface="Calibri" panose="020F0502020204030204" pitchFamily="34" charset="0"/>
                <a:cs typeface="Calibri" panose="020F0502020204030204" pitchFamily="34" charset="0"/>
              </a:rPr>
              <a:t> </a:t>
            </a:r>
            <a:r>
              <a:rPr lang="en-US" sz="1600" dirty="0">
                <a:solidFill>
                  <a:srgbClr val="0000FF"/>
                </a:solidFill>
                <a:latin typeface="Calibri" panose="020F0502020204030204" pitchFamily="34" charset="0"/>
                <a:cs typeface="Calibri" panose="020F0502020204030204" pitchFamily="34" charset="0"/>
              </a:rPr>
              <a:t>prepared by DG Regional </a:t>
            </a:r>
            <a:r>
              <a:rPr lang="en-US" sz="1600" dirty="0" smtClean="0">
                <a:solidFill>
                  <a:srgbClr val="0000FF"/>
                </a:solidFill>
                <a:latin typeface="Calibri" panose="020F0502020204030204" pitchFamily="34" charset="0"/>
                <a:cs typeface="Calibri" panose="020F0502020204030204" pitchFamily="34" charset="0"/>
              </a:rPr>
              <a:t>and </a:t>
            </a:r>
            <a:r>
              <a:rPr lang="en-US" sz="1600" dirty="0">
                <a:solidFill>
                  <a:srgbClr val="0000FF"/>
                </a:solidFill>
                <a:latin typeface="Calibri" panose="020F0502020204030204" pitchFamily="34" charset="0"/>
                <a:cs typeface="Calibri" panose="020F0502020204030204" pitchFamily="34" charset="0"/>
              </a:rPr>
              <a:t>Urban </a:t>
            </a:r>
            <a:r>
              <a:rPr lang="en-US" sz="1600" dirty="0" smtClean="0">
                <a:solidFill>
                  <a:srgbClr val="0000FF"/>
                </a:solidFill>
                <a:latin typeface="Calibri" panose="020F0502020204030204" pitchFamily="34" charset="0"/>
                <a:cs typeface="Calibri" panose="020F0502020204030204" pitchFamily="34" charset="0"/>
              </a:rPr>
              <a:t>Policy </a:t>
            </a:r>
            <a:r>
              <a:rPr lang="en-US" sz="1600" dirty="0">
                <a:solidFill>
                  <a:srgbClr val="0000FF"/>
                </a:solidFill>
                <a:latin typeface="Calibri" panose="020F0502020204030204" pitchFamily="34" charset="0"/>
                <a:cs typeface="Calibri" panose="020F0502020204030204" pitchFamily="34" charset="0"/>
              </a:rPr>
              <a:t>and DG Employment, Social affairs and </a:t>
            </a:r>
            <a:r>
              <a:rPr lang="en-US" sz="1600" dirty="0" smtClean="0">
                <a:solidFill>
                  <a:srgbClr val="0000FF"/>
                </a:solidFill>
                <a:latin typeface="Calibri" panose="020F0502020204030204" pitchFamily="34" charset="0"/>
                <a:cs typeface="Calibri" panose="020F0502020204030204" pitchFamily="34" charset="0"/>
              </a:rPr>
              <a:t>Inclusion</a:t>
            </a:r>
            <a:r>
              <a:rPr lang="en-US" sz="1600" dirty="0">
                <a:solidFill>
                  <a:srgbClr val="0000FF"/>
                </a:solidFill>
                <a:latin typeface="Calibri" panose="020F0502020204030204" pitchFamily="34" charset="0"/>
                <a:cs typeface="Calibri" panose="020F0502020204030204" pitchFamily="34" charset="0"/>
              </a:rPr>
              <a:t> </a:t>
            </a:r>
            <a:r>
              <a:rPr lang="en-US" sz="1600" dirty="0" smtClean="0">
                <a:solidFill>
                  <a:srgbClr val="0000FF"/>
                </a:solidFill>
                <a:latin typeface="Calibri" panose="020F0502020204030204" pitchFamily="34" charset="0"/>
                <a:cs typeface="Calibri" panose="020F0502020204030204" pitchFamily="34" charset="0"/>
              </a:rPr>
              <a:t>with </a:t>
            </a:r>
            <a:r>
              <a:rPr lang="en-US" sz="1600" dirty="0">
                <a:solidFill>
                  <a:srgbClr val="0000FF"/>
                </a:solidFill>
                <a:latin typeface="Calibri" panose="020F0502020204030204" pitchFamily="34" charset="0"/>
                <a:cs typeface="Calibri" panose="020F0502020204030204" pitchFamily="34" charset="0"/>
              </a:rPr>
              <a:t>inputs by various other </a:t>
            </a:r>
            <a:r>
              <a:rPr lang="en-US" sz="1600" dirty="0" smtClean="0">
                <a:solidFill>
                  <a:srgbClr val="0000FF"/>
                </a:solidFill>
                <a:latin typeface="Calibri" panose="020F0502020204030204" pitchFamily="34" charset="0"/>
                <a:cs typeface="Calibri" panose="020F0502020204030204" pitchFamily="34" charset="0"/>
              </a:rPr>
              <a:t>DGs, 2013</a:t>
            </a:r>
            <a:endParaRPr lang="en-US" sz="800" b="1" dirty="0" smtClean="0">
              <a:solidFill>
                <a:srgbClr val="0000FF"/>
              </a:solidFill>
              <a:latin typeface="Calibri" panose="020F0502020204030204" pitchFamily="34" charset="0"/>
              <a:cs typeface="Calibri" panose="020F0502020204030204" pitchFamily="34" charset="0"/>
            </a:endParaRPr>
          </a:p>
          <a:p>
            <a:r>
              <a:rPr lang="en-US" sz="1600" dirty="0" smtClean="0">
                <a:solidFill>
                  <a:srgbClr val="0000FF"/>
                </a:solidFill>
                <a:latin typeface="Calibri" panose="020F0502020204030204" pitchFamily="34" charset="0"/>
                <a:cs typeface="Calibri" panose="020F0502020204030204" pitchFamily="34" charset="0"/>
              </a:rPr>
              <a:t>Includes examples </a:t>
            </a:r>
            <a:r>
              <a:rPr lang="en-US" sz="1600" dirty="0">
                <a:solidFill>
                  <a:srgbClr val="0000FF"/>
                </a:solidFill>
                <a:latin typeface="Calibri" panose="020F0502020204030204" pitchFamily="34" charset="0"/>
                <a:cs typeface="Calibri" panose="020F0502020204030204" pitchFamily="34" charset="0"/>
              </a:rPr>
              <a:t>of social innovation funded by the Structural </a:t>
            </a:r>
            <a:r>
              <a:rPr lang="en-US" sz="1600" dirty="0" smtClean="0">
                <a:solidFill>
                  <a:srgbClr val="0000FF"/>
                </a:solidFill>
                <a:latin typeface="Calibri" panose="020F0502020204030204" pitchFamily="34" charset="0"/>
                <a:cs typeface="Calibri" panose="020F0502020204030204" pitchFamily="34" charset="0"/>
              </a:rPr>
              <a:t>Funds and modes of funding</a:t>
            </a:r>
          </a:p>
          <a:p>
            <a:r>
              <a:rPr lang="de-DE" sz="1400" u="sng" dirty="0">
                <a:solidFill>
                  <a:srgbClr val="0000FF"/>
                </a:solidFill>
                <a:latin typeface="Calibri" panose="020F0502020204030204" pitchFamily="34" charset="0"/>
                <a:cs typeface="Calibri" panose="020F0502020204030204" pitchFamily="34" charset="0"/>
              </a:rPr>
              <a:t>http://</a:t>
            </a:r>
            <a:r>
              <a:rPr lang="de-DE" sz="1400" u="sng" dirty="0" smtClean="0">
                <a:solidFill>
                  <a:srgbClr val="0000FF"/>
                </a:solidFill>
                <a:latin typeface="Calibri" panose="020F0502020204030204" pitchFamily="34" charset="0"/>
                <a:cs typeface="Calibri" panose="020F0502020204030204" pitchFamily="34" charset="0"/>
              </a:rPr>
              <a:t>ec.europa.eu/regional_policy/sources/docgener/presenta/social_innovation/social_innovation_2013.pdf</a:t>
            </a:r>
          </a:p>
        </p:txBody>
      </p:sp>
      <p:pic>
        <p:nvPicPr>
          <p:cNvPr id="5" name="Picture 11"/>
          <p:cNvPicPr>
            <a:picLocks noChangeAspect="1" noChangeArrowheads="1"/>
          </p:cNvPicPr>
          <p:nvPr/>
        </p:nvPicPr>
        <p:blipFill>
          <a:blip r:embed="rId2">
            <a:grayscl/>
            <a:extLst>
              <a:ext uri="{28A0092B-C50C-407E-A947-70E740481C1C}">
                <a14:useLocalDpi xmlns:a14="http://schemas.microsoft.com/office/drawing/2010/main" val="0"/>
              </a:ext>
            </a:extLst>
          </a:blip>
          <a:srcRect t="10394" b="45430"/>
          <a:stretch>
            <a:fillRect/>
          </a:stretch>
        </p:blipFill>
        <p:spPr bwMode="auto">
          <a:xfrm>
            <a:off x="0" y="6092825"/>
            <a:ext cx="9144000" cy="836613"/>
          </a:xfrm>
          <a:prstGeom prst="rect">
            <a:avLst/>
          </a:prstGeom>
          <a:noFill/>
          <a:ln>
            <a:noFill/>
          </a:ln>
          <a:effectLst/>
          <a:extLst>
            <a:ext uri="{909E8E84-426E-40DD-AFC4-6F175D3DCCD1}">
              <a14:hiddenFill xmlns:a14="http://schemas.microsoft.com/office/drawing/2010/main">
                <a:solidFill>
                  <a:srgbClr val="FF3300">
                    <a:alpha val="16078"/>
                  </a:srgbClr>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0"/>
          <p:cNvPicPr>
            <a:picLocks noChangeAspect="1" noChangeArrowheads="1"/>
          </p:cNvPicPr>
          <p:nvPr/>
        </p:nvPicPr>
        <p:blipFill>
          <a:blip r:embed="rId3">
            <a:grayscl/>
            <a:extLst>
              <a:ext uri="{28A0092B-C50C-407E-A947-70E740481C1C}">
                <a14:useLocalDpi xmlns:a14="http://schemas.microsoft.com/office/drawing/2010/main" val="0"/>
              </a:ext>
            </a:extLst>
          </a:blip>
          <a:srcRect t="30244" b="35329"/>
          <a:stretch>
            <a:fillRect/>
          </a:stretch>
        </p:blipFill>
        <p:spPr bwMode="auto">
          <a:xfrm>
            <a:off x="0" y="0"/>
            <a:ext cx="9144000" cy="658813"/>
          </a:xfrm>
          <a:prstGeom prst="rect">
            <a:avLst/>
          </a:prstGeom>
          <a:noFill/>
          <a:ln>
            <a:noFill/>
          </a:ln>
          <a:effectLst/>
          <a:extLst>
            <a:ext uri="{909E8E84-426E-40DD-AFC4-6F175D3DCCD1}">
              <a14:hiddenFill xmlns:a14="http://schemas.microsoft.com/office/drawing/2010/main">
                <a:solidFill>
                  <a:srgbClr val="FF3300">
                    <a:alpha val="16078"/>
                  </a:srgbClr>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feld 7"/>
          <p:cNvSpPr txBox="1"/>
          <p:nvPr/>
        </p:nvSpPr>
        <p:spPr>
          <a:xfrm>
            <a:off x="526017" y="692696"/>
            <a:ext cx="6611362" cy="461665"/>
          </a:xfrm>
          <a:prstGeom prst="rect">
            <a:avLst/>
          </a:prstGeom>
          <a:noFill/>
        </p:spPr>
        <p:txBody>
          <a:bodyPr wrap="none" rtlCol="0">
            <a:spAutoFit/>
          </a:bodyPr>
          <a:lstStyle/>
          <a:p>
            <a:r>
              <a:rPr lang="de-DE" sz="2400" b="1" dirty="0">
                <a:solidFill>
                  <a:srgbClr val="0000FF"/>
                </a:solidFill>
                <a:latin typeface="Calibri" panose="020F0502020204030204" pitchFamily="34" charset="0"/>
                <a:cs typeface="Calibri" panose="020F0502020204030204" pitchFamily="34" charset="0"/>
              </a:rPr>
              <a:t>I</a:t>
            </a:r>
            <a:r>
              <a:rPr lang="de-DE" sz="2400" b="1" dirty="0" smtClean="0">
                <a:solidFill>
                  <a:srgbClr val="0000FF"/>
                </a:solidFill>
                <a:latin typeface="Calibri" panose="020F0502020204030204" pitchFamily="34" charset="0"/>
                <a:cs typeface="Calibri" panose="020F0502020204030204" pitchFamily="34" charset="0"/>
              </a:rPr>
              <a:t>nformation </a:t>
            </a:r>
            <a:r>
              <a:rPr lang="de-DE" sz="2400" b="1" dirty="0" err="1" smtClean="0">
                <a:solidFill>
                  <a:srgbClr val="0000FF"/>
                </a:solidFill>
                <a:latin typeface="Calibri" panose="020F0502020204030204" pitchFamily="34" charset="0"/>
                <a:cs typeface="Calibri" panose="020F0502020204030204" pitchFamily="34" charset="0"/>
              </a:rPr>
              <a:t>about</a:t>
            </a:r>
            <a:r>
              <a:rPr lang="de-DE" sz="2400" b="1" dirty="0" smtClean="0">
                <a:solidFill>
                  <a:srgbClr val="0000FF"/>
                </a:solidFill>
                <a:latin typeface="Calibri" panose="020F0502020204030204" pitchFamily="34" charset="0"/>
                <a:cs typeface="Calibri" panose="020F0502020204030204" pitchFamily="34" charset="0"/>
              </a:rPr>
              <a:t> </a:t>
            </a:r>
            <a:r>
              <a:rPr lang="de-DE" sz="2400" b="1" dirty="0" err="1" smtClean="0">
                <a:solidFill>
                  <a:srgbClr val="0000FF"/>
                </a:solidFill>
                <a:latin typeface="Calibri" panose="020F0502020204030204" pitchFamily="34" charset="0"/>
                <a:cs typeface="Calibri" panose="020F0502020204030204" pitchFamily="34" charset="0"/>
              </a:rPr>
              <a:t>examples</a:t>
            </a:r>
            <a:r>
              <a:rPr lang="de-DE" sz="2400" b="1" dirty="0" smtClean="0">
                <a:solidFill>
                  <a:srgbClr val="0000FF"/>
                </a:solidFill>
                <a:latin typeface="Calibri" panose="020F0502020204030204" pitchFamily="34" charset="0"/>
                <a:cs typeface="Calibri" panose="020F0502020204030204" pitchFamily="34" charset="0"/>
              </a:rPr>
              <a:t> </a:t>
            </a:r>
            <a:r>
              <a:rPr lang="de-DE" sz="2400" b="1" dirty="0" err="1" smtClean="0">
                <a:solidFill>
                  <a:srgbClr val="0000FF"/>
                </a:solidFill>
                <a:latin typeface="Calibri" panose="020F0502020204030204" pitchFamily="34" charset="0"/>
                <a:cs typeface="Calibri" panose="020F0502020204030204" pitchFamily="34" charset="0"/>
              </a:rPr>
              <a:t>and</a:t>
            </a:r>
            <a:r>
              <a:rPr lang="de-DE" sz="2400" b="1" dirty="0" smtClean="0">
                <a:solidFill>
                  <a:srgbClr val="0000FF"/>
                </a:solidFill>
                <a:latin typeface="Calibri" panose="020F0502020204030204" pitchFamily="34" charset="0"/>
                <a:cs typeface="Calibri" panose="020F0502020204030204" pitchFamily="34" charset="0"/>
              </a:rPr>
              <a:t> </a:t>
            </a:r>
            <a:r>
              <a:rPr lang="de-DE" sz="2400" b="1" dirty="0" err="1" smtClean="0">
                <a:solidFill>
                  <a:srgbClr val="0000FF"/>
                </a:solidFill>
                <a:latin typeface="Calibri" panose="020F0502020204030204" pitchFamily="34" charset="0"/>
                <a:cs typeface="Calibri" panose="020F0502020204030204" pitchFamily="34" charset="0"/>
              </a:rPr>
              <a:t>funding</a:t>
            </a:r>
            <a:r>
              <a:rPr lang="de-DE" sz="2400" b="1" dirty="0" smtClean="0">
                <a:solidFill>
                  <a:srgbClr val="0000FF"/>
                </a:solidFill>
                <a:latin typeface="Calibri" panose="020F0502020204030204" pitchFamily="34" charset="0"/>
                <a:cs typeface="Calibri" panose="020F0502020204030204" pitchFamily="34" charset="0"/>
              </a:rPr>
              <a:t> </a:t>
            </a:r>
            <a:r>
              <a:rPr lang="de-DE" sz="2400" b="1" dirty="0" err="1" smtClean="0">
                <a:solidFill>
                  <a:srgbClr val="0000FF"/>
                </a:solidFill>
                <a:latin typeface="Calibri" panose="020F0502020204030204" pitchFamily="34" charset="0"/>
                <a:cs typeface="Calibri" panose="020F0502020204030204" pitchFamily="34" charset="0"/>
              </a:rPr>
              <a:t>policies</a:t>
            </a:r>
            <a:r>
              <a:rPr lang="de-DE" sz="2400" b="1" dirty="0" smtClean="0">
                <a:solidFill>
                  <a:srgbClr val="0000FF"/>
                </a:solidFill>
                <a:latin typeface="Calibri" panose="020F0502020204030204" pitchFamily="34" charset="0"/>
                <a:cs typeface="Calibri" panose="020F0502020204030204" pitchFamily="34" charset="0"/>
              </a:rPr>
              <a:t>:</a:t>
            </a:r>
            <a:endParaRPr lang="de-DE" sz="2400" b="1" dirty="0">
              <a:solidFill>
                <a:srgbClr val="0000FF"/>
              </a:solidFill>
              <a:latin typeface="Calibri" panose="020F0502020204030204" pitchFamily="34" charset="0"/>
              <a:cs typeface="Calibri" panose="020F0502020204030204" pitchFamily="34" charset="0"/>
            </a:endParaRPr>
          </a:p>
        </p:txBody>
      </p:sp>
      <p:sp>
        <p:nvSpPr>
          <p:cNvPr id="9" name="Rechteck 8"/>
          <p:cNvSpPr/>
          <p:nvPr/>
        </p:nvSpPr>
        <p:spPr>
          <a:xfrm rot="16200000">
            <a:off x="-1185441" y="4393843"/>
            <a:ext cx="2905860" cy="400110"/>
          </a:xfrm>
          <a:prstGeom prst="rect">
            <a:avLst/>
          </a:prstGeom>
        </p:spPr>
        <p:txBody>
          <a:bodyPr wrap="none">
            <a:spAutoFit/>
          </a:bodyPr>
          <a:lstStyle/>
          <a:p>
            <a:r>
              <a:rPr lang="en-US" altLang="de-DE" sz="2000" b="1" i="1" dirty="0" smtClean="0">
                <a:solidFill>
                  <a:srgbClr val="000066"/>
                </a:solidFill>
                <a:latin typeface="Calibri" pitchFamily="34" charset="0"/>
              </a:rPr>
              <a:t>4. Trends and examples …</a:t>
            </a:r>
            <a:endParaRPr lang="de-DE" sz="2000" b="1" dirty="0">
              <a:solidFill>
                <a:srgbClr val="000066"/>
              </a:solidFill>
            </a:endParaRPr>
          </a:p>
        </p:txBody>
      </p:sp>
      <p:sp>
        <p:nvSpPr>
          <p:cNvPr id="7" name="Textfeld 6"/>
          <p:cNvSpPr txBox="1"/>
          <p:nvPr/>
        </p:nvSpPr>
        <p:spPr>
          <a:xfrm>
            <a:off x="539552" y="-27384"/>
            <a:ext cx="2678490" cy="707886"/>
          </a:xfrm>
          <a:prstGeom prst="rect">
            <a:avLst/>
          </a:prstGeom>
          <a:noFill/>
        </p:spPr>
        <p:txBody>
          <a:bodyPr wrap="none" rtlCol="0">
            <a:spAutoFit/>
          </a:bodyPr>
          <a:lstStyle/>
          <a:p>
            <a:r>
              <a:rPr lang="de-DE" sz="4000" b="1" dirty="0" smtClean="0">
                <a:solidFill>
                  <a:srgbClr val="FFFF00"/>
                </a:solidFill>
                <a:latin typeface="Calibri" panose="020F0502020204030204" pitchFamily="34" charset="0"/>
                <a:cs typeface="Calibri" panose="020F0502020204030204" pitchFamily="34" charset="0"/>
              </a:rPr>
              <a:t>Key </a:t>
            </a:r>
            <a:r>
              <a:rPr lang="de-DE" sz="4000" b="1" dirty="0" err="1" smtClean="0">
                <a:solidFill>
                  <a:srgbClr val="FFFF00"/>
                </a:solidFill>
                <a:latin typeface="Calibri" panose="020F0502020204030204" pitchFamily="34" charset="0"/>
                <a:cs typeface="Calibri" panose="020F0502020204030204" pitchFamily="34" charset="0"/>
              </a:rPr>
              <a:t>sources</a:t>
            </a:r>
            <a:endParaRPr lang="de-DE" sz="2400" b="1" dirty="0">
              <a:solidFill>
                <a:srgbClr val="0000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90165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692696"/>
            <a:ext cx="7992888" cy="1091208"/>
          </a:xfrm>
        </p:spPr>
        <p:txBody>
          <a:bodyPr/>
          <a:lstStyle/>
          <a:p>
            <a:pPr algn="r"/>
            <a:r>
              <a:rPr lang="de-DE" sz="3200" dirty="0" smtClean="0">
                <a:latin typeface="Calibri" panose="020F0502020204030204" pitchFamily="34" charset="0"/>
              </a:rPr>
              <a:t>The SWOT </a:t>
            </a:r>
            <a:r>
              <a:rPr lang="de-DE" sz="3200" dirty="0" err="1" smtClean="0">
                <a:latin typeface="Calibri" panose="020F0502020204030204" pitchFamily="34" charset="0"/>
              </a:rPr>
              <a:t>table</a:t>
            </a:r>
            <a:r>
              <a:rPr lang="de-DE" sz="3200" dirty="0" smtClean="0">
                <a:latin typeface="Calibri" panose="020F0502020204030204" pitchFamily="34" charset="0"/>
              </a:rPr>
              <a:t> </a:t>
            </a:r>
            <a:r>
              <a:rPr lang="de-DE" sz="3200" dirty="0" err="1" smtClean="0">
                <a:latin typeface="Calibri" panose="020F0502020204030204" pitchFamily="34" charset="0"/>
              </a:rPr>
              <a:t>of</a:t>
            </a:r>
            <a:r>
              <a:rPr lang="de-DE" sz="3200" dirty="0" smtClean="0">
                <a:latin typeface="Calibri" panose="020F0502020204030204" pitchFamily="34" charset="0"/>
              </a:rPr>
              <a:t> Malaysia (1)  [OECD 2013]</a:t>
            </a:r>
            <a:br>
              <a:rPr lang="de-DE" sz="3200" dirty="0" smtClean="0">
                <a:latin typeface="Calibri" panose="020F0502020204030204" pitchFamily="34" charset="0"/>
              </a:rPr>
            </a:br>
            <a:r>
              <a:rPr lang="de-DE" sz="1600" dirty="0" smtClean="0">
                <a:latin typeface="Calibri" panose="020F0502020204030204" pitchFamily="34" charset="0"/>
              </a:rPr>
              <a:t>Innovation in South-East </a:t>
            </a:r>
            <a:r>
              <a:rPr lang="de-DE" sz="1600" dirty="0" err="1" smtClean="0">
                <a:latin typeface="Calibri" panose="020F0502020204030204" pitchFamily="34" charset="0"/>
              </a:rPr>
              <a:t>Asia</a:t>
            </a:r>
            <a:r>
              <a:rPr lang="de-DE" sz="1600" dirty="0" smtClean="0">
                <a:latin typeface="Calibri" panose="020F0502020204030204" pitchFamily="34" charset="0"/>
              </a:rPr>
              <a:t> – Country </a:t>
            </a:r>
            <a:r>
              <a:rPr lang="de-DE" sz="1600" dirty="0">
                <a:latin typeface="Calibri" panose="020F0502020204030204" pitchFamily="34" charset="0"/>
              </a:rPr>
              <a:t>R</a:t>
            </a:r>
            <a:r>
              <a:rPr lang="de-DE" sz="1600" dirty="0" smtClean="0">
                <a:latin typeface="Calibri" panose="020F0502020204030204" pitchFamily="34" charset="0"/>
              </a:rPr>
              <a:t>eport Malaysia: pp. </a:t>
            </a:r>
            <a:r>
              <a:rPr lang="de-DE" sz="1600" dirty="0">
                <a:latin typeface="Calibri" panose="020F0502020204030204" pitchFamily="34" charset="0"/>
              </a:rPr>
              <a:t>181-222</a:t>
            </a:r>
            <a:br>
              <a:rPr lang="de-DE" sz="1600" dirty="0">
                <a:latin typeface="Calibri" panose="020F0502020204030204" pitchFamily="34" charset="0"/>
              </a:rPr>
            </a:br>
            <a:r>
              <a:rPr lang="de-DE" sz="1000" dirty="0">
                <a:latin typeface="Arial Narrow" panose="020B0606020202030204" pitchFamily="34" charset="0"/>
              </a:rPr>
              <a:t>http://www.keepeek.com/Digital-Asset-Management/oecd/science-and-technology/innovation-in-southeast-asia-2012_9789264128712-en#page212</a:t>
            </a:r>
            <a:r>
              <a:rPr lang="de-DE" sz="1600" dirty="0">
                <a:latin typeface="Calibri" panose="020F0502020204030204" pitchFamily="34" charset="0"/>
              </a:rPr>
              <a:t>.</a:t>
            </a:r>
            <a:endParaRPr lang="de-DE" sz="3200" dirty="0">
              <a:latin typeface="Calibri" panose="020F0502020204030204" pitchFamily="34" charset="0"/>
            </a:endParaRP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70384653"/>
              </p:ext>
            </p:extLst>
          </p:nvPr>
        </p:nvGraphicFramePr>
        <p:xfrm>
          <a:off x="685800" y="1785657"/>
          <a:ext cx="7772400" cy="4523663"/>
        </p:xfrm>
        <a:graphic>
          <a:graphicData uri="http://schemas.openxmlformats.org/drawingml/2006/table">
            <a:tbl>
              <a:tblPr firstRow="1" bandRow="1">
                <a:tableStyleId>{5C22544A-7EE6-4342-B048-85BDC9FD1C3A}</a:tableStyleId>
              </a:tblPr>
              <a:tblGrid>
                <a:gridCol w="3886200"/>
                <a:gridCol w="3886200"/>
              </a:tblGrid>
              <a:tr h="306593">
                <a:tc>
                  <a:txBody>
                    <a:bodyPr/>
                    <a:lstStyle/>
                    <a:p>
                      <a:pPr algn="ctr"/>
                      <a:r>
                        <a:rPr lang="de-DE" dirty="0" err="1" smtClean="0"/>
                        <a:t>Strengths</a:t>
                      </a:r>
                      <a:endParaRPr lang="de-DE" dirty="0"/>
                    </a:p>
                  </a:txBody>
                  <a:tcPr>
                    <a:solidFill>
                      <a:schemeClr val="accent2"/>
                    </a:solidFill>
                  </a:tcPr>
                </a:tc>
                <a:tc>
                  <a:txBody>
                    <a:bodyPr/>
                    <a:lstStyle/>
                    <a:p>
                      <a:pPr algn="ctr"/>
                      <a:r>
                        <a:rPr lang="de-DE" dirty="0" err="1" smtClean="0"/>
                        <a:t>Weaknesses</a:t>
                      </a:r>
                      <a:endParaRPr lang="de-DE" dirty="0"/>
                    </a:p>
                  </a:txBody>
                  <a:tcPr>
                    <a:solidFill>
                      <a:schemeClr val="accent2"/>
                    </a:solidFill>
                  </a:tcPr>
                </a:tc>
              </a:tr>
              <a:tr h="4157903">
                <a:tc>
                  <a:txBody>
                    <a:bodyPr/>
                    <a:lstStyle/>
                    <a:p>
                      <a:pPr marL="285750" indent="-285750">
                        <a:spcAft>
                          <a:spcPts val="600"/>
                        </a:spcAft>
                        <a:buFont typeface="Courier New" panose="02070309020205020404" pitchFamily="49" charset="0"/>
                        <a:buChar char="o"/>
                      </a:pPr>
                      <a:r>
                        <a:rPr lang="en-US" sz="1800" b="0" i="0" u="none" strike="noStrike" kern="1200" baseline="0" dirty="0" smtClean="0">
                          <a:solidFill>
                            <a:srgbClr val="0000CC"/>
                          </a:solidFill>
                          <a:latin typeface="Calibri" panose="020F0502020204030204" pitchFamily="34" charset="0"/>
                          <a:ea typeface="+mn-ea"/>
                          <a:cs typeface="+mn-cs"/>
                        </a:rPr>
                        <a:t>Large presence of MNE in </a:t>
                      </a:r>
                      <a:r>
                        <a:rPr lang="de-DE" sz="1800" b="0" i="0" u="none" strike="noStrike" kern="1200" baseline="0" dirty="0" err="1" smtClean="0">
                          <a:solidFill>
                            <a:srgbClr val="0000CC"/>
                          </a:solidFill>
                          <a:latin typeface="Calibri" panose="020F0502020204030204" pitchFamily="34" charset="0"/>
                          <a:ea typeface="+mn-ea"/>
                          <a:cs typeface="+mn-cs"/>
                        </a:rPr>
                        <a:t>electronics</a:t>
                      </a:r>
                      <a:r>
                        <a:rPr lang="de-DE" sz="1800" b="0" i="0" u="none" strike="noStrike" kern="1200" baseline="0" dirty="0" smtClean="0">
                          <a:solidFill>
                            <a:srgbClr val="0000CC"/>
                          </a:solidFill>
                          <a:latin typeface="Calibri" panose="020F0502020204030204" pitchFamily="34" charset="0"/>
                          <a:ea typeface="+mn-ea"/>
                          <a:cs typeface="+mn-cs"/>
                        </a:rPr>
                        <a:t> </a:t>
                      </a:r>
                      <a:r>
                        <a:rPr lang="de-DE" sz="1800" b="0" i="0" u="none" strike="noStrike" kern="1200" baseline="0" dirty="0" err="1" smtClean="0">
                          <a:solidFill>
                            <a:srgbClr val="0000CC"/>
                          </a:solidFill>
                          <a:latin typeface="Calibri" panose="020F0502020204030204" pitchFamily="34" charset="0"/>
                          <a:ea typeface="+mn-ea"/>
                          <a:cs typeface="+mn-cs"/>
                        </a:rPr>
                        <a:t>automotive</a:t>
                      </a:r>
                      <a:r>
                        <a:rPr lang="de-DE" sz="1800" b="0" i="0" u="none" strike="noStrike" kern="1200" baseline="0" dirty="0" smtClean="0">
                          <a:solidFill>
                            <a:srgbClr val="0000CC"/>
                          </a:solidFill>
                          <a:latin typeface="Calibri" panose="020F0502020204030204" pitchFamily="34" charset="0"/>
                          <a:ea typeface="+mn-ea"/>
                          <a:cs typeface="+mn-cs"/>
                        </a:rPr>
                        <a:t> </a:t>
                      </a:r>
                      <a:r>
                        <a:rPr lang="de-DE" sz="1800" b="0" i="0" u="none" strike="noStrike" kern="1200" baseline="0" dirty="0" err="1" smtClean="0">
                          <a:solidFill>
                            <a:srgbClr val="0000CC"/>
                          </a:solidFill>
                          <a:latin typeface="Calibri" panose="020F0502020204030204" pitchFamily="34" charset="0"/>
                          <a:ea typeface="+mn-ea"/>
                          <a:cs typeface="+mn-cs"/>
                        </a:rPr>
                        <a:t>sectors</a:t>
                      </a:r>
                      <a:endParaRPr lang="de-DE" sz="1800" b="0" i="0" u="none" strike="noStrike" kern="1200" baseline="0" dirty="0" smtClean="0">
                        <a:solidFill>
                          <a:srgbClr val="0000CC"/>
                        </a:solidFill>
                        <a:latin typeface="Calibri" panose="020F0502020204030204" pitchFamily="34" charset="0"/>
                        <a:ea typeface="+mn-ea"/>
                        <a:cs typeface="+mn-cs"/>
                      </a:endParaRPr>
                    </a:p>
                    <a:p>
                      <a:pPr marL="285750" indent="-285750">
                        <a:spcAft>
                          <a:spcPts val="600"/>
                        </a:spcAft>
                        <a:buFont typeface="Courier New" panose="02070309020205020404" pitchFamily="49" charset="0"/>
                        <a:buChar char="o"/>
                      </a:pPr>
                      <a:r>
                        <a:rPr lang="en-US" sz="1800" b="0" i="0" u="none" strike="noStrike" kern="1200" baseline="0" dirty="0" smtClean="0">
                          <a:solidFill>
                            <a:srgbClr val="0000CC"/>
                          </a:solidFill>
                          <a:latin typeface="Calibri" panose="020F0502020204030204" pitchFamily="34" charset="0"/>
                          <a:ea typeface="+mn-ea"/>
                          <a:cs typeface="+mn-cs"/>
                        </a:rPr>
                        <a:t>Research </a:t>
                      </a:r>
                      <a:r>
                        <a:rPr lang="de-DE" sz="1800" b="0" i="0" u="none" strike="noStrike" kern="1200" baseline="0" dirty="0" err="1" smtClean="0">
                          <a:solidFill>
                            <a:srgbClr val="0000CC"/>
                          </a:solidFill>
                          <a:latin typeface="Calibri" panose="020F0502020204030204" pitchFamily="34" charset="0"/>
                          <a:ea typeface="+mn-ea"/>
                          <a:cs typeface="+mn-cs"/>
                        </a:rPr>
                        <a:t>capabilities</a:t>
                      </a:r>
                      <a:endParaRPr lang="en-US" sz="1800" b="0" i="0" u="none" strike="noStrike" kern="1200" baseline="0" dirty="0" smtClean="0">
                        <a:solidFill>
                          <a:srgbClr val="0000CC"/>
                        </a:solidFill>
                        <a:latin typeface="Calibri" panose="020F0502020204030204" pitchFamily="34" charset="0"/>
                        <a:ea typeface="+mn-ea"/>
                        <a:cs typeface="+mn-cs"/>
                      </a:endParaRPr>
                    </a:p>
                    <a:p>
                      <a:pPr marL="285750" indent="-285750">
                        <a:spcAft>
                          <a:spcPts val="600"/>
                        </a:spcAft>
                        <a:buFont typeface="Courier New" panose="02070309020205020404" pitchFamily="49" charset="0"/>
                        <a:buChar char="o"/>
                      </a:pPr>
                      <a:r>
                        <a:rPr lang="en-US" sz="1800" b="0" i="0" u="none" strike="noStrike" kern="1200" baseline="0" dirty="0" smtClean="0">
                          <a:solidFill>
                            <a:srgbClr val="0000CC"/>
                          </a:solidFill>
                          <a:latin typeface="Calibri" panose="020F0502020204030204" pitchFamily="34" charset="0"/>
                          <a:ea typeface="+mn-ea"/>
                          <a:cs typeface="+mn-cs"/>
                        </a:rPr>
                        <a:t>High competitiveness ranking</a:t>
                      </a:r>
                    </a:p>
                    <a:p>
                      <a:pPr marL="285750" indent="-285750">
                        <a:spcAft>
                          <a:spcPts val="600"/>
                        </a:spcAft>
                        <a:buFont typeface="Courier New" panose="02070309020205020404" pitchFamily="49" charset="0"/>
                        <a:buChar char="o"/>
                      </a:pPr>
                      <a:r>
                        <a:rPr lang="de-DE" sz="1800" b="1" i="1" u="none" strike="noStrike" kern="1200" baseline="0" dirty="0" smtClean="0">
                          <a:solidFill>
                            <a:srgbClr val="0000CC"/>
                          </a:solidFill>
                          <a:latin typeface="Calibri" panose="020F0502020204030204" pitchFamily="34" charset="0"/>
                          <a:ea typeface="+mn-ea"/>
                          <a:cs typeface="+mn-cs"/>
                        </a:rPr>
                        <a:t>Young </a:t>
                      </a:r>
                      <a:r>
                        <a:rPr lang="de-DE" sz="1800" b="1" i="1" u="none" strike="noStrike" kern="1200" baseline="0" dirty="0" err="1" smtClean="0">
                          <a:solidFill>
                            <a:srgbClr val="0000CC"/>
                          </a:solidFill>
                          <a:latin typeface="Calibri" panose="020F0502020204030204" pitchFamily="34" charset="0"/>
                          <a:ea typeface="+mn-ea"/>
                          <a:cs typeface="+mn-cs"/>
                        </a:rPr>
                        <a:t>population</a:t>
                      </a:r>
                      <a:endParaRPr lang="de-DE" sz="1800" b="1" i="1" u="none" strike="noStrike" kern="1200" baseline="0" dirty="0" smtClean="0">
                        <a:solidFill>
                          <a:srgbClr val="0000CC"/>
                        </a:solidFill>
                        <a:latin typeface="Calibri" panose="020F0502020204030204" pitchFamily="34" charset="0"/>
                        <a:ea typeface="+mn-ea"/>
                        <a:cs typeface="+mn-cs"/>
                      </a:endParaRPr>
                    </a:p>
                    <a:p>
                      <a:pPr marL="285750" indent="-285750">
                        <a:spcAft>
                          <a:spcPts val="600"/>
                        </a:spcAft>
                        <a:buFont typeface="Courier New" panose="02070309020205020404" pitchFamily="49" charset="0"/>
                        <a:buChar char="o"/>
                      </a:pPr>
                      <a:r>
                        <a:rPr lang="de-DE" sz="1800" b="0" i="0" u="none" strike="noStrike" kern="1200" baseline="0" dirty="0" smtClean="0">
                          <a:solidFill>
                            <a:srgbClr val="0000CC"/>
                          </a:solidFill>
                          <a:latin typeface="Calibri" panose="020F0502020204030204" pitchFamily="34" charset="0"/>
                          <a:ea typeface="+mn-ea"/>
                          <a:cs typeface="+mn-cs"/>
                        </a:rPr>
                        <a:t>Natural </a:t>
                      </a:r>
                      <a:r>
                        <a:rPr lang="de-DE" sz="1800" b="0" i="0" u="none" strike="noStrike" kern="1200" baseline="0" dirty="0" err="1" smtClean="0">
                          <a:solidFill>
                            <a:srgbClr val="0000CC"/>
                          </a:solidFill>
                          <a:latin typeface="Calibri" panose="020F0502020204030204" pitchFamily="34" charset="0"/>
                          <a:ea typeface="+mn-ea"/>
                          <a:cs typeface="+mn-cs"/>
                        </a:rPr>
                        <a:t>resource</a:t>
                      </a:r>
                      <a:r>
                        <a:rPr lang="de-DE" sz="1800" b="0" i="0" u="none" strike="noStrike" kern="1200" baseline="0" dirty="0" smtClean="0">
                          <a:solidFill>
                            <a:srgbClr val="0000CC"/>
                          </a:solidFill>
                          <a:latin typeface="Calibri" panose="020F0502020204030204" pitchFamily="34" charset="0"/>
                          <a:ea typeface="+mn-ea"/>
                          <a:cs typeface="+mn-cs"/>
                        </a:rPr>
                        <a:t> </a:t>
                      </a:r>
                      <a:r>
                        <a:rPr lang="de-DE" sz="1800" b="0" i="0" u="none" strike="noStrike" kern="1200" baseline="0" dirty="0" err="1" smtClean="0">
                          <a:solidFill>
                            <a:srgbClr val="0000CC"/>
                          </a:solidFill>
                          <a:latin typeface="Calibri" panose="020F0502020204030204" pitchFamily="34" charset="0"/>
                          <a:ea typeface="+mn-ea"/>
                          <a:cs typeface="+mn-cs"/>
                        </a:rPr>
                        <a:t>endowments</a:t>
                      </a:r>
                      <a:endParaRPr lang="de-DE" sz="1800" b="0" i="0" u="none" strike="noStrike" kern="1200" baseline="0" dirty="0" smtClean="0">
                        <a:solidFill>
                          <a:srgbClr val="0000CC"/>
                        </a:solidFill>
                        <a:latin typeface="Calibri" panose="020F0502020204030204" pitchFamily="34" charset="0"/>
                        <a:ea typeface="+mn-ea"/>
                        <a:cs typeface="+mn-cs"/>
                      </a:endParaRPr>
                    </a:p>
                    <a:p>
                      <a:pPr marL="285750" indent="-285750">
                        <a:spcAft>
                          <a:spcPts val="600"/>
                        </a:spcAft>
                        <a:buFont typeface="Courier New" panose="02070309020205020404" pitchFamily="49" charset="0"/>
                        <a:buChar char="o"/>
                      </a:pPr>
                      <a:r>
                        <a:rPr lang="de-DE" sz="1800" b="1" i="1" u="none" strike="noStrike" kern="1200" baseline="0" dirty="0" err="1" smtClean="0">
                          <a:solidFill>
                            <a:srgbClr val="0000CC"/>
                          </a:solidFill>
                          <a:latin typeface="Calibri" panose="020F0502020204030204" pitchFamily="34" charset="0"/>
                          <a:ea typeface="+mn-ea"/>
                          <a:cs typeface="+mn-cs"/>
                        </a:rPr>
                        <a:t>Economic</a:t>
                      </a:r>
                      <a:r>
                        <a:rPr lang="de-DE" sz="1800" b="1" i="1" u="none" strike="noStrike" kern="1200" baseline="0" dirty="0" smtClean="0">
                          <a:solidFill>
                            <a:srgbClr val="0000CC"/>
                          </a:solidFill>
                          <a:latin typeface="Calibri" panose="020F0502020204030204" pitchFamily="34" charset="0"/>
                          <a:ea typeface="+mn-ea"/>
                          <a:cs typeface="+mn-cs"/>
                        </a:rPr>
                        <a:t> </a:t>
                      </a:r>
                      <a:r>
                        <a:rPr lang="de-DE" sz="1800" b="1" i="1" u="none" strike="noStrike" kern="1200" baseline="0" dirty="0" err="1" smtClean="0">
                          <a:solidFill>
                            <a:srgbClr val="0000CC"/>
                          </a:solidFill>
                          <a:latin typeface="Calibri" panose="020F0502020204030204" pitchFamily="34" charset="0"/>
                          <a:ea typeface="+mn-ea"/>
                          <a:cs typeface="+mn-cs"/>
                        </a:rPr>
                        <a:t>and</a:t>
                      </a:r>
                      <a:r>
                        <a:rPr lang="de-DE" sz="1800" b="1" i="1" u="none" strike="noStrike" kern="1200" baseline="0" dirty="0" smtClean="0">
                          <a:solidFill>
                            <a:srgbClr val="0000CC"/>
                          </a:solidFill>
                          <a:latin typeface="Calibri" panose="020F0502020204030204" pitchFamily="34" charset="0"/>
                          <a:ea typeface="+mn-ea"/>
                          <a:cs typeface="+mn-cs"/>
                        </a:rPr>
                        <a:t> </a:t>
                      </a:r>
                      <a:r>
                        <a:rPr lang="de-DE" sz="1800" b="1" i="1" u="none" strike="noStrike" kern="1200" baseline="0" dirty="0" err="1" smtClean="0">
                          <a:solidFill>
                            <a:srgbClr val="0000CC"/>
                          </a:solidFill>
                          <a:latin typeface="Calibri" panose="020F0502020204030204" pitchFamily="34" charset="0"/>
                          <a:ea typeface="+mn-ea"/>
                          <a:cs typeface="+mn-cs"/>
                        </a:rPr>
                        <a:t>political</a:t>
                      </a:r>
                      <a:r>
                        <a:rPr lang="de-DE" sz="1800" b="1" i="1" u="none" strike="noStrike" kern="1200" baseline="0" dirty="0" smtClean="0">
                          <a:solidFill>
                            <a:srgbClr val="0000CC"/>
                          </a:solidFill>
                          <a:latin typeface="Calibri" panose="020F0502020204030204" pitchFamily="34" charset="0"/>
                          <a:ea typeface="+mn-ea"/>
                          <a:cs typeface="+mn-cs"/>
                        </a:rPr>
                        <a:t> </a:t>
                      </a:r>
                      <a:r>
                        <a:rPr lang="de-DE" sz="1800" b="1" i="1" u="none" strike="noStrike" kern="1200" baseline="0" dirty="0" err="1" smtClean="0">
                          <a:solidFill>
                            <a:srgbClr val="0000CC"/>
                          </a:solidFill>
                          <a:latin typeface="Calibri" panose="020F0502020204030204" pitchFamily="34" charset="0"/>
                          <a:ea typeface="+mn-ea"/>
                          <a:cs typeface="+mn-cs"/>
                        </a:rPr>
                        <a:t>stability</a:t>
                      </a:r>
                      <a:endParaRPr lang="de-DE" sz="1800" b="1" i="1" u="none" strike="noStrike" kern="1200" baseline="0" dirty="0" smtClean="0">
                        <a:solidFill>
                          <a:srgbClr val="0000CC"/>
                        </a:solidFill>
                        <a:latin typeface="Calibri" panose="020F0502020204030204" pitchFamily="34" charset="0"/>
                        <a:ea typeface="+mn-ea"/>
                        <a:cs typeface="+mn-cs"/>
                      </a:endParaRPr>
                    </a:p>
                    <a:p>
                      <a:pPr marL="285750" indent="-285750">
                        <a:spcAft>
                          <a:spcPts val="600"/>
                        </a:spcAft>
                        <a:buFont typeface="Courier New" panose="02070309020205020404" pitchFamily="49" charset="0"/>
                        <a:buChar char="o"/>
                      </a:pPr>
                      <a:r>
                        <a:rPr lang="de-DE" sz="1800" b="1" i="1" u="none" strike="noStrike" kern="1200" baseline="0" dirty="0" err="1" smtClean="0">
                          <a:solidFill>
                            <a:srgbClr val="0000CC"/>
                          </a:solidFill>
                          <a:latin typeface="Calibri" panose="020F0502020204030204" pitchFamily="34" charset="0"/>
                          <a:ea typeface="+mn-ea"/>
                          <a:cs typeface="+mn-cs"/>
                        </a:rPr>
                        <a:t>Islamic</a:t>
                      </a:r>
                      <a:r>
                        <a:rPr lang="de-DE" sz="1800" b="1" i="1" u="none" strike="noStrike" kern="1200" baseline="0" dirty="0" smtClean="0">
                          <a:solidFill>
                            <a:srgbClr val="0000CC"/>
                          </a:solidFill>
                          <a:latin typeface="Calibri" panose="020F0502020204030204" pitchFamily="34" charset="0"/>
                          <a:ea typeface="+mn-ea"/>
                          <a:cs typeface="+mn-cs"/>
                        </a:rPr>
                        <a:t> </a:t>
                      </a:r>
                      <a:r>
                        <a:rPr lang="de-DE" sz="1800" b="1" i="1" u="none" strike="noStrike" kern="1200" baseline="0" dirty="0" err="1" smtClean="0">
                          <a:solidFill>
                            <a:srgbClr val="0000CC"/>
                          </a:solidFill>
                          <a:latin typeface="Calibri" panose="020F0502020204030204" pitchFamily="34" charset="0"/>
                          <a:ea typeface="+mn-ea"/>
                          <a:cs typeface="+mn-cs"/>
                        </a:rPr>
                        <a:t>leadership</a:t>
                      </a:r>
                      <a:r>
                        <a:rPr lang="de-DE" sz="1800" b="1" i="1" u="none" strike="noStrike" kern="1200" baseline="0" dirty="0" smtClean="0">
                          <a:solidFill>
                            <a:srgbClr val="0000CC"/>
                          </a:solidFill>
                          <a:latin typeface="Calibri" panose="020F0502020204030204" pitchFamily="34" charset="0"/>
                          <a:ea typeface="+mn-ea"/>
                          <a:cs typeface="+mn-cs"/>
                        </a:rPr>
                        <a:t> </a:t>
                      </a:r>
                      <a:r>
                        <a:rPr lang="de-DE" sz="1800" b="1" i="1" u="none" strike="noStrike" kern="1200" baseline="0" dirty="0" err="1" smtClean="0">
                          <a:solidFill>
                            <a:srgbClr val="0000CC"/>
                          </a:solidFill>
                          <a:latin typeface="Calibri" panose="020F0502020204030204" pitchFamily="34" charset="0"/>
                          <a:ea typeface="+mn-ea"/>
                          <a:cs typeface="+mn-cs"/>
                        </a:rPr>
                        <a:t>credentials</a:t>
                      </a:r>
                      <a:endParaRPr lang="de-DE" sz="1800" b="1" i="1" u="none" strike="noStrike" kern="1200" baseline="0" dirty="0" smtClean="0">
                        <a:solidFill>
                          <a:srgbClr val="0000CC"/>
                        </a:solidFill>
                        <a:latin typeface="Calibri" panose="020F0502020204030204" pitchFamily="34" charset="0"/>
                        <a:ea typeface="+mn-ea"/>
                        <a:cs typeface="+mn-cs"/>
                      </a:endParaRPr>
                    </a:p>
                    <a:p>
                      <a:pPr marL="285750" indent="-285750">
                        <a:spcAft>
                          <a:spcPts val="600"/>
                        </a:spcAft>
                        <a:buFont typeface="Courier New" panose="02070309020205020404" pitchFamily="49" charset="0"/>
                        <a:buChar char="o"/>
                      </a:pPr>
                      <a:r>
                        <a:rPr lang="en-US" sz="1800" b="1" i="1" u="none" strike="noStrike" kern="1200" baseline="0" dirty="0" smtClean="0">
                          <a:solidFill>
                            <a:srgbClr val="0000CC"/>
                          </a:solidFill>
                          <a:latin typeface="Calibri" panose="020F0502020204030204" pitchFamily="34" charset="0"/>
                          <a:ea typeface="+mn-ea"/>
                          <a:cs typeface="+mn-cs"/>
                        </a:rPr>
                        <a:t>Coherent vision for the country </a:t>
                      </a:r>
                    </a:p>
                    <a:p>
                      <a:pPr marL="285750" indent="-285750">
                        <a:spcAft>
                          <a:spcPts val="600"/>
                        </a:spcAft>
                        <a:buFont typeface="Courier New" panose="02070309020205020404" pitchFamily="49" charset="0"/>
                        <a:buChar char="o"/>
                      </a:pPr>
                      <a:r>
                        <a:rPr lang="de-DE" sz="1800" b="0" i="0" u="none" strike="noStrike" kern="1200" baseline="0" dirty="0" smtClean="0">
                          <a:solidFill>
                            <a:srgbClr val="0000CC"/>
                          </a:solidFill>
                          <a:latin typeface="Calibri" panose="020F0502020204030204" pitchFamily="34" charset="0"/>
                          <a:ea typeface="+mn-ea"/>
                          <a:cs typeface="+mn-cs"/>
                        </a:rPr>
                        <a:t>Substantial </a:t>
                      </a:r>
                      <a:r>
                        <a:rPr lang="de-DE" sz="1800" b="0" i="0" u="none" strike="noStrike" kern="1200" baseline="0" dirty="0" err="1" smtClean="0">
                          <a:solidFill>
                            <a:srgbClr val="0000CC"/>
                          </a:solidFill>
                          <a:latin typeface="Calibri" panose="020F0502020204030204" pitchFamily="34" charset="0"/>
                          <a:ea typeface="+mn-ea"/>
                          <a:cs typeface="+mn-cs"/>
                        </a:rPr>
                        <a:t>investments</a:t>
                      </a:r>
                      <a:r>
                        <a:rPr lang="de-DE" sz="1800" b="0" i="0" u="none" strike="noStrike" kern="1200" baseline="0" dirty="0" smtClean="0">
                          <a:solidFill>
                            <a:srgbClr val="0000CC"/>
                          </a:solidFill>
                          <a:latin typeface="Calibri" panose="020F0502020204030204" pitchFamily="34" charset="0"/>
                          <a:ea typeface="+mn-ea"/>
                          <a:cs typeface="+mn-cs"/>
                        </a:rPr>
                        <a:t> in </a:t>
                      </a:r>
                      <a:r>
                        <a:rPr lang="de-DE" sz="1800" b="0" i="0" u="none" strike="noStrike" kern="1200" baseline="0" dirty="0" err="1" smtClean="0">
                          <a:solidFill>
                            <a:srgbClr val="0000CC"/>
                          </a:solidFill>
                          <a:latin typeface="Calibri" panose="020F0502020204030204" pitchFamily="34" charset="0"/>
                          <a:ea typeface="+mn-ea"/>
                          <a:cs typeface="+mn-cs"/>
                        </a:rPr>
                        <a:t>tel-co</a:t>
                      </a:r>
                      <a:r>
                        <a:rPr lang="de-DE" sz="1800" b="0" i="0" u="none" strike="noStrike" kern="1200" baseline="0" dirty="0" smtClean="0">
                          <a:solidFill>
                            <a:srgbClr val="0000CC"/>
                          </a:solidFill>
                          <a:latin typeface="Calibri" panose="020F0502020204030204" pitchFamily="34" charset="0"/>
                          <a:ea typeface="+mn-ea"/>
                          <a:cs typeface="+mn-cs"/>
                        </a:rPr>
                        <a:t> </a:t>
                      </a:r>
                      <a:r>
                        <a:rPr lang="de-DE" sz="1800" b="0" i="0" u="none" strike="noStrike" kern="1200" baseline="0" dirty="0" err="1" smtClean="0">
                          <a:solidFill>
                            <a:srgbClr val="0000CC"/>
                          </a:solidFill>
                          <a:latin typeface="Calibri" panose="020F0502020204030204" pitchFamily="34" charset="0"/>
                          <a:ea typeface="+mn-ea"/>
                          <a:cs typeface="+mn-cs"/>
                        </a:rPr>
                        <a:t>infrastructure</a:t>
                      </a:r>
                      <a:endParaRPr lang="de-DE" dirty="0">
                        <a:solidFill>
                          <a:srgbClr val="0000CC"/>
                        </a:solidFill>
                        <a:latin typeface="Calibri" panose="020F0502020204030204" pitchFamily="34" charset="0"/>
                      </a:endParaRPr>
                    </a:p>
                  </a:txBody>
                  <a:tcPr/>
                </a:tc>
                <a:tc>
                  <a:txBody>
                    <a:bodyPr/>
                    <a:lstStyle/>
                    <a:p>
                      <a:pPr marL="285750" indent="-285750">
                        <a:spcAft>
                          <a:spcPts val="600"/>
                        </a:spcAft>
                        <a:buFont typeface="Courier New" panose="02070309020205020404" pitchFamily="49" charset="0"/>
                        <a:buChar char="o"/>
                      </a:pPr>
                      <a:r>
                        <a:rPr lang="en-US" sz="1800" b="1" i="1" u="none" strike="noStrike" kern="1200" baseline="0" dirty="0" smtClean="0">
                          <a:solidFill>
                            <a:srgbClr val="0000CC"/>
                          </a:solidFill>
                          <a:latin typeface="Calibri" panose="020F0502020204030204" pitchFamily="34" charset="0"/>
                          <a:ea typeface="+mn-ea"/>
                          <a:cs typeface="+mn-cs"/>
                        </a:rPr>
                        <a:t>Poor quality education and skills</a:t>
                      </a:r>
                    </a:p>
                    <a:p>
                      <a:pPr marL="285750" indent="-285750">
                        <a:spcAft>
                          <a:spcPts val="600"/>
                        </a:spcAft>
                        <a:buFont typeface="Courier New" panose="02070309020205020404" pitchFamily="49" charset="0"/>
                        <a:buChar char="o"/>
                      </a:pPr>
                      <a:r>
                        <a:rPr lang="en-US" sz="1800" b="0" i="0" u="none" strike="noStrike" kern="1200" baseline="0" dirty="0" smtClean="0">
                          <a:solidFill>
                            <a:srgbClr val="0000CC"/>
                          </a:solidFill>
                          <a:latin typeface="Calibri" panose="020F0502020204030204" pitchFamily="34" charset="0"/>
                          <a:ea typeface="+mn-ea"/>
                          <a:cs typeface="+mn-cs"/>
                        </a:rPr>
                        <a:t>Declining private investment and low productivity </a:t>
                      </a:r>
                      <a:r>
                        <a:rPr lang="de-DE" sz="1800" b="0" i="0" u="none" strike="noStrike" kern="1200" baseline="0" dirty="0" err="1" smtClean="0">
                          <a:solidFill>
                            <a:srgbClr val="0000CC"/>
                          </a:solidFill>
                          <a:latin typeface="Calibri" panose="020F0502020204030204" pitchFamily="34" charset="0"/>
                          <a:ea typeface="+mn-ea"/>
                          <a:cs typeface="+mn-cs"/>
                        </a:rPr>
                        <a:t>growth</a:t>
                      </a:r>
                      <a:r>
                        <a:rPr lang="de-DE" sz="1800" b="0" i="0" u="none" strike="noStrike" kern="1200" baseline="0" dirty="0" smtClean="0">
                          <a:solidFill>
                            <a:srgbClr val="0000CC"/>
                          </a:solidFill>
                          <a:latin typeface="Calibri" panose="020F0502020204030204" pitchFamily="34" charset="0"/>
                          <a:ea typeface="+mn-ea"/>
                          <a:cs typeface="+mn-cs"/>
                        </a:rPr>
                        <a:t> </a:t>
                      </a:r>
                    </a:p>
                    <a:p>
                      <a:pPr marL="285750" indent="-285750">
                        <a:spcAft>
                          <a:spcPts val="600"/>
                        </a:spcAft>
                        <a:buFont typeface="Courier New" panose="02070309020205020404" pitchFamily="49" charset="0"/>
                        <a:buChar char="o"/>
                      </a:pPr>
                      <a:r>
                        <a:rPr lang="en-US" sz="1800" b="0" i="0" u="none" strike="noStrike" kern="1200" baseline="0" dirty="0" smtClean="0">
                          <a:solidFill>
                            <a:srgbClr val="0000CC"/>
                          </a:solidFill>
                          <a:latin typeface="Calibri" panose="020F0502020204030204" pitchFamily="34" charset="0"/>
                          <a:ea typeface="+mn-ea"/>
                          <a:cs typeface="+mn-cs"/>
                        </a:rPr>
                        <a:t>Stagnant R&amp;D and innovative capacity</a:t>
                      </a:r>
                    </a:p>
                    <a:p>
                      <a:pPr marL="285750" indent="-285750">
                        <a:spcAft>
                          <a:spcPts val="600"/>
                        </a:spcAft>
                        <a:buFont typeface="Courier New" panose="02070309020205020404" pitchFamily="49" charset="0"/>
                        <a:buChar char="o"/>
                      </a:pPr>
                      <a:r>
                        <a:rPr lang="en-US" sz="1800" b="0" i="0" u="none" strike="noStrike" kern="1200" baseline="0" dirty="0" smtClean="0">
                          <a:solidFill>
                            <a:srgbClr val="0000CC"/>
                          </a:solidFill>
                          <a:latin typeface="Calibri" panose="020F0502020204030204" pitchFamily="34" charset="0"/>
                          <a:ea typeface="+mn-ea"/>
                          <a:cs typeface="+mn-cs"/>
                        </a:rPr>
                        <a:t>Low absorptive capacity of SMEs, little technology transfer &amp; spillovers </a:t>
                      </a:r>
                    </a:p>
                    <a:p>
                      <a:pPr marL="285750" indent="-285750">
                        <a:spcAft>
                          <a:spcPts val="600"/>
                        </a:spcAft>
                        <a:buFont typeface="Courier New" panose="02070309020205020404" pitchFamily="49" charset="0"/>
                        <a:buChar char="o"/>
                      </a:pPr>
                      <a:r>
                        <a:rPr lang="en-US" sz="1800" b="0" i="0" u="none" strike="noStrike" kern="1200" baseline="0" dirty="0" smtClean="0">
                          <a:solidFill>
                            <a:srgbClr val="0000CC"/>
                          </a:solidFill>
                          <a:latin typeface="Calibri" panose="020F0502020204030204" pitchFamily="34" charset="0"/>
                          <a:ea typeface="+mn-ea"/>
                          <a:cs typeface="+mn-cs"/>
                        </a:rPr>
                        <a:t>Few industry links to public research</a:t>
                      </a:r>
                    </a:p>
                    <a:p>
                      <a:pPr marL="285750" indent="-285750">
                        <a:spcAft>
                          <a:spcPts val="600"/>
                        </a:spcAft>
                        <a:buFont typeface="Courier New" panose="02070309020205020404" pitchFamily="49" charset="0"/>
                        <a:buChar char="o"/>
                      </a:pPr>
                      <a:r>
                        <a:rPr lang="en-US" sz="1800" b="0" i="0" u="none" strike="noStrike" kern="1200" baseline="0" dirty="0" smtClean="0">
                          <a:solidFill>
                            <a:srgbClr val="0000CC"/>
                          </a:solidFill>
                          <a:latin typeface="Calibri" panose="020F0502020204030204" pitchFamily="34" charset="0"/>
                          <a:ea typeface="+mn-ea"/>
                          <a:cs typeface="+mn-cs"/>
                        </a:rPr>
                        <a:t>Little entrepreneurship &amp; venture capital</a:t>
                      </a:r>
                    </a:p>
                    <a:p>
                      <a:pPr marL="285750" indent="-285750">
                        <a:spcAft>
                          <a:spcPts val="600"/>
                        </a:spcAft>
                        <a:buFont typeface="Courier New" panose="02070309020205020404" pitchFamily="49" charset="0"/>
                        <a:buChar char="o"/>
                      </a:pPr>
                      <a:r>
                        <a:rPr lang="en-US" sz="1800" b="1" i="1" u="none" strike="noStrike" kern="1200" baseline="0" dirty="0" err="1" smtClean="0">
                          <a:solidFill>
                            <a:srgbClr val="0000CC"/>
                          </a:solidFill>
                          <a:latin typeface="Calibri" panose="020F0502020204030204" pitchFamily="34" charset="0"/>
                          <a:ea typeface="+mn-ea"/>
                          <a:cs typeface="+mn-cs"/>
                        </a:rPr>
                        <a:t>Unco</a:t>
                      </a:r>
                      <a:r>
                        <a:rPr lang="en-US" sz="1800" b="1" i="1" u="none" strike="noStrike" kern="1200" baseline="0" dirty="0" smtClean="0">
                          <a:solidFill>
                            <a:srgbClr val="0000CC"/>
                          </a:solidFill>
                          <a:latin typeface="Calibri" panose="020F0502020204030204" pitchFamily="34" charset="0"/>
                          <a:ea typeface="+mn-ea"/>
                          <a:cs typeface="+mn-cs"/>
                        </a:rPr>
                        <a:t>-ordinated national S&amp;T policy weak </a:t>
                      </a:r>
                      <a:r>
                        <a:rPr lang="de-DE" sz="1800" b="1" i="1" u="none" strike="noStrike" kern="1200" baseline="0" dirty="0" err="1" smtClean="0">
                          <a:solidFill>
                            <a:srgbClr val="0000CC"/>
                          </a:solidFill>
                          <a:latin typeface="Calibri" panose="020F0502020204030204" pitchFamily="34" charset="0"/>
                          <a:ea typeface="+mn-ea"/>
                          <a:cs typeface="+mn-cs"/>
                        </a:rPr>
                        <a:t>implementation</a:t>
                      </a:r>
                      <a:r>
                        <a:rPr lang="de-DE" sz="1800" b="1" i="1" u="none" strike="noStrike" kern="1200" baseline="0" dirty="0" smtClean="0">
                          <a:solidFill>
                            <a:srgbClr val="0000CC"/>
                          </a:solidFill>
                          <a:latin typeface="Calibri" panose="020F0502020204030204" pitchFamily="34" charset="0"/>
                          <a:ea typeface="+mn-ea"/>
                          <a:cs typeface="+mn-cs"/>
                        </a:rPr>
                        <a:t> </a:t>
                      </a:r>
                      <a:r>
                        <a:rPr lang="de-DE" sz="1800" b="1" i="1" u="none" strike="noStrike" kern="1200" baseline="0" dirty="0" err="1" smtClean="0">
                          <a:solidFill>
                            <a:srgbClr val="0000CC"/>
                          </a:solidFill>
                          <a:latin typeface="Calibri" panose="020F0502020204030204" pitchFamily="34" charset="0"/>
                          <a:ea typeface="+mn-ea"/>
                          <a:cs typeface="+mn-cs"/>
                        </a:rPr>
                        <a:t>of</a:t>
                      </a:r>
                      <a:r>
                        <a:rPr lang="de-DE" sz="1800" b="1" i="1" u="none" strike="noStrike" kern="1200" baseline="0" dirty="0" smtClean="0">
                          <a:solidFill>
                            <a:srgbClr val="0000CC"/>
                          </a:solidFill>
                          <a:latin typeface="Calibri" panose="020F0502020204030204" pitchFamily="34" charset="0"/>
                          <a:ea typeface="+mn-ea"/>
                          <a:cs typeface="+mn-cs"/>
                        </a:rPr>
                        <a:t> </a:t>
                      </a:r>
                      <a:r>
                        <a:rPr lang="de-DE" sz="1800" b="1" i="1" u="none" strike="noStrike" kern="1200" baseline="0" dirty="0" err="1" smtClean="0">
                          <a:solidFill>
                            <a:srgbClr val="0000CC"/>
                          </a:solidFill>
                          <a:latin typeface="Calibri" panose="020F0502020204030204" pitchFamily="34" charset="0"/>
                          <a:ea typeface="+mn-ea"/>
                          <a:cs typeface="+mn-cs"/>
                        </a:rPr>
                        <a:t>strategies</a:t>
                      </a:r>
                      <a:endParaRPr lang="de-DE" b="1" i="1" dirty="0">
                        <a:solidFill>
                          <a:srgbClr val="0000CC"/>
                        </a:solidFill>
                        <a:latin typeface="Calibri" panose="020F0502020204030204" pitchFamily="34" charset="0"/>
                      </a:endParaRPr>
                    </a:p>
                  </a:txBody>
                  <a:tcPr/>
                </a:tc>
              </a:tr>
            </a:tbl>
          </a:graphicData>
        </a:graphic>
      </p:graphicFrame>
      <p:pic>
        <p:nvPicPr>
          <p:cNvPr id="5" name="Picture 10"/>
          <p:cNvPicPr>
            <a:picLocks noChangeAspect="1" noChangeArrowheads="1"/>
          </p:cNvPicPr>
          <p:nvPr/>
        </p:nvPicPr>
        <p:blipFill>
          <a:blip r:embed="rId2">
            <a:grayscl/>
            <a:extLst>
              <a:ext uri="{28A0092B-C50C-407E-A947-70E740481C1C}">
                <a14:useLocalDpi xmlns:a14="http://schemas.microsoft.com/office/drawing/2010/main" val="0"/>
              </a:ext>
            </a:extLst>
          </a:blip>
          <a:srcRect t="30244" b="35329"/>
          <a:stretch>
            <a:fillRect/>
          </a:stretch>
        </p:blipFill>
        <p:spPr bwMode="auto">
          <a:xfrm>
            <a:off x="0" y="0"/>
            <a:ext cx="9144000" cy="658813"/>
          </a:xfrm>
          <a:prstGeom prst="rect">
            <a:avLst/>
          </a:prstGeom>
          <a:noFill/>
          <a:ln>
            <a:noFill/>
          </a:ln>
          <a:effectLst/>
          <a:extLst>
            <a:ext uri="{909E8E84-426E-40DD-AFC4-6F175D3DCCD1}">
              <a14:hiddenFill xmlns:a14="http://schemas.microsoft.com/office/drawing/2010/main">
                <a:solidFill>
                  <a:srgbClr val="FF3300">
                    <a:alpha val="16078"/>
                  </a:srgbClr>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1"/>
          <p:cNvPicPr>
            <a:picLocks noChangeAspect="1" noChangeArrowheads="1"/>
          </p:cNvPicPr>
          <p:nvPr/>
        </p:nvPicPr>
        <p:blipFill>
          <a:blip r:embed="rId3">
            <a:grayscl/>
            <a:extLst>
              <a:ext uri="{28A0092B-C50C-407E-A947-70E740481C1C}">
                <a14:useLocalDpi xmlns:a14="http://schemas.microsoft.com/office/drawing/2010/main" val="0"/>
              </a:ext>
            </a:extLst>
          </a:blip>
          <a:srcRect t="10394" b="45430"/>
          <a:stretch>
            <a:fillRect/>
          </a:stretch>
        </p:blipFill>
        <p:spPr bwMode="auto">
          <a:xfrm>
            <a:off x="0" y="6092825"/>
            <a:ext cx="9144000" cy="836613"/>
          </a:xfrm>
          <a:prstGeom prst="rect">
            <a:avLst/>
          </a:prstGeom>
          <a:noFill/>
          <a:ln>
            <a:noFill/>
          </a:ln>
          <a:effectLst/>
          <a:extLst>
            <a:ext uri="{909E8E84-426E-40DD-AFC4-6F175D3DCCD1}">
              <a14:hiddenFill xmlns:a14="http://schemas.microsoft.com/office/drawing/2010/main">
                <a:solidFill>
                  <a:srgbClr val="FF3300">
                    <a:alpha val="16078"/>
                  </a:srgbClr>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eck 6"/>
          <p:cNvSpPr/>
          <p:nvPr/>
        </p:nvSpPr>
        <p:spPr>
          <a:xfrm rot="16200000">
            <a:off x="-1586125" y="4033220"/>
            <a:ext cx="3738011" cy="369332"/>
          </a:xfrm>
          <a:prstGeom prst="rect">
            <a:avLst/>
          </a:prstGeom>
        </p:spPr>
        <p:txBody>
          <a:bodyPr wrap="none">
            <a:spAutoFit/>
          </a:bodyPr>
          <a:lstStyle/>
          <a:p>
            <a:r>
              <a:rPr lang="en-US" altLang="de-DE" sz="1800" b="1" i="1" dirty="0">
                <a:solidFill>
                  <a:srgbClr val="000066"/>
                </a:solidFill>
                <a:latin typeface="Calibri" pitchFamily="34" charset="0"/>
              </a:rPr>
              <a:t>5</a:t>
            </a:r>
            <a:r>
              <a:rPr lang="en-US" altLang="de-DE" sz="1800" b="1" i="1" dirty="0" smtClean="0">
                <a:solidFill>
                  <a:srgbClr val="000066"/>
                </a:solidFill>
                <a:latin typeface="Calibri" pitchFamily="34" charset="0"/>
              </a:rPr>
              <a:t>. Conclusions and recommendations</a:t>
            </a:r>
            <a:endParaRPr lang="de-DE" sz="1800" b="1" dirty="0">
              <a:solidFill>
                <a:srgbClr val="000066"/>
              </a:solidFill>
            </a:endParaRPr>
          </a:p>
        </p:txBody>
      </p:sp>
    </p:spTree>
    <p:extLst>
      <p:ext uri="{BB962C8B-B14F-4D97-AF65-F5344CB8AC3E}">
        <p14:creationId xmlns:p14="http://schemas.microsoft.com/office/powerpoint/2010/main" val="16960843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1"/>
            <p:extLst>
              <p:ext uri="{D42A27DB-BD31-4B8C-83A1-F6EECF244321}">
                <p14:modId xmlns:p14="http://schemas.microsoft.com/office/powerpoint/2010/main" val="4184514813"/>
              </p:ext>
            </p:extLst>
          </p:nvPr>
        </p:nvGraphicFramePr>
        <p:xfrm>
          <a:off x="685800" y="1641641"/>
          <a:ext cx="7772400" cy="4523663"/>
        </p:xfrm>
        <a:graphic>
          <a:graphicData uri="http://schemas.openxmlformats.org/drawingml/2006/table">
            <a:tbl>
              <a:tblPr firstRow="1" bandRow="1">
                <a:tableStyleId>{5C22544A-7EE6-4342-B048-85BDC9FD1C3A}</a:tableStyleId>
              </a:tblPr>
              <a:tblGrid>
                <a:gridCol w="3886200"/>
                <a:gridCol w="3886200"/>
              </a:tblGrid>
              <a:tr h="306593">
                <a:tc>
                  <a:txBody>
                    <a:bodyPr/>
                    <a:lstStyle/>
                    <a:p>
                      <a:pPr algn="ctr"/>
                      <a:r>
                        <a:rPr lang="de-DE" dirty="0" err="1" smtClean="0"/>
                        <a:t>Opportunities</a:t>
                      </a:r>
                      <a:endParaRPr lang="de-DE" dirty="0"/>
                    </a:p>
                  </a:txBody>
                  <a:tcPr>
                    <a:solidFill>
                      <a:schemeClr val="accent2"/>
                    </a:solidFill>
                  </a:tcPr>
                </a:tc>
                <a:tc>
                  <a:txBody>
                    <a:bodyPr/>
                    <a:lstStyle/>
                    <a:p>
                      <a:pPr algn="ctr"/>
                      <a:r>
                        <a:rPr lang="de-DE" dirty="0" err="1" smtClean="0"/>
                        <a:t>Threats</a:t>
                      </a:r>
                      <a:endParaRPr lang="de-DE" dirty="0"/>
                    </a:p>
                  </a:txBody>
                  <a:tcPr>
                    <a:solidFill>
                      <a:schemeClr val="accent2"/>
                    </a:solidFill>
                  </a:tcPr>
                </a:tc>
              </a:tr>
              <a:tr h="4157903">
                <a:tc>
                  <a:txBody>
                    <a:bodyPr/>
                    <a:lstStyle/>
                    <a:p>
                      <a:pPr marL="285750" indent="-285750">
                        <a:spcAft>
                          <a:spcPts val="600"/>
                        </a:spcAft>
                        <a:buFont typeface="Courier New" panose="02070309020205020404" pitchFamily="49" charset="0"/>
                        <a:buChar char="o"/>
                      </a:pPr>
                      <a:r>
                        <a:rPr lang="en-US" sz="1800" b="0" i="0" u="none" strike="noStrike" kern="1200" baseline="0" dirty="0" smtClean="0">
                          <a:solidFill>
                            <a:srgbClr val="0000CC"/>
                          </a:solidFill>
                          <a:latin typeface="Calibri" panose="020F0502020204030204" pitchFamily="34" charset="0"/>
                          <a:ea typeface="+mn-ea"/>
                          <a:cs typeface="+mn-cs"/>
                        </a:rPr>
                        <a:t>Increasing focus on high-technology exports to </a:t>
                      </a:r>
                      <a:r>
                        <a:rPr lang="de-DE" sz="1800" b="0" i="0" u="none" strike="noStrike" kern="1200" baseline="0" dirty="0" err="1" smtClean="0">
                          <a:solidFill>
                            <a:srgbClr val="0000CC"/>
                          </a:solidFill>
                          <a:latin typeface="Calibri" panose="020F0502020204030204" pitchFamily="34" charset="0"/>
                          <a:ea typeface="+mn-ea"/>
                          <a:cs typeface="+mn-cs"/>
                        </a:rPr>
                        <a:t>developed</a:t>
                      </a:r>
                      <a:r>
                        <a:rPr lang="de-DE" sz="1800" b="0" i="0" u="none" strike="noStrike" kern="1200" baseline="0" dirty="0" smtClean="0">
                          <a:solidFill>
                            <a:srgbClr val="0000CC"/>
                          </a:solidFill>
                          <a:latin typeface="Calibri" panose="020F0502020204030204" pitchFamily="34" charset="0"/>
                          <a:ea typeface="+mn-ea"/>
                          <a:cs typeface="+mn-cs"/>
                        </a:rPr>
                        <a:t> </a:t>
                      </a:r>
                      <a:r>
                        <a:rPr lang="de-DE" sz="1800" b="0" i="0" u="none" strike="noStrike" kern="1200" baseline="0" dirty="0" err="1" smtClean="0">
                          <a:solidFill>
                            <a:srgbClr val="0000CC"/>
                          </a:solidFill>
                          <a:latin typeface="Calibri" panose="020F0502020204030204" pitchFamily="34" charset="0"/>
                          <a:ea typeface="+mn-ea"/>
                          <a:cs typeface="+mn-cs"/>
                        </a:rPr>
                        <a:t>economies</a:t>
                      </a:r>
                      <a:endParaRPr lang="de-DE" sz="1800" b="0" i="0" u="none" strike="noStrike" kern="1200" baseline="0" dirty="0" smtClean="0">
                        <a:solidFill>
                          <a:srgbClr val="0000CC"/>
                        </a:solidFill>
                        <a:latin typeface="Calibri" panose="020F0502020204030204" pitchFamily="34" charset="0"/>
                        <a:ea typeface="+mn-ea"/>
                        <a:cs typeface="+mn-cs"/>
                      </a:endParaRPr>
                    </a:p>
                    <a:p>
                      <a:pPr marL="285750" indent="-285750">
                        <a:spcAft>
                          <a:spcPts val="600"/>
                        </a:spcAft>
                        <a:buFont typeface="Courier New" panose="02070309020205020404" pitchFamily="49" charset="0"/>
                        <a:buChar char="o"/>
                      </a:pPr>
                      <a:r>
                        <a:rPr lang="en-US" sz="1800" b="1" i="1" u="none" strike="noStrike" kern="1200" baseline="0" dirty="0" smtClean="0">
                          <a:solidFill>
                            <a:srgbClr val="0000CC"/>
                          </a:solidFill>
                          <a:latin typeface="Calibri" panose="020F0502020204030204" pitchFamily="34" charset="0"/>
                          <a:ea typeface="+mn-ea"/>
                          <a:cs typeface="+mn-cs"/>
                        </a:rPr>
                        <a:t>International reputation as </a:t>
                      </a:r>
                      <a:r>
                        <a:rPr lang="en-US" sz="1800" b="1" i="1" u="none" strike="noStrike" kern="1200" baseline="0" dirty="0" err="1" smtClean="0">
                          <a:solidFill>
                            <a:srgbClr val="0000CC"/>
                          </a:solidFill>
                          <a:latin typeface="Calibri" panose="020F0502020204030204" pitchFamily="34" charset="0"/>
                          <a:ea typeface="+mn-ea"/>
                          <a:cs typeface="+mn-cs"/>
                        </a:rPr>
                        <a:t>centre</a:t>
                      </a:r>
                      <a:r>
                        <a:rPr lang="en-US" sz="1800" b="1" i="1" u="none" strike="noStrike" kern="1200" baseline="0" dirty="0" smtClean="0">
                          <a:solidFill>
                            <a:srgbClr val="0000CC"/>
                          </a:solidFill>
                          <a:latin typeface="Calibri" panose="020F0502020204030204" pitchFamily="34" charset="0"/>
                          <a:ea typeface="+mn-ea"/>
                          <a:cs typeface="+mn-cs"/>
                        </a:rPr>
                        <a:t> for Islamic banking </a:t>
                      </a:r>
                      <a:r>
                        <a:rPr lang="de-DE" sz="1800" b="1" i="1" u="none" strike="noStrike" kern="1200" baseline="0" dirty="0" err="1" smtClean="0">
                          <a:solidFill>
                            <a:srgbClr val="0000CC"/>
                          </a:solidFill>
                          <a:latin typeface="Calibri" panose="020F0502020204030204" pitchFamily="34" charset="0"/>
                          <a:ea typeface="+mn-ea"/>
                          <a:cs typeface="+mn-cs"/>
                        </a:rPr>
                        <a:t>and</a:t>
                      </a:r>
                      <a:r>
                        <a:rPr lang="de-DE" sz="1800" b="1" i="1" u="none" strike="noStrike" kern="1200" baseline="0" dirty="0" smtClean="0">
                          <a:solidFill>
                            <a:srgbClr val="0000CC"/>
                          </a:solidFill>
                          <a:latin typeface="Calibri" panose="020F0502020204030204" pitchFamily="34" charset="0"/>
                          <a:ea typeface="+mn-ea"/>
                          <a:cs typeface="+mn-cs"/>
                        </a:rPr>
                        <a:t> </a:t>
                      </a:r>
                      <a:r>
                        <a:rPr lang="de-DE" sz="1800" b="1" i="1" u="none" strike="noStrike" kern="1200" baseline="0" dirty="0" err="1" smtClean="0">
                          <a:solidFill>
                            <a:srgbClr val="0000CC"/>
                          </a:solidFill>
                          <a:latin typeface="Calibri" panose="020F0502020204030204" pitchFamily="34" charset="0"/>
                          <a:ea typeface="+mn-ea"/>
                          <a:cs typeface="+mn-cs"/>
                        </a:rPr>
                        <a:t>finance</a:t>
                      </a:r>
                      <a:endParaRPr lang="de-DE" sz="1800" b="1" i="1" u="none" strike="noStrike" kern="1200" baseline="0" dirty="0" smtClean="0">
                        <a:solidFill>
                          <a:srgbClr val="0000CC"/>
                        </a:solidFill>
                        <a:latin typeface="Calibri" panose="020F0502020204030204" pitchFamily="34" charset="0"/>
                        <a:ea typeface="+mn-ea"/>
                        <a:cs typeface="+mn-cs"/>
                      </a:endParaRPr>
                    </a:p>
                    <a:p>
                      <a:pPr marL="285750" indent="-285750">
                        <a:spcAft>
                          <a:spcPts val="600"/>
                        </a:spcAft>
                        <a:buFont typeface="Courier New" panose="02070309020205020404" pitchFamily="49" charset="0"/>
                        <a:buChar char="o"/>
                      </a:pPr>
                      <a:r>
                        <a:rPr lang="en-US" sz="1800" b="1" i="1" u="none" strike="noStrike" kern="1200" baseline="0" dirty="0" smtClean="0">
                          <a:solidFill>
                            <a:srgbClr val="0000CC"/>
                          </a:solidFill>
                          <a:latin typeface="Calibri" panose="020F0502020204030204" pitchFamily="34" charset="0"/>
                          <a:ea typeface="+mn-ea"/>
                          <a:cs typeface="+mn-cs"/>
                        </a:rPr>
                        <a:t>Burgeoning service sector including expansion of </a:t>
                      </a:r>
                      <a:r>
                        <a:rPr lang="de-DE" sz="1800" b="1" i="1" u="none" strike="noStrike" kern="1200" baseline="0" dirty="0" err="1" smtClean="0">
                          <a:solidFill>
                            <a:srgbClr val="0000CC"/>
                          </a:solidFill>
                          <a:latin typeface="Calibri" panose="020F0502020204030204" pitchFamily="34" charset="0"/>
                          <a:ea typeface="+mn-ea"/>
                          <a:cs typeface="+mn-cs"/>
                        </a:rPr>
                        <a:t>tourism</a:t>
                      </a:r>
                      <a:r>
                        <a:rPr lang="de-DE" sz="1800" b="1" i="1" u="none" strike="noStrike" kern="1200" baseline="0" dirty="0" smtClean="0">
                          <a:solidFill>
                            <a:srgbClr val="0000CC"/>
                          </a:solidFill>
                          <a:latin typeface="Calibri" panose="020F0502020204030204" pitchFamily="34" charset="0"/>
                          <a:ea typeface="+mn-ea"/>
                          <a:cs typeface="+mn-cs"/>
                        </a:rPr>
                        <a:t> </a:t>
                      </a:r>
                      <a:r>
                        <a:rPr lang="de-DE" sz="1800" b="1" i="1" u="none" strike="noStrike" kern="1200" baseline="0" dirty="0" err="1" smtClean="0">
                          <a:solidFill>
                            <a:srgbClr val="0000CC"/>
                          </a:solidFill>
                          <a:latin typeface="Calibri" panose="020F0502020204030204" pitchFamily="34" charset="0"/>
                          <a:ea typeface="+mn-ea"/>
                          <a:cs typeface="+mn-cs"/>
                        </a:rPr>
                        <a:t>industry</a:t>
                      </a:r>
                      <a:endParaRPr lang="de-DE" sz="1800" b="1" i="1" u="none" strike="noStrike" kern="1200" baseline="0" dirty="0" smtClean="0">
                        <a:solidFill>
                          <a:srgbClr val="0000CC"/>
                        </a:solidFill>
                        <a:latin typeface="Calibri" panose="020F0502020204030204" pitchFamily="34" charset="0"/>
                        <a:ea typeface="+mn-ea"/>
                        <a:cs typeface="+mn-cs"/>
                      </a:endParaRPr>
                    </a:p>
                    <a:p>
                      <a:pPr marL="285750" indent="-285750">
                        <a:spcAft>
                          <a:spcPts val="600"/>
                        </a:spcAft>
                        <a:buFont typeface="Courier New" panose="02070309020205020404" pitchFamily="49" charset="0"/>
                        <a:buChar char="o"/>
                      </a:pPr>
                      <a:r>
                        <a:rPr lang="de-DE" sz="1800" b="1" i="1" u="none" strike="noStrike" kern="1200" baseline="0" dirty="0" err="1" smtClean="0">
                          <a:solidFill>
                            <a:srgbClr val="0000CC"/>
                          </a:solidFill>
                          <a:latin typeface="Calibri" panose="020F0502020204030204" pitchFamily="34" charset="0"/>
                          <a:ea typeface="+mn-ea"/>
                          <a:cs typeface="+mn-cs"/>
                        </a:rPr>
                        <a:t>Sizeable</a:t>
                      </a:r>
                      <a:r>
                        <a:rPr lang="de-DE" sz="1800" b="1" i="1" u="none" strike="noStrike" kern="1200" baseline="0" dirty="0" smtClean="0">
                          <a:solidFill>
                            <a:srgbClr val="0000CC"/>
                          </a:solidFill>
                          <a:latin typeface="Calibri" panose="020F0502020204030204" pitchFamily="34" charset="0"/>
                          <a:ea typeface="+mn-ea"/>
                          <a:cs typeface="+mn-cs"/>
                        </a:rPr>
                        <a:t> </a:t>
                      </a:r>
                      <a:r>
                        <a:rPr lang="de-DE" sz="1800" b="1" i="1" u="none" strike="noStrike" kern="1200" baseline="0" dirty="0" err="1" smtClean="0">
                          <a:solidFill>
                            <a:srgbClr val="0000CC"/>
                          </a:solidFill>
                          <a:latin typeface="Calibri" panose="020F0502020204030204" pitchFamily="34" charset="0"/>
                          <a:ea typeface="+mn-ea"/>
                          <a:cs typeface="+mn-cs"/>
                        </a:rPr>
                        <a:t>Malaysian</a:t>
                      </a:r>
                      <a:r>
                        <a:rPr lang="de-DE" sz="1800" b="1" i="1" u="none" strike="noStrike" kern="1200" baseline="0" dirty="0" smtClean="0">
                          <a:solidFill>
                            <a:srgbClr val="0000CC"/>
                          </a:solidFill>
                          <a:latin typeface="Calibri" panose="020F0502020204030204" pitchFamily="34" charset="0"/>
                          <a:ea typeface="+mn-ea"/>
                          <a:cs typeface="+mn-cs"/>
                        </a:rPr>
                        <a:t> </a:t>
                      </a:r>
                      <a:r>
                        <a:rPr lang="de-DE" sz="1800" b="1" i="1" u="none" strike="noStrike" kern="1200" baseline="0" dirty="0" err="1" smtClean="0">
                          <a:solidFill>
                            <a:srgbClr val="0000CC"/>
                          </a:solidFill>
                          <a:latin typeface="Calibri" panose="020F0502020204030204" pitchFamily="34" charset="0"/>
                          <a:ea typeface="+mn-ea"/>
                          <a:cs typeface="+mn-cs"/>
                        </a:rPr>
                        <a:t>diaspora</a:t>
                      </a:r>
                      <a:endParaRPr lang="de-DE" sz="1800" b="1" i="1" u="none" strike="noStrike" kern="1200" baseline="0" dirty="0" smtClean="0">
                        <a:solidFill>
                          <a:srgbClr val="0000CC"/>
                        </a:solidFill>
                        <a:latin typeface="Calibri" panose="020F0502020204030204" pitchFamily="34" charset="0"/>
                        <a:ea typeface="+mn-ea"/>
                        <a:cs typeface="+mn-cs"/>
                      </a:endParaRPr>
                    </a:p>
                    <a:p>
                      <a:pPr marL="285750" indent="-285750">
                        <a:spcAft>
                          <a:spcPts val="600"/>
                        </a:spcAft>
                        <a:buFont typeface="Courier New" panose="02070309020205020404" pitchFamily="49" charset="0"/>
                        <a:buChar char="o"/>
                      </a:pPr>
                      <a:r>
                        <a:rPr lang="en-US" sz="1800" b="0" i="0" u="none" strike="noStrike" kern="1200" baseline="0" dirty="0" smtClean="0">
                          <a:solidFill>
                            <a:srgbClr val="0000CC"/>
                          </a:solidFill>
                          <a:latin typeface="Calibri" panose="020F0502020204030204" pitchFamily="34" charset="0"/>
                          <a:ea typeface="+mn-ea"/>
                          <a:cs typeface="+mn-cs"/>
                        </a:rPr>
                        <a:t>Diversification of trade and production towards more </a:t>
                      </a:r>
                      <a:r>
                        <a:rPr lang="de-DE" sz="1800" b="0" i="0" u="none" strike="noStrike" kern="1200" baseline="0" dirty="0" err="1" smtClean="0">
                          <a:solidFill>
                            <a:srgbClr val="0000CC"/>
                          </a:solidFill>
                          <a:latin typeface="Calibri" panose="020F0502020204030204" pitchFamily="34" charset="0"/>
                          <a:ea typeface="+mn-ea"/>
                          <a:cs typeface="+mn-cs"/>
                        </a:rPr>
                        <a:t>knowledge</a:t>
                      </a:r>
                      <a:r>
                        <a:rPr lang="de-DE" sz="1800" b="0" i="0" u="none" strike="noStrike" kern="1200" baseline="0" dirty="0" smtClean="0">
                          <a:solidFill>
                            <a:srgbClr val="0000CC"/>
                          </a:solidFill>
                          <a:latin typeface="Calibri" panose="020F0502020204030204" pitchFamily="34" charset="0"/>
                          <a:ea typeface="+mn-ea"/>
                          <a:cs typeface="+mn-cs"/>
                        </a:rPr>
                        <a:t>-intensive </a:t>
                      </a:r>
                      <a:r>
                        <a:rPr lang="de-DE" sz="1800" b="0" i="0" u="none" strike="noStrike" kern="1200" baseline="0" dirty="0" err="1" smtClean="0">
                          <a:solidFill>
                            <a:srgbClr val="0000CC"/>
                          </a:solidFill>
                          <a:latin typeface="Calibri" panose="020F0502020204030204" pitchFamily="34" charset="0"/>
                          <a:ea typeface="+mn-ea"/>
                          <a:cs typeface="+mn-cs"/>
                        </a:rPr>
                        <a:t>goods</a:t>
                      </a:r>
                      <a:r>
                        <a:rPr lang="de-DE" sz="1800" b="0" i="0" u="none" strike="noStrike" kern="1200" baseline="0" dirty="0" smtClean="0">
                          <a:solidFill>
                            <a:srgbClr val="0000CC"/>
                          </a:solidFill>
                          <a:latin typeface="Calibri" panose="020F0502020204030204" pitchFamily="34" charset="0"/>
                          <a:ea typeface="+mn-ea"/>
                          <a:cs typeface="+mn-cs"/>
                        </a:rPr>
                        <a:t>/</a:t>
                      </a:r>
                      <a:r>
                        <a:rPr lang="de-DE" sz="1800" b="0" i="0" u="none" strike="noStrike" kern="1200" baseline="0" dirty="0" err="1" smtClean="0">
                          <a:solidFill>
                            <a:srgbClr val="0000CC"/>
                          </a:solidFill>
                          <a:latin typeface="Calibri" panose="020F0502020204030204" pitchFamily="34" charset="0"/>
                          <a:ea typeface="+mn-ea"/>
                          <a:cs typeface="+mn-cs"/>
                        </a:rPr>
                        <a:t>services</a:t>
                      </a:r>
                      <a:endParaRPr lang="de-DE" sz="1800" b="0" i="0" u="none" strike="noStrike" kern="1200" baseline="0" dirty="0" smtClean="0">
                        <a:solidFill>
                          <a:srgbClr val="0000CC"/>
                        </a:solidFill>
                        <a:latin typeface="Calibri" panose="020F0502020204030204" pitchFamily="34" charset="0"/>
                        <a:ea typeface="+mn-ea"/>
                        <a:cs typeface="+mn-cs"/>
                      </a:endParaRPr>
                    </a:p>
                    <a:p>
                      <a:pPr marL="285750" indent="-285750">
                        <a:spcAft>
                          <a:spcPts val="600"/>
                        </a:spcAft>
                        <a:buFont typeface="Courier New" panose="02070309020205020404" pitchFamily="49" charset="0"/>
                        <a:buChar char="o"/>
                      </a:pPr>
                      <a:r>
                        <a:rPr lang="en-US" sz="1800" b="0" i="0" u="none" strike="noStrike" kern="1200" baseline="0" dirty="0" smtClean="0">
                          <a:solidFill>
                            <a:srgbClr val="0000CC"/>
                          </a:solidFill>
                          <a:latin typeface="Calibri" panose="020F0502020204030204" pitchFamily="34" charset="0"/>
                          <a:ea typeface="+mn-ea"/>
                          <a:cs typeface="+mn-cs"/>
                        </a:rPr>
                        <a:t>Increasing engagement of SMEs in more innovation driven </a:t>
                      </a:r>
                      <a:r>
                        <a:rPr lang="de-DE" sz="1800" b="0" i="0" u="none" strike="noStrike" kern="1200" baseline="0" dirty="0" err="1" smtClean="0">
                          <a:solidFill>
                            <a:srgbClr val="0000CC"/>
                          </a:solidFill>
                          <a:latin typeface="Calibri" panose="020F0502020204030204" pitchFamily="34" charset="0"/>
                          <a:ea typeface="+mn-ea"/>
                          <a:cs typeface="+mn-cs"/>
                        </a:rPr>
                        <a:t>strategies</a:t>
                      </a:r>
                      <a:endParaRPr lang="de-DE" dirty="0">
                        <a:solidFill>
                          <a:srgbClr val="0000CC"/>
                        </a:solidFill>
                        <a:latin typeface="Calibri" panose="020F0502020204030204" pitchFamily="34" charset="0"/>
                      </a:endParaRPr>
                    </a:p>
                  </a:txBody>
                  <a:tcPr/>
                </a:tc>
                <a:tc>
                  <a:txBody>
                    <a:bodyPr/>
                    <a:lstStyle/>
                    <a:p>
                      <a:pPr marL="285750" indent="-285750">
                        <a:spcAft>
                          <a:spcPts val="600"/>
                        </a:spcAft>
                        <a:buFont typeface="Courier New" panose="02070309020205020404" pitchFamily="49" charset="0"/>
                        <a:buChar char="o"/>
                      </a:pPr>
                      <a:r>
                        <a:rPr lang="en-US" sz="1800" b="0" i="0" u="none" strike="noStrike" kern="1200" baseline="0" dirty="0" smtClean="0">
                          <a:solidFill>
                            <a:srgbClr val="0000CC"/>
                          </a:solidFill>
                          <a:latin typeface="Calibri" panose="020F0502020204030204" pitchFamily="34" charset="0"/>
                          <a:ea typeface="+mn-ea"/>
                          <a:cs typeface="+mn-cs"/>
                        </a:rPr>
                        <a:t>Impacts of regional and global economic downturns</a:t>
                      </a:r>
                    </a:p>
                    <a:p>
                      <a:pPr marL="285750" indent="-285750">
                        <a:spcAft>
                          <a:spcPts val="600"/>
                        </a:spcAft>
                        <a:buFont typeface="Courier New" panose="02070309020205020404" pitchFamily="49" charset="0"/>
                        <a:buChar char="o"/>
                      </a:pPr>
                      <a:r>
                        <a:rPr lang="en-US" sz="1800" b="0" i="0" u="none" strike="noStrike" kern="1200" baseline="0" dirty="0" smtClean="0">
                          <a:solidFill>
                            <a:srgbClr val="0000CC"/>
                          </a:solidFill>
                          <a:latin typeface="Calibri" panose="020F0502020204030204" pitchFamily="34" charset="0"/>
                          <a:ea typeface="+mn-ea"/>
                          <a:cs typeface="+mn-cs"/>
                        </a:rPr>
                        <a:t>Increasing competition from other Asian economies for trade and foreign investment</a:t>
                      </a:r>
                    </a:p>
                    <a:p>
                      <a:pPr marL="285750" indent="-285750">
                        <a:spcAft>
                          <a:spcPts val="600"/>
                        </a:spcAft>
                        <a:buFont typeface="Courier New" panose="02070309020205020404" pitchFamily="49" charset="0"/>
                        <a:buChar char="o"/>
                      </a:pPr>
                      <a:r>
                        <a:rPr lang="de-DE" sz="1800" b="1" i="1" u="none" strike="noStrike" kern="1200" baseline="0" dirty="0" err="1" smtClean="0">
                          <a:solidFill>
                            <a:srgbClr val="0000CC"/>
                          </a:solidFill>
                          <a:latin typeface="Calibri" panose="020F0502020204030204" pitchFamily="34" charset="0"/>
                          <a:ea typeface="+mn-ea"/>
                          <a:cs typeface="+mn-cs"/>
                        </a:rPr>
                        <a:t>Increasing</a:t>
                      </a:r>
                      <a:r>
                        <a:rPr lang="de-DE" sz="1800" b="1" i="1" u="none" strike="noStrike" kern="1200" baseline="0" dirty="0" smtClean="0">
                          <a:solidFill>
                            <a:srgbClr val="0000CC"/>
                          </a:solidFill>
                          <a:latin typeface="Calibri" panose="020F0502020204030204" pitchFamily="34" charset="0"/>
                          <a:ea typeface="+mn-ea"/>
                          <a:cs typeface="+mn-cs"/>
                        </a:rPr>
                        <a:t> </a:t>
                      </a:r>
                      <a:r>
                        <a:rPr lang="de-DE" sz="1800" b="1" i="1" u="none" strike="noStrike" kern="1200" baseline="0" dirty="0" err="1" smtClean="0">
                          <a:solidFill>
                            <a:srgbClr val="0000CC"/>
                          </a:solidFill>
                          <a:latin typeface="Calibri" panose="020F0502020204030204" pitchFamily="34" charset="0"/>
                          <a:ea typeface="+mn-ea"/>
                          <a:cs typeface="+mn-cs"/>
                        </a:rPr>
                        <a:t>brain</a:t>
                      </a:r>
                      <a:r>
                        <a:rPr lang="de-DE" sz="1800" b="1" i="1" u="none" strike="noStrike" kern="1200" baseline="0" dirty="0" smtClean="0">
                          <a:solidFill>
                            <a:srgbClr val="0000CC"/>
                          </a:solidFill>
                          <a:latin typeface="Calibri" panose="020F0502020204030204" pitchFamily="34" charset="0"/>
                          <a:ea typeface="+mn-ea"/>
                          <a:cs typeface="+mn-cs"/>
                        </a:rPr>
                        <a:t> </a:t>
                      </a:r>
                      <a:r>
                        <a:rPr lang="de-DE" sz="1800" b="1" i="1" u="none" strike="noStrike" kern="1200" baseline="0" dirty="0" err="1" smtClean="0">
                          <a:solidFill>
                            <a:srgbClr val="0000CC"/>
                          </a:solidFill>
                          <a:latin typeface="Calibri" panose="020F0502020204030204" pitchFamily="34" charset="0"/>
                          <a:ea typeface="+mn-ea"/>
                          <a:cs typeface="+mn-cs"/>
                        </a:rPr>
                        <a:t>drain</a:t>
                      </a:r>
                      <a:endParaRPr lang="de-DE" sz="1800" b="1" i="1" u="none" strike="noStrike" kern="1200" baseline="0" dirty="0" smtClean="0">
                        <a:solidFill>
                          <a:srgbClr val="0000CC"/>
                        </a:solidFill>
                        <a:latin typeface="Calibri" panose="020F0502020204030204" pitchFamily="34" charset="0"/>
                        <a:ea typeface="+mn-ea"/>
                        <a:cs typeface="+mn-cs"/>
                      </a:endParaRPr>
                    </a:p>
                    <a:p>
                      <a:pPr marL="285750" indent="-285750">
                        <a:spcAft>
                          <a:spcPts val="600"/>
                        </a:spcAft>
                        <a:buFont typeface="Courier New" panose="02070309020205020404" pitchFamily="49" charset="0"/>
                        <a:buChar char="o"/>
                      </a:pPr>
                      <a:r>
                        <a:rPr lang="en-US" sz="1800" b="1" i="1" u="none" strike="noStrike" kern="1200" baseline="0" dirty="0" smtClean="0">
                          <a:solidFill>
                            <a:srgbClr val="0000CC"/>
                          </a:solidFill>
                          <a:latin typeface="Calibri" panose="020F0502020204030204" pitchFamily="34" charset="0"/>
                          <a:ea typeface="+mn-ea"/>
                          <a:cs typeface="+mn-cs"/>
                        </a:rPr>
                        <a:t>Racial </a:t>
                      </a:r>
                      <a:r>
                        <a:rPr lang="en-US" sz="1800" b="1" i="1" u="none" strike="noStrike" kern="1200" baseline="0" dirty="0" err="1" smtClean="0">
                          <a:solidFill>
                            <a:srgbClr val="0000CC"/>
                          </a:solidFill>
                          <a:latin typeface="Calibri" panose="020F0502020204030204" pitchFamily="34" charset="0"/>
                          <a:ea typeface="+mn-ea"/>
                          <a:cs typeface="+mn-cs"/>
                        </a:rPr>
                        <a:t>polarisation</a:t>
                      </a:r>
                      <a:r>
                        <a:rPr lang="en-US" sz="1800" b="1" i="1" u="none" strike="noStrike" kern="1200" baseline="0" dirty="0" smtClean="0">
                          <a:solidFill>
                            <a:srgbClr val="0000CC"/>
                          </a:solidFill>
                          <a:latin typeface="Calibri" panose="020F0502020204030204" pitchFamily="34" charset="0"/>
                          <a:ea typeface="+mn-ea"/>
                          <a:cs typeface="+mn-cs"/>
                        </a:rPr>
                        <a:t> and religious extremism</a:t>
                      </a:r>
                      <a:endParaRPr lang="de-DE" b="1" i="1" dirty="0">
                        <a:solidFill>
                          <a:srgbClr val="0000CC"/>
                        </a:solidFill>
                        <a:latin typeface="Calibri" panose="020F0502020204030204" pitchFamily="34" charset="0"/>
                      </a:endParaRPr>
                    </a:p>
                  </a:txBody>
                  <a:tcPr/>
                </a:tc>
              </a:tr>
            </a:tbl>
          </a:graphicData>
        </a:graphic>
      </p:graphicFrame>
      <p:pic>
        <p:nvPicPr>
          <p:cNvPr id="5" name="Picture 10"/>
          <p:cNvPicPr>
            <a:picLocks noChangeAspect="1" noChangeArrowheads="1"/>
          </p:cNvPicPr>
          <p:nvPr/>
        </p:nvPicPr>
        <p:blipFill>
          <a:blip r:embed="rId2">
            <a:grayscl/>
            <a:extLst>
              <a:ext uri="{28A0092B-C50C-407E-A947-70E740481C1C}">
                <a14:useLocalDpi xmlns:a14="http://schemas.microsoft.com/office/drawing/2010/main" val="0"/>
              </a:ext>
            </a:extLst>
          </a:blip>
          <a:srcRect t="30244" b="35329"/>
          <a:stretch>
            <a:fillRect/>
          </a:stretch>
        </p:blipFill>
        <p:spPr bwMode="auto">
          <a:xfrm>
            <a:off x="0" y="0"/>
            <a:ext cx="9144000" cy="658813"/>
          </a:xfrm>
          <a:prstGeom prst="rect">
            <a:avLst/>
          </a:prstGeom>
          <a:noFill/>
          <a:ln>
            <a:noFill/>
          </a:ln>
          <a:effectLst/>
          <a:extLst>
            <a:ext uri="{909E8E84-426E-40DD-AFC4-6F175D3DCCD1}">
              <a14:hiddenFill xmlns:a14="http://schemas.microsoft.com/office/drawing/2010/main">
                <a:solidFill>
                  <a:srgbClr val="FF3300">
                    <a:alpha val="16078"/>
                  </a:srgbClr>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1"/>
          <p:cNvPicPr>
            <a:picLocks noChangeAspect="1" noChangeArrowheads="1"/>
          </p:cNvPicPr>
          <p:nvPr/>
        </p:nvPicPr>
        <p:blipFill>
          <a:blip r:embed="rId3">
            <a:grayscl/>
            <a:extLst>
              <a:ext uri="{28A0092B-C50C-407E-A947-70E740481C1C}">
                <a14:useLocalDpi xmlns:a14="http://schemas.microsoft.com/office/drawing/2010/main" val="0"/>
              </a:ext>
            </a:extLst>
          </a:blip>
          <a:srcRect t="10394" b="45430"/>
          <a:stretch>
            <a:fillRect/>
          </a:stretch>
        </p:blipFill>
        <p:spPr bwMode="auto">
          <a:xfrm>
            <a:off x="0" y="6092825"/>
            <a:ext cx="9144000" cy="836613"/>
          </a:xfrm>
          <a:prstGeom prst="rect">
            <a:avLst/>
          </a:prstGeom>
          <a:noFill/>
          <a:ln>
            <a:noFill/>
          </a:ln>
          <a:effectLst/>
          <a:extLst>
            <a:ext uri="{909E8E84-426E-40DD-AFC4-6F175D3DCCD1}">
              <a14:hiddenFill xmlns:a14="http://schemas.microsoft.com/office/drawing/2010/main">
                <a:solidFill>
                  <a:srgbClr val="FF3300">
                    <a:alpha val="16078"/>
                  </a:srgbClr>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el 1"/>
          <p:cNvSpPr>
            <a:spLocks noGrp="1"/>
          </p:cNvSpPr>
          <p:nvPr>
            <p:ph type="title"/>
          </p:nvPr>
        </p:nvSpPr>
        <p:spPr>
          <a:xfrm>
            <a:off x="685800" y="897632"/>
            <a:ext cx="7772400" cy="587152"/>
          </a:xfrm>
        </p:spPr>
        <p:txBody>
          <a:bodyPr/>
          <a:lstStyle/>
          <a:p>
            <a:pPr algn="r"/>
            <a:r>
              <a:rPr lang="de-DE" sz="2400" i="1" dirty="0" smtClean="0">
                <a:latin typeface="Calibri" panose="020F0502020204030204" pitchFamily="34" charset="0"/>
              </a:rPr>
              <a:t>The SWOT </a:t>
            </a:r>
            <a:r>
              <a:rPr lang="de-DE" sz="2400" i="1" dirty="0" err="1" smtClean="0">
                <a:latin typeface="Calibri" panose="020F0502020204030204" pitchFamily="34" charset="0"/>
              </a:rPr>
              <a:t>table</a:t>
            </a:r>
            <a:r>
              <a:rPr lang="de-DE" sz="2400" i="1" dirty="0" smtClean="0">
                <a:latin typeface="Calibri" panose="020F0502020204030204" pitchFamily="34" charset="0"/>
              </a:rPr>
              <a:t> </a:t>
            </a:r>
            <a:r>
              <a:rPr lang="de-DE" sz="2400" i="1" dirty="0" err="1" smtClean="0">
                <a:latin typeface="Calibri" panose="020F0502020204030204" pitchFamily="34" charset="0"/>
              </a:rPr>
              <a:t>of</a:t>
            </a:r>
            <a:r>
              <a:rPr lang="de-DE" sz="2400" i="1" dirty="0" smtClean="0">
                <a:latin typeface="Calibri" panose="020F0502020204030204" pitchFamily="34" charset="0"/>
              </a:rPr>
              <a:t> Malaysia (2) …  </a:t>
            </a:r>
            <a:r>
              <a:rPr lang="de-DE" sz="2400" i="1" dirty="0" err="1" smtClean="0">
                <a:latin typeface="Calibri" panose="020F0502020204030204" pitchFamily="34" charset="0"/>
              </a:rPr>
              <a:t>continued</a:t>
            </a:r>
            <a:endParaRPr lang="de-DE" sz="2400" i="1" dirty="0">
              <a:latin typeface="Calibri" panose="020F0502020204030204" pitchFamily="34" charset="0"/>
            </a:endParaRPr>
          </a:p>
        </p:txBody>
      </p:sp>
      <p:sp>
        <p:nvSpPr>
          <p:cNvPr id="8" name="Rechteck 7"/>
          <p:cNvSpPr/>
          <p:nvPr/>
        </p:nvSpPr>
        <p:spPr>
          <a:xfrm rot="16200000">
            <a:off x="-1586125" y="4033220"/>
            <a:ext cx="3738011" cy="369332"/>
          </a:xfrm>
          <a:prstGeom prst="rect">
            <a:avLst/>
          </a:prstGeom>
        </p:spPr>
        <p:txBody>
          <a:bodyPr wrap="none">
            <a:spAutoFit/>
          </a:bodyPr>
          <a:lstStyle/>
          <a:p>
            <a:r>
              <a:rPr lang="en-US" altLang="de-DE" sz="1800" b="1" i="1" dirty="0">
                <a:solidFill>
                  <a:srgbClr val="000066"/>
                </a:solidFill>
                <a:latin typeface="Calibri" pitchFamily="34" charset="0"/>
              </a:rPr>
              <a:t>5</a:t>
            </a:r>
            <a:r>
              <a:rPr lang="en-US" altLang="de-DE" sz="1800" b="1" i="1" dirty="0" smtClean="0">
                <a:solidFill>
                  <a:srgbClr val="000066"/>
                </a:solidFill>
                <a:latin typeface="Calibri" pitchFamily="34" charset="0"/>
              </a:rPr>
              <a:t>. Conclusions and recommendations</a:t>
            </a:r>
            <a:endParaRPr lang="de-DE" sz="1800" b="1" dirty="0">
              <a:solidFill>
                <a:srgbClr val="000066"/>
              </a:solidFill>
            </a:endParaRPr>
          </a:p>
        </p:txBody>
      </p:sp>
    </p:spTree>
    <p:extLst>
      <p:ext uri="{BB962C8B-B14F-4D97-AF65-F5344CB8AC3E}">
        <p14:creationId xmlns:p14="http://schemas.microsoft.com/office/powerpoint/2010/main" val="286307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685800" y="609600"/>
            <a:ext cx="7772400" cy="587152"/>
          </a:xfrm>
        </p:spPr>
        <p:txBody>
          <a:bodyPr/>
          <a:lstStyle/>
          <a:p>
            <a:r>
              <a:rPr lang="de-DE" sz="3600" dirty="0" smtClean="0">
                <a:latin typeface="Calibri" panose="020F0502020204030204" pitchFamily="34" charset="0"/>
              </a:rPr>
              <a:t>Critical </a:t>
            </a:r>
            <a:r>
              <a:rPr lang="de-DE" sz="3600" dirty="0" err="1" smtClean="0">
                <a:latin typeface="Calibri" panose="020F0502020204030204" pitchFamily="34" charset="0"/>
              </a:rPr>
              <a:t>social</a:t>
            </a:r>
            <a:r>
              <a:rPr lang="de-DE" sz="3600" dirty="0" smtClean="0">
                <a:latin typeface="Calibri" panose="020F0502020204030204" pitchFamily="34" charset="0"/>
              </a:rPr>
              <a:t> </a:t>
            </a:r>
            <a:r>
              <a:rPr lang="de-DE" sz="3600" dirty="0" err="1" smtClean="0">
                <a:latin typeface="Calibri" panose="020F0502020204030204" pitchFamily="34" charset="0"/>
              </a:rPr>
              <a:t>issues</a:t>
            </a:r>
            <a:r>
              <a:rPr lang="de-DE" sz="3600" dirty="0" smtClean="0">
                <a:latin typeface="Calibri" panose="020F0502020204030204" pitchFamily="34" charset="0"/>
              </a:rPr>
              <a:t> </a:t>
            </a:r>
            <a:r>
              <a:rPr lang="de-DE" sz="3600" dirty="0" err="1" smtClean="0">
                <a:latin typeface="Calibri" panose="020F0502020204030204" pitchFamily="34" charset="0"/>
              </a:rPr>
              <a:t>to</a:t>
            </a:r>
            <a:r>
              <a:rPr lang="de-DE" sz="3600" dirty="0" smtClean="0">
                <a:latin typeface="Calibri" panose="020F0502020204030204" pitchFamily="34" charset="0"/>
              </a:rPr>
              <a:t> </a:t>
            </a:r>
            <a:r>
              <a:rPr lang="de-DE" sz="3600" dirty="0" err="1" smtClean="0">
                <a:latin typeface="Calibri" panose="020F0502020204030204" pitchFamily="34" charset="0"/>
              </a:rPr>
              <a:t>be</a:t>
            </a:r>
            <a:r>
              <a:rPr lang="de-DE" sz="3600" dirty="0" smtClean="0">
                <a:latin typeface="Calibri" panose="020F0502020204030204" pitchFamily="34" charset="0"/>
              </a:rPr>
              <a:t> </a:t>
            </a:r>
            <a:r>
              <a:rPr lang="de-DE" sz="3600" dirty="0" err="1" smtClean="0">
                <a:latin typeface="Calibri" panose="020F0502020204030204" pitchFamily="34" charset="0"/>
              </a:rPr>
              <a:t>addressed</a:t>
            </a:r>
            <a:endParaRPr lang="de-DE" sz="3600" dirty="0">
              <a:latin typeface="Calibri" panose="020F0502020204030204" pitchFamily="34" charset="0"/>
            </a:endParaRPr>
          </a:p>
        </p:txBody>
      </p:sp>
      <p:graphicFrame>
        <p:nvGraphicFramePr>
          <p:cNvPr id="5" name="Tabelle 4"/>
          <p:cNvGraphicFramePr>
            <a:graphicFrameLocks noGrp="1"/>
          </p:cNvGraphicFramePr>
          <p:nvPr>
            <p:extLst>
              <p:ext uri="{D42A27DB-BD31-4B8C-83A1-F6EECF244321}">
                <p14:modId xmlns:p14="http://schemas.microsoft.com/office/powerpoint/2010/main" val="883892969"/>
              </p:ext>
            </p:extLst>
          </p:nvPr>
        </p:nvGraphicFramePr>
        <p:xfrm>
          <a:off x="395536" y="1224116"/>
          <a:ext cx="8352928" cy="4869180"/>
        </p:xfrm>
        <a:graphic>
          <a:graphicData uri="http://schemas.openxmlformats.org/drawingml/2006/table">
            <a:tbl>
              <a:tblPr firstRow="1" bandRow="1">
                <a:tableStyleId>{5C22544A-7EE6-4342-B048-85BDC9FD1C3A}</a:tableStyleId>
              </a:tblPr>
              <a:tblGrid>
                <a:gridCol w="1872208"/>
                <a:gridCol w="6480720"/>
              </a:tblGrid>
              <a:tr h="370840">
                <a:tc>
                  <a:txBody>
                    <a:bodyPr/>
                    <a:lstStyle/>
                    <a:p>
                      <a:r>
                        <a:rPr lang="de-DE" sz="2000" dirty="0" smtClean="0">
                          <a:latin typeface="Calibri" panose="020F0502020204030204" pitchFamily="34" charset="0"/>
                        </a:rPr>
                        <a:t>SWOT </a:t>
                      </a:r>
                      <a:r>
                        <a:rPr lang="de-DE" sz="2000" dirty="0" err="1" smtClean="0">
                          <a:latin typeface="Calibri" panose="020F0502020204030204" pitchFamily="34" charset="0"/>
                        </a:rPr>
                        <a:t>sections</a:t>
                      </a:r>
                      <a:endParaRPr lang="de-DE" sz="2000" dirty="0">
                        <a:latin typeface="Calibri" panose="020F0502020204030204" pitchFamily="34" charset="0"/>
                      </a:endParaRPr>
                    </a:p>
                  </a:txBody>
                  <a:tcPr>
                    <a:solidFill>
                      <a:srgbClr val="0000CC"/>
                    </a:solidFill>
                  </a:tcPr>
                </a:tc>
                <a:tc>
                  <a:txBody>
                    <a:bodyPr/>
                    <a:lstStyle/>
                    <a:p>
                      <a:r>
                        <a:rPr lang="de-DE" sz="2000" dirty="0" err="1" smtClean="0">
                          <a:latin typeface="Calibri" panose="020F0502020204030204" pitchFamily="34" charset="0"/>
                        </a:rPr>
                        <a:t>Issues</a:t>
                      </a:r>
                      <a:r>
                        <a:rPr lang="de-DE" sz="2000" dirty="0" smtClean="0">
                          <a:latin typeface="Calibri" panose="020F0502020204030204" pitchFamily="34" charset="0"/>
                        </a:rPr>
                        <a:t> </a:t>
                      </a:r>
                      <a:endParaRPr lang="de-DE" sz="2000" dirty="0">
                        <a:latin typeface="Calibri" panose="020F0502020204030204" pitchFamily="34" charset="0"/>
                      </a:endParaRPr>
                    </a:p>
                  </a:txBody>
                  <a:tcPr>
                    <a:solidFill>
                      <a:srgbClr val="0000CC"/>
                    </a:solidFill>
                  </a:tcPr>
                </a:tc>
              </a:tr>
              <a:tr h="370840">
                <a:tc>
                  <a:txBody>
                    <a:bodyPr/>
                    <a:lstStyle/>
                    <a:p>
                      <a:r>
                        <a:rPr lang="de-DE" dirty="0" err="1" smtClean="0">
                          <a:solidFill>
                            <a:srgbClr val="0000CC"/>
                          </a:solidFill>
                          <a:latin typeface="Calibri" panose="020F0502020204030204" pitchFamily="34" charset="0"/>
                        </a:rPr>
                        <a:t>Strengths</a:t>
                      </a:r>
                      <a:endParaRPr lang="de-DE" dirty="0">
                        <a:solidFill>
                          <a:srgbClr val="0000CC"/>
                        </a:solidFill>
                        <a:latin typeface="Calibri" panose="020F0502020204030204" pitchFamily="34" charset="0"/>
                      </a:endParaRPr>
                    </a:p>
                  </a:txBody>
                  <a:tcPr/>
                </a:tc>
                <a:tc>
                  <a:txBody>
                    <a:bodyPr/>
                    <a:lstStyle/>
                    <a:p>
                      <a:pPr marL="285750" indent="-285750">
                        <a:spcAft>
                          <a:spcPts val="300"/>
                        </a:spcAft>
                        <a:buFont typeface="Symbol" panose="05050102010706020507" pitchFamily="18" charset="2"/>
                        <a:buChar char="-"/>
                      </a:pPr>
                      <a:r>
                        <a:rPr lang="de-DE" sz="1800" b="1" i="1" u="none" strike="noStrike" kern="1200" baseline="0" dirty="0" smtClean="0">
                          <a:solidFill>
                            <a:srgbClr val="0000CC"/>
                          </a:solidFill>
                          <a:latin typeface="Calibri" panose="020F0502020204030204" pitchFamily="34" charset="0"/>
                          <a:ea typeface="+mn-ea"/>
                          <a:cs typeface="+mn-cs"/>
                        </a:rPr>
                        <a:t>Young </a:t>
                      </a:r>
                      <a:r>
                        <a:rPr lang="de-DE" sz="1800" b="1" i="1" u="none" strike="noStrike" kern="1200" baseline="0" dirty="0" err="1" smtClean="0">
                          <a:solidFill>
                            <a:srgbClr val="0000CC"/>
                          </a:solidFill>
                          <a:latin typeface="Calibri" panose="020F0502020204030204" pitchFamily="34" charset="0"/>
                          <a:ea typeface="+mn-ea"/>
                          <a:cs typeface="+mn-cs"/>
                        </a:rPr>
                        <a:t>population</a:t>
                      </a:r>
                      <a:endParaRPr lang="de-DE" sz="1800" b="1" i="1" u="none" strike="noStrike" kern="1200" baseline="0" dirty="0" smtClean="0">
                        <a:solidFill>
                          <a:srgbClr val="0000CC"/>
                        </a:solidFill>
                        <a:latin typeface="Calibri" panose="020F0502020204030204" pitchFamily="34" charset="0"/>
                        <a:ea typeface="+mn-ea"/>
                        <a:cs typeface="+mn-cs"/>
                      </a:endParaRPr>
                    </a:p>
                    <a:p>
                      <a:pPr marL="285750" indent="-285750">
                        <a:spcAft>
                          <a:spcPts val="300"/>
                        </a:spcAft>
                        <a:buFont typeface="Symbol" panose="05050102010706020507" pitchFamily="18" charset="2"/>
                        <a:buChar char="-"/>
                      </a:pPr>
                      <a:r>
                        <a:rPr lang="de-DE" sz="1800" b="1" i="1" u="none" strike="noStrike" kern="1200" baseline="0" dirty="0" err="1" smtClean="0">
                          <a:solidFill>
                            <a:srgbClr val="0000CC"/>
                          </a:solidFill>
                          <a:latin typeface="Calibri" panose="020F0502020204030204" pitchFamily="34" charset="0"/>
                          <a:ea typeface="+mn-ea"/>
                          <a:cs typeface="+mn-cs"/>
                        </a:rPr>
                        <a:t>Economic</a:t>
                      </a:r>
                      <a:r>
                        <a:rPr lang="de-DE" sz="1800" b="1" i="1" u="none" strike="noStrike" kern="1200" baseline="0" dirty="0" smtClean="0">
                          <a:solidFill>
                            <a:srgbClr val="0000CC"/>
                          </a:solidFill>
                          <a:latin typeface="Calibri" panose="020F0502020204030204" pitchFamily="34" charset="0"/>
                          <a:ea typeface="+mn-ea"/>
                          <a:cs typeface="+mn-cs"/>
                        </a:rPr>
                        <a:t> </a:t>
                      </a:r>
                      <a:r>
                        <a:rPr lang="de-DE" sz="1800" b="1" i="1" u="none" strike="noStrike" kern="1200" baseline="0" dirty="0" err="1" smtClean="0">
                          <a:solidFill>
                            <a:srgbClr val="0000CC"/>
                          </a:solidFill>
                          <a:latin typeface="Calibri" panose="020F0502020204030204" pitchFamily="34" charset="0"/>
                          <a:ea typeface="+mn-ea"/>
                          <a:cs typeface="+mn-cs"/>
                        </a:rPr>
                        <a:t>and</a:t>
                      </a:r>
                      <a:r>
                        <a:rPr lang="de-DE" sz="1800" b="1" i="1" u="none" strike="noStrike" kern="1200" baseline="0" dirty="0" smtClean="0">
                          <a:solidFill>
                            <a:srgbClr val="0000CC"/>
                          </a:solidFill>
                          <a:latin typeface="Calibri" panose="020F0502020204030204" pitchFamily="34" charset="0"/>
                          <a:ea typeface="+mn-ea"/>
                          <a:cs typeface="+mn-cs"/>
                        </a:rPr>
                        <a:t> </a:t>
                      </a:r>
                      <a:r>
                        <a:rPr lang="de-DE" sz="1800" b="1" i="1" u="none" strike="noStrike" kern="1200" baseline="0" dirty="0" err="1" smtClean="0">
                          <a:solidFill>
                            <a:srgbClr val="0000CC"/>
                          </a:solidFill>
                          <a:latin typeface="Calibri" panose="020F0502020204030204" pitchFamily="34" charset="0"/>
                          <a:ea typeface="+mn-ea"/>
                          <a:cs typeface="+mn-cs"/>
                        </a:rPr>
                        <a:t>political</a:t>
                      </a:r>
                      <a:r>
                        <a:rPr lang="de-DE" sz="1800" b="1" i="1" u="none" strike="noStrike" kern="1200" baseline="0" dirty="0" smtClean="0">
                          <a:solidFill>
                            <a:srgbClr val="0000CC"/>
                          </a:solidFill>
                          <a:latin typeface="Calibri" panose="020F0502020204030204" pitchFamily="34" charset="0"/>
                          <a:ea typeface="+mn-ea"/>
                          <a:cs typeface="+mn-cs"/>
                        </a:rPr>
                        <a:t> </a:t>
                      </a:r>
                      <a:r>
                        <a:rPr lang="de-DE" sz="1800" b="1" i="1" u="none" strike="noStrike" kern="1200" baseline="0" dirty="0" err="1" smtClean="0">
                          <a:solidFill>
                            <a:srgbClr val="0000CC"/>
                          </a:solidFill>
                          <a:latin typeface="Calibri" panose="020F0502020204030204" pitchFamily="34" charset="0"/>
                          <a:ea typeface="+mn-ea"/>
                          <a:cs typeface="+mn-cs"/>
                        </a:rPr>
                        <a:t>stability</a:t>
                      </a:r>
                      <a:endParaRPr lang="de-DE" sz="1800" b="1" i="1" u="none" strike="noStrike" kern="1200" baseline="0" dirty="0" smtClean="0">
                        <a:solidFill>
                          <a:srgbClr val="0000CC"/>
                        </a:solidFill>
                        <a:latin typeface="Calibri" panose="020F0502020204030204" pitchFamily="34" charset="0"/>
                        <a:ea typeface="+mn-ea"/>
                        <a:cs typeface="+mn-cs"/>
                      </a:endParaRPr>
                    </a:p>
                    <a:p>
                      <a:pPr marL="285750" indent="-285750">
                        <a:spcAft>
                          <a:spcPts val="300"/>
                        </a:spcAft>
                        <a:buFont typeface="Symbol" panose="05050102010706020507" pitchFamily="18" charset="2"/>
                        <a:buChar char="-"/>
                      </a:pPr>
                      <a:r>
                        <a:rPr lang="de-DE" sz="1800" b="1" i="1" u="none" strike="noStrike" kern="1200" baseline="0" dirty="0" err="1" smtClean="0">
                          <a:solidFill>
                            <a:srgbClr val="0000CC"/>
                          </a:solidFill>
                          <a:latin typeface="Calibri" panose="020F0502020204030204" pitchFamily="34" charset="0"/>
                          <a:ea typeface="+mn-ea"/>
                          <a:cs typeface="+mn-cs"/>
                        </a:rPr>
                        <a:t>Islamic</a:t>
                      </a:r>
                      <a:r>
                        <a:rPr lang="de-DE" sz="1800" b="1" i="1" u="none" strike="noStrike" kern="1200" baseline="0" dirty="0" smtClean="0">
                          <a:solidFill>
                            <a:srgbClr val="0000CC"/>
                          </a:solidFill>
                          <a:latin typeface="Calibri" panose="020F0502020204030204" pitchFamily="34" charset="0"/>
                          <a:ea typeface="+mn-ea"/>
                          <a:cs typeface="+mn-cs"/>
                        </a:rPr>
                        <a:t> </a:t>
                      </a:r>
                      <a:r>
                        <a:rPr lang="de-DE" sz="1800" b="1" i="1" u="none" strike="noStrike" kern="1200" baseline="0" dirty="0" err="1" smtClean="0">
                          <a:solidFill>
                            <a:srgbClr val="0000CC"/>
                          </a:solidFill>
                          <a:latin typeface="Calibri" panose="020F0502020204030204" pitchFamily="34" charset="0"/>
                          <a:ea typeface="+mn-ea"/>
                          <a:cs typeface="+mn-cs"/>
                        </a:rPr>
                        <a:t>leadership</a:t>
                      </a:r>
                      <a:r>
                        <a:rPr lang="de-DE" sz="1800" b="1" i="1" u="none" strike="noStrike" kern="1200" baseline="0" dirty="0" smtClean="0">
                          <a:solidFill>
                            <a:srgbClr val="0000CC"/>
                          </a:solidFill>
                          <a:latin typeface="Calibri" panose="020F0502020204030204" pitchFamily="34" charset="0"/>
                          <a:ea typeface="+mn-ea"/>
                          <a:cs typeface="+mn-cs"/>
                        </a:rPr>
                        <a:t> </a:t>
                      </a:r>
                      <a:r>
                        <a:rPr lang="de-DE" sz="1800" b="1" i="1" u="none" strike="noStrike" kern="1200" baseline="0" dirty="0" err="1" smtClean="0">
                          <a:solidFill>
                            <a:srgbClr val="0000CC"/>
                          </a:solidFill>
                          <a:latin typeface="Calibri" panose="020F0502020204030204" pitchFamily="34" charset="0"/>
                          <a:ea typeface="+mn-ea"/>
                          <a:cs typeface="+mn-cs"/>
                        </a:rPr>
                        <a:t>credentials</a:t>
                      </a:r>
                      <a:endParaRPr lang="de-DE" sz="1800" b="1" i="1" u="none" strike="noStrike" kern="1200" baseline="0" dirty="0" smtClean="0">
                        <a:solidFill>
                          <a:srgbClr val="0000CC"/>
                        </a:solidFill>
                        <a:latin typeface="Calibri" panose="020F0502020204030204" pitchFamily="34" charset="0"/>
                        <a:ea typeface="+mn-ea"/>
                        <a:cs typeface="+mn-cs"/>
                      </a:endParaRPr>
                    </a:p>
                    <a:p>
                      <a:pPr marL="285750" indent="-285750">
                        <a:spcAft>
                          <a:spcPts val="300"/>
                        </a:spcAft>
                        <a:buFont typeface="Symbol" panose="05050102010706020507" pitchFamily="18" charset="2"/>
                        <a:buChar char="-"/>
                      </a:pPr>
                      <a:r>
                        <a:rPr lang="en-US" sz="1800" b="1" i="1" u="none" strike="noStrike" kern="1200" baseline="0" dirty="0" smtClean="0">
                          <a:solidFill>
                            <a:srgbClr val="0000CC"/>
                          </a:solidFill>
                          <a:latin typeface="Calibri" panose="020F0502020204030204" pitchFamily="34" charset="0"/>
                          <a:ea typeface="+mn-ea"/>
                          <a:cs typeface="+mn-cs"/>
                        </a:rPr>
                        <a:t>Coherent vision for the country </a:t>
                      </a:r>
                    </a:p>
                  </a:txBody>
                  <a:tcPr/>
                </a:tc>
              </a:tr>
              <a:tr h="370840">
                <a:tc>
                  <a:txBody>
                    <a:bodyPr/>
                    <a:lstStyle/>
                    <a:p>
                      <a:r>
                        <a:rPr lang="de-DE" dirty="0" err="1" smtClean="0">
                          <a:solidFill>
                            <a:srgbClr val="0000CC"/>
                          </a:solidFill>
                          <a:latin typeface="Calibri" panose="020F0502020204030204" pitchFamily="34" charset="0"/>
                        </a:rPr>
                        <a:t>Weaknesses</a:t>
                      </a:r>
                      <a:endParaRPr lang="de-DE" dirty="0" smtClean="0">
                        <a:solidFill>
                          <a:srgbClr val="0000CC"/>
                        </a:solidFill>
                        <a:latin typeface="Calibri" panose="020F0502020204030204" pitchFamily="34" charset="0"/>
                      </a:endParaRPr>
                    </a:p>
                    <a:p>
                      <a:endParaRPr lang="de-DE" dirty="0" smtClean="0">
                        <a:solidFill>
                          <a:srgbClr val="0000CC"/>
                        </a:solidFill>
                        <a:latin typeface="Calibri" panose="020F0502020204030204" pitchFamily="34" charset="0"/>
                      </a:endParaRPr>
                    </a:p>
                    <a:p>
                      <a:r>
                        <a:rPr lang="de-DE" dirty="0" smtClean="0">
                          <a:solidFill>
                            <a:srgbClr val="0000CC"/>
                          </a:solidFill>
                          <a:latin typeface="Calibri" panose="020F0502020204030204" pitchFamily="34" charset="0"/>
                        </a:rPr>
                        <a:t>                        </a:t>
                      </a:r>
                      <a:endParaRPr lang="de-DE" dirty="0">
                        <a:solidFill>
                          <a:srgbClr val="0000CC"/>
                        </a:solidFill>
                        <a:latin typeface="Calibri" panose="020F0502020204030204" pitchFamily="34" charset="0"/>
                      </a:endParaRPr>
                    </a:p>
                  </a:txBody>
                  <a:tcPr/>
                </a:tc>
                <a:tc>
                  <a:txBody>
                    <a:bodyPr/>
                    <a:lstStyle/>
                    <a:p>
                      <a:pPr marL="285750" marR="0" indent="-285750" algn="l" defTabSz="914400" rtl="0" eaLnBrk="1" fontAlgn="auto" latinLnBrk="0" hangingPunct="1">
                        <a:lnSpc>
                          <a:spcPct val="100000"/>
                        </a:lnSpc>
                        <a:spcBef>
                          <a:spcPts val="0"/>
                        </a:spcBef>
                        <a:spcAft>
                          <a:spcPts val="300"/>
                        </a:spcAft>
                        <a:buClrTx/>
                        <a:buSzTx/>
                        <a:buFont typeface="Symbol" panose="05050102010706020507" pitchFamily="18" charset="2"/>
                        <a:buChar char="-"/>
                        <a:tabLst/>
                        <a:defRPr/>
                      </a:pPr>
                      <a:r>
                        <a:rPr lang="en-US" sz="1800" b="1" i="1" u="none" strike="noStrike" kern="1200" baseline="0" dirty="0" smtClean="0">
                          <a:solidFill>
                            <a:srgbClr val="0000CC"/>
                          </a:solidFill>
                          <a:latin typeface="Calibri" panose="020F0502020204030204" pitchFamily="34" charset="0"/>
                          <a:ea typeface="+mn-ea"/>
                          <a:cs typeface="+mn-cs"/>
                        </a:rPr>
                        <a:t>Poor quality education and skills</a:t>
                      </a:r>
                    </a:p>
                    <a:p>
                      <a:pPr marL="285750" marR="0" indent="-285750" algn="l" defTabSz="914400" rtl="0" eaLnBrk="1" fontAlgn="auto" latinLnBrk="0" hangingPunct="1">
                        <a:lnSpc>
                          <a:spcPct val="100000"/>
                        </a:lnSpc>
                        <a:spcBef>
                          <a:spcPts val="0"/>
                        </a:spcBef>
                        <a:spcAft>
                          <a:spcPts val="300"/>
                        </a:spcAft>
                        <a:buClrTx/>
                        <a:buSzTx/>
                        <a:buFont typeface="Symbol" panose="05050102010706020507" pitchFamily="18" charset="2"/>
                        <a:buChar char="-"/>
                        <a:tabLst/>
                        <a:defRPr/>
                      </a:pPr>
                      <a:r>
                        <a:rPr lang="en-US" sz="1800" b="1" i="1" u="none" strike="noStrike" kern="1200" baseline="0" dirty="0" err="1" smtClean="0">
                          <a:solidFill>
                            <a:srgbClr val="0000CC"/>
                          </a:solidFill>
                          <a:latin typeface="Calibri" panose="020F0502020204030204" pitchFamily="34" charset="0"/>
                          <a:ea typeface="+mn-ea"/>
                          <a:cs typeface="+mn-cs"/>
                        </a:rPr>
                        <a:t>Unco</a:t>
                      </a:r>
                      <a:r>
                        <a:rPr lang="en-US" sz="1800" b="1" i="1" u="none" strike="noStrike" kern="1200" baseline="0" dirty="0" smtClean="0">
                          <a:solidFill>
                            <a:srgbClr val="0000CC"/>
                          </a:solidFill>
                          <a:latin typeface="Calibri" panose="020F0502020204030204" pitchFamily="34" charset="0"/>
                          <a:ea typeface="+mn-ea"/>
                          <a:cs typeface="+mn-cs"/>
                        </a:rPr>
                        <a:t>-ordinated national S&amp;T policy                                             weak </a:t>
                      </a:r>
                      <a:r>
                        <a:rPr lang="de-DE" sz="1800" b="1" i="1" u="none" strike="noStrike" kern="1200" baseline="0" dirty="0" err="1" smtClean="0">
                          <a:solidFill>
                            <a:srgbClr val="0000CC"/>
                          </a:solidFill>
                          <a:latin typeface="Calibri" panose="020F0502020204030204" pitchFamily="34" charset="0"/>
                          <a:ea typeface="+mn-ea"/>
                          <a:cs typeface="+mn-cs"/>
                        </a:rPr>
                        <a:t>implementation</a:t>
                      </a:r>
                      <a:r>
                        <a:rPr lang="de-DE" sz="1800" b="1" i="1" u="none" strike="noStrike" kern="1200" baseline="0" dirty="0" smtClean="0">
                          <a:solidFill>
                            <a:srgbClr val="0000CC"/>
                          </a:solidFill>
                          <a:latin typeface="Calibri" panose="020F0502020204030204" pitchFamily="34" charset="0"/>
                          <a:ea typeface="+mn-ea"/>
                          <a:cs typeface="+mn-cs"/>
                        </a:rPr>
                        <a:t> </a:t>
                      </a:r>
                      <a:r>
                        <a:rPr lang="de-DE" sz="1800" b="1" i="1" u="none" strike="noStrike" kern="1200" baseline="0" dirty="0" err="1" smtClean="0">
                          <a:solidFill>
                            <a:srgbClr val="0000CC"/>
                          </a:solidFill>
                          <a:latin typeface="Calibri" panose="020F0502020204030204" pitchFamily="34" charset="0"/>
                          <a:ea typeface="+mn-ea"/>
                          <a:cs typeface="+mn-cs"/>
                        </a:rPr>
                        <a:t>of</a:t>
                      </a:r>
                      <a:r>
                        <a:rPr lang="de-DE" sz="1800" b="1" i="1" u="none" strike="noStrike" kern="1200" baseline="0" dirty="0" smtClean="0">
                          <a:solidFill>
                            <a:srgbClr val="0000CC"/>
                          </a:solidFill>
                          <a:latin typeface="Calibri" panose="020F0502020204030204" pitchFamily="34" charset="0"/>
                          <a:ea typeface="+mn-ea"/>
                          <a:cs typeface="+mn-cs"/>
                        </a:rPr>
                        <a:t> </a:t>
                      </a:r>
                      <a:r>
                        <a:rPr lang="de-DE" sz="1800" b="1" i="1" u="none" strike="noStrike" kern="1200" baseline="0" dirty="0" err="1" smtClean="0">
                          <a:solidFill>
                            <a:srgbClr val="0000CC"/>
                          </a:solidFill>
                          <a:latin typeface="Calibri" panose="020F0502020204030204" pitchFamily="34" charset="0"/>
                          <a:ea typeface="+mn-ea"/>
                          <a:cs typeface="+mn-cs"/>
                        </a:rPr>
                        <a:t>strategies</a:t>
                      </a:r>
                      <a:endParaRPr lang="de-DE" b="1" i="1" dirty="0" smtClean="0">
                        <a:solidFill>
                          <a:srgbClr val="0000CC"/>
                        </a:solidFill>
                        <a:latin typeface="Calibri" panose="020F0502020204030204" pitchFamily="34" charset="0"/>
                      </a:endParaRPr>
                    </a:p>
                  </a:txBody>
                  <a:tcPr/>
                </a:tc>
              </a:tr>
              <a:tr h="370840">
                <a:tc>
                  <a:txBody>
                    <a:bodyPr/>
                    <a:lstStyle/>
                    <a:p>
                      <a:r>
                        <a:rPr lang="de-DE" dirty="0" err="1" smtClean="0">
                          <a:solidFill>
                            <a:srgbClr val="0000CC"/>
                          </a:solidFill>
                          <a:latin typeface="Calibri" panose="020F0502020204030204" pitchFamily="34" charset="0"/>
                        </a:rPr>
                        <a:t>Opportunities</a:t>
                      </a:r>
                      <a:endParaRPr lang="de-DE" dirty="0">
                        <a:solidFill>
                          <a:srgbClr val="0000CC"/>
                        </a:solidFill>
                        <a:latin typeface="Calibri" panose="020F0502020204030204" pitchFamily="34" charset="0"/>
                      </a:endParaRPr>
                    </a:p>
                  </a:txBody>
                  <a:tcPr/>
                </a:tc>
                <a:tc>
                  <a:txBody>
                    <a:bodyPr/>
                    <a:lstStyle/>
                    <a:p>
                      <a:pPr marL="285750" indent="-285750">
                        <a:spcAft>
                          <a:spcPts val="300"/>
                        </a:spcAft>
                        <a:buFont typeface="Symbol" panose="05050102010706020507" pitchFamily="18" charset="2"/>
                        <a:buChar char="-"/>
                      </a:pPr>
                      <a:r>
                        <a:rPr lang="en-US" sz="1800" b="1" i="1" u="none" strike="noStrike" kern="1200" baseline="0" dirty="0" smtClean="0">
                          <a:solidFill>
                            <a:srgbClr val="0000CC"/>
                          </a:solidFill>
                          <a:latin typeface="Calibri" panose="020F0502020204030204" pitchFamily="34" charset="0"/>
                          <a:ea typeface="+mn-ea"/>
                          <a:cs typeface="+mn-cs"/>
                        </a:rPr>
                        <a:t>International reputation as </a:t>
                      </a:r>
                      <a:r>
                        <a:rPr lang="en-US" sz="1800" b="1" i="1" u="none" strike="noStrike" kern="1200" baseline="0" dirty="0" err="1" smtClean="0">
                          <a:solidFill>
                            <a:srgbClr val="0000CC"/>
                          </a:solidFill>
                          <a:latin typeface="Calibri" panose="020F0502020204030204" pitchFamily="34" charset="0"/>
                          <a:ea typeface="+mn-ea"/>
                          <a:cs typeface="+mn-cs"/>
                        </a:rPr>
                        <a:t>centre</a:t>
                      </a:r>
                      <a:r>
                        <a:rPr lang="en-US" sz="1800" b="1" i="1" u="none" strike="noStrike" kern="1200" baseline="0" dirty="0" smtClean="0">
                          <a:solidFill>
                            <a:srgbClr val="0000CC"/>
                          </a:solidFill>
                          <a:latin typeface="Calibri" panose="020F0502020204030204" pitchFamily="34" charset="0"/>
                          <a:ea typeface="+mn-ea"/>
                          <a:cs typeface="+mn-cs"/>
                        </a:rPr>
                        <a:t> for                                     </a:t>
                      </a:r>
                      <a:r>
                        <a:rPr lang="en-US" sz="1800" b="1" i="1" u="none" strike="noStrike" kern="1200" baseline="0" dirty="0" err="1" smtClean="0">
                          <a:solidFill>
                            <a:srgbClr val="0000CC"/>
                          </a:solidFill>
                          <a:latin typeface="Calibri" panose="020F0502020204030204" pitchFamily="34" charset="0"/>
                          <a:ea typeface="+mn-ea"/>
                          <a:cs typeface="+mn-cs"/>
                        </a:rPr>
                        <a:t>islamic</a:t>
                      </a:r>
                      <a:r>
                        <a:rPr lang="en-US" sz="1800" b="1" i="1" u="none" strike="noStrike" kern="1200" baseline="0" dirty="0" smtClean="0">
                          <a:solidFill>
                            <a:srgbClr val="0000CC"/>
                          </a:solidFill>
                          <a:latin typeface="Calibri" panose="020F0502020204030204" pitchFamily="34" charset="0"/>
                          <a:ea typeface="+mn-ea"/>
                          <a:cs typeface="+mn-cs"/>
                        </a:rPr>
                        <a:t> banking </a:t>
                      </a:r>
                      <a:r>
                        <a:rPr lang="de-DE" sz="1800" b="1" i="1" u="none" strike="noStrike" kern="1200" baseline="0" dirty="0" err="1" smtClean="0">
                          <a:solidFill>
                            <a:srgbClr val="0000CC"/>
                          </a:solidFill>
                          <a:latin typeface="Calibri" panose="020F0502020204030204" pitchFamily="34" charset="0"/>
                          <a:ea typeface="+mn-ea"/>
                          <a:cs typeface="+mn-cs"/>
                        </a:rPr>
                        <a:t>and</a:t>
                      </a:r>
                      <a:r>
                        <a:rPr lang="de-DE" sz="1800" b="1" i="1" u="none" strike="noStrike" kern="1200" baseline="0" dirty="0" smtClean="0">
                          <a:solidFill>
                            <a:srgbClr val="0000CC"/>
                          </a:solidFill>
                          <a:latin typeface="Calibri" panose="020F0502020204030204" pitchFamily="34" charset="0"/>
                          <a:ea typeface="+mn-ea"/>
                          <a:cs typeface="+mn-cs"/>
                        </a:rPr>
                        <a:t> </a:t>
                      </a:r>
                      <a:r>
                        <a:rPr lang="de-DE" sz="1800" b="1" i="1" u="none" strike="noStrike" kern="1200" baseline="0" dirty="0" err="1" smtClean="0">
                          <a:solidFill>
                            <a:srgbClr val="0000CC"/>
                          </a:solidFill>
                          <a:latin typeface="Calibri" panose="020F0502020204030204" pitchFamily="34" charset="0"/>
                          <a:ea typeface="+mn-ea"/>
                          <a:cs typeface="+mn-cs"/>
                        </a:rPr>
                        <a:t>finance</a:t>
                      </a:r>
                      <a:endParaRPr lang="de-DE" sz="1800" b="1" i="1" u="none" strike="noStrike" kern="1200" baseline="0" dirty="0" smtClean="0">
                        <a:solidFill>
                          <a:srgbClr val="0000CC"/>
                        </a:solidFill>
                        <a:latin typeface="Calibri" panose="020F0502020204030204" pitchFamily="34" charset="0"/>
                        <a:ea typeface="+mn-ea"/>
                        <a:cs typeface="+mn-cs"/>
                      </a:endParaRPr>
                    </a:p>
                    <a:p>
                      <a:pPr marL="285750" indent="-285750">
                        <a:spcAft>
                          <a:spcPts val="300"/>
                        </a:spcAft>
                        <a:buFont typeface="Symbol" panose="05050102010706020507" pitchFamily="18" charset="2"/>
                        <a:buChar char="-"/>
                      </a:pPr>
                      <a:r>
                        <a:rPr lang="en-US" sz="1800" b="1" i="1" u="none" strike="noStrike" kern="1200" baseline="0" dirty="0" smtClean="0">
                          <a:solidFill>
                            <a:srgbClr val="0000CC"/>
                          </a:solidFill>
                          <a:latin typeface="Calibri" panose="020F0502020204030204" pitchFamily="34" charset="0"/>
                          <a:ea typeface="+mn-ea"/>
                          <a:cs typeface="+mn-cs"/>
                        </a:rPr>
                        <a:t>Burgeoning service sector including                                  expansion of </a:t>
                      </a:r>
                      <a:r>
                        <a:rPr lang="de-DE" sz="1800" b="1" i="1" u="none" strike="noStrike" kern="1200" baseline="0" dirty="0" err="1" smtClean="0">
                          <a:solidFill>
                            <a:srgbClr val="0000CC"/>
                          </a:solidFill>
                          <a:latin typeface="Calibri" panose="020F0502020204030204" pitchFamily="34" charset="0"/>
                          <a:ea typeface="+mn-ea"/>
                          <a:cs typeface="+mn-cs"/>
                        </a:rPr>
                        <a:t>tourism</a:t>
                      </a:r>
                      <a:r>
                        <a:rPr lang="de-DE" sz="1800" b="1" i="1" u="none" strike="noStrike" kern="1200" baseline="0" dirty="0" smtClean="0">
                          <a:solidFill>
                            <a:srgbClr val="0000CC"/>
                          </a:solidFill>
                          <a:latin typeface="Calibri" panose="020F0502020204030204" pitchFamily="34" charset="0"/>
                          <a:ea typeface="+mn-ea"/>
                          <a:cs typeface="+mn-cs"/>
                        </a:rPr>
                        <a:t> </a:t>
                      </a:r>
                      <a:r>
                        <a:rPr lang="de-DE" sz="1800" b="1" i="1" u="none" strike="noStrike" kern="1200" baseline="0" dirty="0" err="1" smtClean="0">
                          <a:solidFill>
                            <a:srgbClr val="0000CC"/>
                          </a:solidFill>
                          <a:latin typeface="Calibri" panose="020F0502020204030204" pitchFamily="34" charset="0"/>
                          <a:ea typeface="+mn-ea"/>
                          <a:cs typeface="+mn-cs"/>
                        </a:rPr>
                        <a:t>industry</a:t>
                      </a:r>
                      <a:endParaRPr lang="de-DE" sz="1800" b="1" i="1" u="none" strike="noStrike" kern="1200" baseline="0" dirty="0" smtClean="0">
                        <a:solidFill>
                          <a:srgbClr val="0000CC"/>
                        </a:solidFill>
                        <a:latin typeface="Calibri" panose="020F0502020204030204" pitchFamily="34" charset="0"/>
                        <a:ea typeface="+mn-ea"/>
                        <a:cs typeface="+mn-cs"/>
                      </a:endParaRPr>
                    </a:p>
                    <a:p>
                      <a:pPr marL="285750" indent="-285750">
                        <a:spcAft>
                          <a:spcPts val="300"/>
                        </a:spcAft>
                        <a:buFont typeface="Symbol" panose="05050102010706020507" pitchFamily="18" charset="2"/>
                        <a:buChar char="-"/>
                      </a:pPr>
                      <a:r>
                        <a:rPr lang="de-DE" sz="1800" b="1" i="1" u="none" strike="noStrike" kern="1200" baseline="0" dirty="0" err="1" smtClean="0">
                          <a:solidFill>
                            <a:srgbClr val="0000CC"/>
                          </a:solidFill>
                          <a:latin typeface="Calibri" panose="020F0502020204030204" pitchFamily="34" charset="0"/>
                          <a:ea typeface="+mn-ea"/>
                          <a:cs typeface="+mn-cs"/>
                        </a:rPr>
                        <a:t>Sizeable</a:t>
                      </a:r>
                      <a:r>
                        <a:rPr lang="de-DE" sz="1800" b="1" i="1" u="none" strike="noStrike" kern="1200" baseline="0" dirty="0" smtClean="0">
                          <a:solidFill>
                            <a:srgbClr val="0000CC"/>
                          </a:solidFill>
                          <a:latin typeface="Calibri" panose="020F0502020204030204" pitchFamily="34" charset="0"/>
                          <a:ea typeface="+mn-ea"/>
                          <a:cs typeface="+mn-cs"/>
                        </a:rPr>
                        <a:t> </a:t>
                      </a:r>
                      <a:r>
                        <a:rPr lang="de-DE" sz="1800" b="1" i="1" u="none" strike="noStrike" kern="1200" baseline="0" dirty="0" err="1" smtClean="0">
                          <a:solidFill>
                            <a:srgbClr val="0000CC"/>
                          </a:solidFill>
                          <a:latin typeface="Calibri" panose="020F0502020204030204" pitchFamily="34" charset="0"/>
                          <a:ea typeface="+mn-ea"/>
                          <a:cs typeface="+mn-cs"/>
                        </a:rPr>
                        <a:t>Malaysian</a:t>
                      </a:r>
                      <a:r>
                        <a:rPr lang="de-DE" sz="1800" b="1" i="1" u="none" strike="noStrike" kern="1200" baseline="0" dirty="0" smtClean="0">
                          <a:solidFill>
                            <a:srgbClr val="0000CC"/>
                          </a:solidFill>
                          <a:latin typeface="Calibri" panose="020F0502020204030204" pitchFamily="34" charset="0"/>
                          <a:ea typeface="+mn-ea"/>
                          <a:cs typeface="+mn-cs"/>
                        </a:rPr>
                        <a:t> </a:t>
                      </a:r>
                      <a:r>
                        <a:rPr lang="de-DE" sz="1800" b="1" i="1" u="none" strike="noStrike" kern="1200" baseline="0" dirty="0" err="1" smtClean="0">
                          <a:solidFill>
                            <a:srgbClr val="0000CC"/>
                          </a:solidFill>
                          <a:latin typeface="Calibri" panose="020F0502020204030204" pitchFamily="34" charset="0"/>
                          <a:ea typeface="+mn-ea"/>
                          <a:cs typeface="+mn-cs"/>
                        </a:rPr>
                        <a:t>diaspora</a:t>
                      </a:r>
                      <a:endParaRPr lang="de-DE" sz="1800" b="1" i="1" u="none" strike="noStrike" kern="1200" baseline="0" dirty="0" smtClean="0">
                        <a:solidFill>
                          <a:srgbClr val="0000CC"/>
                        </a:solidFill>
                        <a:latin typeface="Calibri" panose="020F0502020204030204" pitchFamily="34" charset="0"/>
                        <a:ea typeface="+mn-ea"/>
                        <a:cs typeface="+mn-cs"/>
                      </a:endParaRPr>
                    </a:p>
                  </a:txBody>
                  <a:tcPr/>
                </a:tc>
              </a:tr>
              <a:tr h="370840">
                <a:tc>
                  <a:txBody>
                    <a:bodyPr/>
                    <a:lstStyle/>
                    <a:p>
                      <a:r>
                        <a:rPr lang="de-DE" dirty="0" err="1" smtClean="0">
                          <a:solidFill>
                            <a:srgbClr val="0000CC"/>
                          </a:solidFill>
                          <a:latin typeface="Calibri" panose="020F0502020204030204" pitchFamily="34" charset="0"/>
                        </a:rPr>
                        <a:t>Threats</a:t>
                      </a:r>
                      <a:endParaRPr lang="de-DE" dirty="0">
                        <a:solidFill>
                          <a:srgbClr val="0000CC"/>
                        </a:solidFill>
                        <a:latin typeface="Calibri" panose="020F0502020204030204" pitchFamily="34" charset="0"/>
                      </a:endParaRPr>
                    </a:p>
                  </a:txBody>
                  <a:tcPr/>
                </a:tc>
                <a:tc>
                  <a:txBody>
                    <a:bodyPr/>
                    <a:lstStyle/>
                    <a:p>
                      <a:pPr marL="285750" indent="-285750">
                        <a:spcAft>
                          <a:spcPts val="300"/>
                        </a:spcAft>
                        <a:buFont typeface="Symbol" panose="05050102010706020507" pitchFamily="18" charset="2"/>
                        <a:buChar char="-"/>
                      </a:pPr>
                      <a:r>
                        <a:rPr lang="de-DE" sz="1800" b="1" i="1" u="none" strike="noStrike" kern="1200" baseline="0" dirty="0" err="1" smtClean="0">
                          <a:solidFill>
                            <a:srgbClr val="0000CC"/>
                          </a:solidFill>
                          <a:latin typeface="Calibri" panose="020F0502020204030204" pitchFamily="34" charset="0"/>
                          <a:ea typeface="+mn-ea"/>
                          <a:cs typeface="+mn-cs"/>
                        </a:rPr>
                        <a:t>Increasing</a:t>
                      </a:r>
                      <a:r>
                        <a:rPr lang="de-DE" sz="1800" b="1" i="1" u="none" strike="noStrike" kern="1200" baseline="0" dirty="0" smtClean="0">
                          <a:solidFill>
                            <a:srgbClr val="0000CC"/>
                          </a:solidFill>
                          <a:latin typeface="Calibri" panose="020F0502020204030204" pitchFamily="34" charset="0"/>
                          <a:ea typeface="+mn-ea"/>
                          <a:cs typeface="+mn-cs"/>
                        </a:rPr>
                        <a:t> </a:t>
                      </a:r>
                      <a:r>
                        <a:rPr lang="de-DE" sz="1800" b="1" i="1" u="none" strike="noStrike" kern="1200" baseline="0" dirty="0" err="1" smtClean="0">
                          <a:solidFill>
                            <a:srgbClr val="0000CC"/>
                          </a:solidFill>
                          <a:latin typeface="Calibri" panose="020F0502020204030204" pitchFamily="34" charset="0"/>
                          <a:ea typeface="+mn-ea"/>
                          <a:cs typeface="+mn-cs"/>
                        </a:rPr>
                        <a:t>brain</a:t>
                      </a:r>
                      <a:r>
                        <a:rPr lang="de-DE" sz="1800" b="1" i="1" u="none" strike="noStrike" kern="1200" baseline="0" dirty="0" smtClean="0">
                          <a:solidFill>
                            <a:srgbClr val="0000CC"/>
                          </a:solidFill>
                          <a:latin typeface="Calibri" panose="020F0502020204030204" pitchFamily="34" charset="0"/>
                          <a:ea typeface="+mn-ea"/>
                          <a:cs typeface="+mn-cs"/>
                        </a:rPr>
                        <a:t> </a:t>
                      </a:r>
                      <a:r>
                        <a:rPr lang="de-DE" sz="1800" b="1" i="1" u="none" strike="noStrike" kern="1200" baseline="0" dirty="0" err="1" smtClean="0">
                          <a:solidFill>
                            <a:srgbClr val="0000CC"/>
                          </a:solidFill>
                          <a:latin typeface="Calibri" panose="020F0502020204030204" pitchFamily="34" charset="0"/>
                          <a:ea typeface="+mn-ea"/>
                          <a:cs typeface="+mn-cs"/>
                        </a:rPr>
                        <a:t>drain</a:t>
                      </a:r>
                      <a:endParaRPr lang="de-DE" sz="1800" b="1" i="1" u="none" strike="noStrike" kern="1200" baseline="0" dirty="0" smtClean="0">
                        <a:solidFill>
                          <a:srgbClr val="0000CC"/>
                        </a:solidFill>
                        <a:latin typeface="Calibri" panose="020F0502020204030204" pitchFamily="34" charset="0"/>
                        <a:ea typeface="+mn-ea"/>
                        <a:cs typeface="+mn-cs"/>
                      </a:endParaRPr>
                    </a:p>
                    <a:p>
                      <a:pPr marL="285750" indent="-285750">
                        <a:spcAft>
                          <a:spcPts val="300"/>
                        </a:spcAft>
                        <a:buFont typeface="Symbol" panose="05050102010706020507" pitchFamily="18" charset="2"/>
                        <a:buChar char="-"/>
                      </a:pPr>
                      <a:r>
                        <a:rPr lang="en-US" sz="1800" b="1" i="1" u="none" strike="noStrike" kern="1200" baseline="0" dirty="0" smtClean="0">
                          <a:solidFill>
                            <a:srgbClr val="0000CC"/>
                          </a:solidFill>
                          <a:latin typeface="Calibri" panose="020F0502020204030204" pitchFamily="34" charset="0"/>
                          <a:ea typeface="+mn-ea"/>
                          <a:cs typeface="+mn-cs"/>
                        </a:rPr>
                        <a:t>Racial </a:t>
                      </a:r>
                      <a:r>
                        <a:rPr lang="en-US" sz="1800" b="1" i="1" u="none" strike="noStrike" kern="1200" baseline="0" dirty="0" err="1" smtClean="0">
                          <a:solidFill>
                            <a:srgbClr val="0000CC"/>
                          </a:solidFill>
                          <a:latin typeface="Calibri" panose="020F0502020204030204" pitchFamily="34" charset="0"/>
                          <a:ea typeface="+mn-ea"/>
                          <a:cs typeface="+mn-cs"/>
                        </a:rPr>
                        <a:t>polarisation</a:t>
                      </a:r>
                      <a:r>
                        <a:rPr lang="en-US" sz="1800" b="1" i="1" u="none" strike="noStrike" kern="1200" baseline="0" dirty="0" smtClean="0">
                          <a:solidFill>
                            <a:srgbClr val="0000CC"/>
                          </a:solidFill>
                          <a:latin typeface="Calibri" panose="020F0502020204030204" pitchFamily="34" charset="0"/>
                          <a:ea typeface="+mn-ea"/>
                          <a:cs typeface="+mn-cs"/>
                        </a:rPr>
                        <a:t> and religious extremism</a:t>
                      </a:r>
                      <a:endParaRPr lang="de-DE" b="1" i="1" dirty="0" smtClean="0">
                        <a:solidFill>
                          <a:srgbClr val="0000CC"/>
                        </a:solidFill>
                        <a:latin typeface="Calibri" panose="020F0502020204030204" pitchFamily="34" charset="0"/>
                      </a:endParaRPr>
                    </a:p>
                  </a:txBody>
                  <a:tcPr/>
                </a:tc>
              </a:tr>
            </a:tbl>
          </a:graphicData>
        </a:graphic>
      </p:graphicFrame>
      <p:sp>
        <p:nvSpPr>
          <p:cNvPr id="6" name="Abgerundete rechteckige Legende 5"/>
          <p:cNvSpPr/>
          <p:nvPr/>
        </p:nvSpPr>
        <p:spPr bwMode="auto">
          <a:xfrm>
            <a:off x="6734472" y="1844824"/>
            <a:ext cx="2013992" cy="1296144"/>
          </a:xfrm>
          <a:prstGeom prst="wedgeRoundRectCallout">
            <a:avLst>
              <a:gd name="adj1" fmla="val 1590"/>
              <a:gd name="adj2" fmla="val -88739"/>
              <a:gd name="adj3" fmla="val 16667"/>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de-DE" sz="1800" b="1" dirty="0" smtClean="0">
                <a:solidFill>
                  <a:srgbClr val="0000CC"/>
                </a:solidFill>
                <a:latin typeface="Calibri" panose="020F0502020204030204" pitchFamily="34" charset="0"/>
              </a:rPr>
              <a:t>… </a:t>
            </a:r>
            <a:r>
              <a:rPr lang="de-DE" sz="1800" b="1" dirty="0" err="1" smtClean="0">
                <a:solidFill>
                  <a:srgbClr val="0000CC"/>
                </a:solidFill>
                <a:latin typeface="Calibri" panose="020F0502020204030204" pitchFamily="34" charset="0"/>
              </a:rPr>
              <a:t>b</a:t>
            </a:r>
            <a:r>
              <a:rPr kumimoji="0" lang="de-DE" sz="1800" b="1" i="0" u="none" strike="noStrike" cap="none" normalizeH="0" baseline="0" dirty="0" err="1" smtClean="0">
                <a:ln>
                  <a:noFill/>
                </a:ln>
                <a:solidFill>
                  <a:srgbClr val="0000CC"/>
                </a:solidFill>
                <a:effectLst/>
                <a:latin typeface="Calibri" panose="020F0502020204030204" pitchFamily="34" charset="0"/>
              </a:rPr>
              <a:t>y</a:t>
            </a:r>
            <a:r>
              <a:rPr kumimoji="0" lang="de-DE" sz="1800" b="1" i="0" u="none" strike="noStrike" cap="none" normalizeH="0" baseline="0" dirty="0" smtClean="0">
                <a:ln>
                  <a:noFill/>
                </a:ln>
                <a:solidFill>
                  <a:srgbClr val="0000CC"/>
                </a:solidFill>
                <a:effectLst/>
                <a:latin typeface="Calibri" panose="020F0502020204030204" pitchFamily="34" charset="0"/>
              </a:rPr>
              <a:t> </a:t>
            </a:r>
            <a:r>
              <a:rPr kumimoji="0" lang="de-DE" sz="1800" b="1" i="0" u="none" strike="noStrike" cap="none" normalizeH="0" baseline="0" dirty="0" err="1" smtClean="0">
                <a:ln>
                  <a:noFill/>
                </a:ln>
                <a:solidFill>
                  <a:srgbClr val="0000CC"/>
                </a:solidFill>
                <a:effectLst/>
                <a:latin typeface="Calibri" panose="020F0502020204030204" pitchFamily="34" charset="0"/>
              </a:rPr>
              <a:t>policies</a:t>
            </a:r>
            <a:r>
              <a:rPr kumimoji="0" lang="de-DE" sz="1800" b="1" i="0" u="none" strike="noStrike" cap="none" normalizeH="0" baseline="0" dirty="0" smtClean="0">
                <a:ln>
                  <a:noFill/>
                </a:ln>
                <a:solidFill>
                  <a:srgbClr val="0000CC"/>
                </a:solidFill>
                <a:effectLst/>
                <a:latin typeface="Calibri" panose="020F0502020204030204" pitchFamily="34" charset="0"/>
              </a:rPr>
              <a:t> </a:t>
            </a:r>
            <a:r>
              <a:rPr kumimoji="0" lang="de-DE" sz="1800" b="1" i="0" u="none" strike="noStrike" cap="none" normalizeH="0" baseline="0" dirty="0" err="1" smtClean="0">
                <a:ln>
                  <a:noFill/>
                </a:ln>
                <a:solidFill>
                  <a:srgbClr val="0000CC"/>
                </a:solidFill>
                <a:effectLst/>
                <a:latin typeface="Calibri" panose="020F0502020204030204" pitchFamily="34" charset="0"/>
              </a:rPr>
              <a:t>for</a:t>
            </a:r>
            <a:r>
              <a:rPr kumimoji="0" lang="de-DE" sz="1800" b="1" i="0" u="none" strike="noStrike" cap="none" normalizeH="0" baseline="0" dirty="0" smtClean="0">
                <a:ln>
                  <a:noFill/>
                </a:ln>
                <a:solidFill>
                  <a:srgbClr val="0000CC"/>
                </a:solidFill>
                <a:effectLst/>
                <a:latin typeface="Calibri" panose="020F0502020204030204" pitchFamily="34" charset="0"/>
              </a:rPr>
              <a:t> </a:t>
            </a:r>
            <a:r>
              <a:rPr kumimoji="0" lang="de-DE" sz="1800" b="1" i="0" u="none" strike="noStrike" cap="none" normalizeH="0" baseline="0" dirty="0" err="1" smtClean="0">
                <a:ln>
                  <a:noFill/>
                </a:ln>
                <a:solidFill>
                  <a:srgbClr val="0000CC"/>
                </a:solidFill>
                <a:effectLst/>
                <a:latin typeface="Calibri" panose="020F0502020204030204" pitchFamily="34" charset="0"/>
              </a:rPr>
              <a:t>social</a:t>
            </a:r>
            <a:r>
              <a:rPr lang="de-DE" sz="1800" b="1" dirty="0">
                <a:solidFill>
                  <a:srgbClr val="0000CC"/>
                </a:solidFill>
                <a:latin typeface="Calibri" panose="020F0502020204030204" pitchFamily="34" charset="0"/>
              </a:rPr>
              <a:t> </a:t>
            </a:r>
            <a:r>
              <a:rPr kumimoji="0" lang="de-DE" sz="1800" b="1" i="0" u="none" strike="noStrike" cap="none" normalizeH="0" baseline="0" dirty="0" err="1" smtClean="0">
                <a:ln>
                  <a:noFill/>
                </a:ln>
                <a:solidFill>
                  <a:srgbClr val="0000CC"/>
                </a:solidFill>
                <a:effectLst/>
                <a:latin typeface="Calibri" panose="020F0502020204030204" pitchFamily="34" charset="0"/>
              </a:rPr>
              <a:t>innovation</a:t>
            </a:r>
            <a:r>
              <a:rPr kumimoji="0" lang="de-DE" sz="1800" b="1" i="0" u="none" strike="noStrike" cap="none" normalizeH="0" baseline="0" dirty="0" smtClean="0">
                <a:ln>
                  <a:noFill/>
                </a:ln>
                <a:solidFill>
                  <a:srgbClr val="0000CC"/>
                </a:solidFill>
                <a:effectLst/>
                <a:latin typeface="Calibri" panose="020F0502020204030204" pitchFamily="34" charset="0"/>
              </a:rPr>
              <a:t> </a:t>
            </a:r>
            <a:r>
              <a:rPr kumimoji="0" lang="de-DE" sz="1800" b="1" i="0" u="none" strike="noStrike" cap="none" normalizeH="0" baseline="0" dirty="0" err="1" smtClean="0">
                <a:ln>
                  <a:noFill/>
                </a:ln>
                <a:solidFill>
                  <a:srgbClr val="0000CC"/>
                </a:solidFill>
                <a:effectLst/>
                <a:latin typeface="Calibri" panose="020F0502020204030204" pitchFamily="34" charset="0"/>
              </a:rPr>
              <a:t>development</a:t>
            </a:r>
            <a:r>
              <a:rPr kumimoji="0" lang="de-DE" sz="1800" b="1" i="0" u="none" strike="noStrike" cap="none" normalizeH="0" baseline="0" dirty="0" smtClean="0">
                <a:ln>
                  <a:noFill/>
                </a:ln>
                <a:solidFill>
                  <a:srgbClr val="0000CC"/>
                </a:solidFill>
                <a:effectLst/>
                <a:latin typeface="Calibri" panose="020F0502020204030204" pitchFamily="34" charset="0"/>
              </a:rPr>
              <a:t> </a:t>
            </a:r>
            <a:r>
              <a:rPr kumimoji="0" lang="de-DE" sz="1800" b="1" i="0" u="none" strike="noStrike" cap="none" normalizeH="0" baseline="0" dirty="0" err="1" smtClean="0">
                <a:ln>
                  <a:noFill/>
                </a:ln>
                <a:solidFill>
                  <a:srgbClr val="0000CC"/>
                </a:solidFill>
                <a:effectLst/>
                <a:latin typeface="Calibri" panose="020F0502020204030204" pitchFamily="34" charset="0"/>
              </a:rPr>
              <a:t>and</a:t>
            </a:r>
            <a:r>
              <a:rPr kumimoji="0" lang="de-DE" sz="1800" b="1" i="0" u="none" strike="noStrike" cap="none" normalizeH="0" baseline="0" dirty="0" smtClean="0">
                <a:ln>
                  <a:noFill/>
                </a:ln>
                <a:solidFill>
                  <a:srgbClr val="0000CC"/>
                </a:solidFill>
                <a:effectLst/>
                <a:latin typeface="Calibri" panose="020F0502020204030204" pitchFamily="34" charset="0"/>
              </a:rPr>
              <a:t> </a:t>
            </a:r>
            <a:r>
              <a:rPr kumimoji="0" lang="de-DE" sz="1800" b="1" i="0" u="none" strike="noStrike" cap="none" normalizeH="0" baseline="0" dirty="0" err="1" smtClean="0">
                <a:ln>
                  <a:noFill/>
                </a:ln>
                <a:solidFill>
                  <a:srgbClr val="0000CC"/>
                </a:solidFill>
                <a:effectLst/>
                <a:latin typeface="Calibri" panose="020F0502020204030204" pitchFamily="34" charset="0"/>
              </a:rPr>
              <a:t>implementation</a:t>
            </a:r>
            <a:endParaRPr kumimoji="0" lang="de-DE" sz="1800" b="1" i="0" u="none" strike="noStrike" cap="none" normalizeH="0" baseline="0" dirty="0" smtClean="0">
              <a:ln>
                <a:noFill/>
              </a:ln>
              <a:solidFill>
                <a:srgbClr val="0000CC"/>
              </a:solidFill>
              <a:effectLst/>
              <a:latin typeface="Calibri" panose="020F0502020204030204" pitchFamily="34" charset="0"/>
            </a:endParaRPr>
          </a:p>
        </p:txBody>
      </p:sp>
      <p:pic>
        <p:nvPicPr>
          <p:cNvPr id="7" name="Picture 10"/>
          <p:cNvPicPr>
            <a:picLocks noChangeAspect="1" noChangeArrowheads="1"/>
          </p:cNvPicPr>
          <p:nvPr/>
        </p:nvPicPr>
        <p:blipFill>
          <a:blip r:embed="rId2">
            <a:grayscl/>
            <a:extLst>
              <a:ext uri="{28A0092B-C50C-407E-A947-70E740481C1C}">
                <a14:useLocalDpi xmlns:a14="http://schemas.microsoft.com/office/drawing/2010/main" val="0"/>
              </a:ext>
            </a:extLst>
          </a:blip>
          <a:srcRect t="30244" b="35329"/>
          <a:stretch>
            <a:fillRect/>
          </a:stretch>
        </p:blipFill>
        <p:spPr bwMode="auto">
          <a:xfrm>
            <a:off x="0" y="-27384"/>
            <a:ext cx="9144000" cy="658813"/>
          </a:xfrm>
          <a:prstGeom prst="rect">
            <a:avLst/>
          </a:prstGeom>
          <a:noFill/>
          <a:ln>
            <a:noFill/>
          </a:ln>
          <a:effectLst/>
          <a:extLst>
            <a:ext uri="{909E8E84-426E-40DD-AFC4-6F175D3DCCD1}">
              <a14:hiddenFill xmlns:a14="http://schemas.microsoft.com/office/drawing/2010/main">
                <a:solidFill>
                  <a:srgbClr val="FF3300">
                    <a:alpha val="16078"/>
                  </a:srgbClr>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1"/>
          <p:cNvPicPr>
            <a:picLocks noChangeAspect="1" noChangeArrowheads="1"/>
          </p:cNvPicPr>
          <p:nvPr/>
        </p:nvPicPr>
        <p:blipFill>
          <a:blip r:embed="rId3">
            <a:grayscl/>
            <a:extLst>
              <a:ext uri="{28A0092B-C50C-407E-A947-70E740481C1C}">
                <a14:useLocalDpi xmlns:a14="http://schemas.microsoft.com/office/drawing/2010/main" val="0"/>
              </a:ext>
            </a:extLst>
          </a:blip>
          <a:srcRect t="10394" b="45430"/>
          <a:stretch>
            <a:fillRect/>
          </a:stretch>
        </p:blipFill>
        <p:spPr bwMode="auto">
          <a:xfrm>
            <a:off x="0" y="6120779"/>
            <a:ext cx="9144000" cy="836613"/>
          </a:xfrm>
          <a:prstGeom prst="rect">
            <a:avLst/>
          </a:prstGeom>
          <a:noFill/>
          <a:ln>
            <a:noFill/>
          </a:ln>
          <a:effectLst/>
          <a:extLst>
            <a:ext uri="{909E8E84-426E-40DD-AFC4-6F175D3DCCD1}">
              <a14:hiddenFill xmlns:a14="http://schemas.microsoft.com/office/drawing/2010/main">
                <a:solidFill>
                  <a:srgbClr val="FF3300">
                    <a:alpha val="16078"/>
                  </a:srgbClr>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unde Klammer rechts 2"/>
          <p:cNvSpPr/>
          <p:nvPr/>
        </p:nvSpPr>
        <p:spPr bwMode="auto">
          <a:xfrm flipH="1">
            <a:off x="1979712" y="1772816"/>
            <a:ext cx="576064" cy="1260140"/>
          </a:xfrm>
          <a:prstGeom prst="rightBracket">
            <a:avLst/>
          </a:prstGeom>
          <a:noFill/>
          <a:ln w="28575" cap="flat" cmpd="sng" algn="ctr">
            <a:solidFill>
              <a:srgbClr val="00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9" name="Runde Klammer rechts 8"/>
          <p:cNvSpPr/>
          <p:nvPr/>
        </p:nvSpPr>
        <p:spPr bwMode="auto">
          <a:xfrm flipH="1">
            <a:off x="1979712" y="3212976"/>
            <a:ext cx="576064" cy="2376264"/>
          </a:xfrm>
          <a:prstGeom prst="rightBracket">
            <a:avLst/>
          </a:prstGeom>
          <a:noFill/>
          <a:ln w="28575" cap="flat" cmpd="sng" algn="ctr">
            <a:solidFill>
              <a:srgbClr val="00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cxnSp>
        <p:nvCxnSpPr>
          <p:cNvPr id="17" name="Gerade Verbindung 16"/>
          <p:cNvCxnSpPr/>
          <p:nvPr/>
        </p:nvCxnSpPr>
        <p:spPr bwMode="auto">
          <a:xfrm>
            <a:off x="2555776" y="3032956"/>
            <a:ext cx="0" cy="180020"/>
          </a:xfrm>
          <a:prstGeom prst="line">
            <a:avLst/>
          </a:prstGeom>
          <a:solidFill>
            <a:schemeClr val="accent1"/>
          </a:solidFill>
          <a:ln w="28575" cap="flat" cmpd="sng" algn="ctr">
            <a:solidFill>
              <a:srgbClr val="000066"/>
            </a:solidFill>
            <a:prstDash val="solid"/>
            <a:round/>
            <a:headEnd type="none" w="med" len="med"/>
            <a:tailEnd type="none" w="med" len="med"/>
          </a:ln>
          <a:effectLst/>
        </p:spPr>
      </p:cxnSp>
      <p:cxnSp>
        <p:nvCxnSpPr>
          <p:cNvPr id="19" name="Gerade Verbindung 18"/>
          <p:cNvCxnSpPr/>
          <p:nvPr/>
        </p:nvCxnSpPr>
        <p:spPr bwMode="auto">
          <a:xfrm>
            <a:off x="6048164" y="2780928"/>
            <a:ext cx="252028" cy="648072"/>
          </a:xfrm>
          <a:prstGeom prst="line">
            <a:avLst/>
          </a:prstGeom>
          <a:solidFill>
            <a:schemeClr val="accent1"/>
          </a:solidFill>
          <a:ln w="28575" cap="flat" cmpd="sng" algn="ctr">
            <a:solidFill>
              <a:srgbClr val="000066"/>
            </a:solidFill>
            <a:prstDash val="solid"/>
            <a:round/>
            <a:headEnd type="none" w="med" len="med"/>
            <a:tailEnd type="none" w="med" len="med"/>
          </a:ln>
          <a:effectLst/>
        </p:spPr>
      </p:cxnSp>
      <p:cxnSp>
        <p:nvCxnSpPr>
          <p:cNvPr id="22" name="Gerade Verbindung 21"/>
          <p:cNvCxnSpPr/>
          <p:nvPr/>
        </p:nvCxnSpPr>
        <p:spPr bwMode="auto">
          <a:xfrm>
            <a:off x="6300192" y="3429000"/>
            <a:ext cx="0" cy="1512168"/>
          </a:xfrm>
          <a:prstGeom prst="line">
            <a:avLst/>
          </a:prstGeom>
          <a:solidFill>
            <a:schemeClr val="accent1"/>
          </a:solidFill>
          <a:ln w="28575" cap="flat" cmpd="sng" algn="ctr">
            <a:solidFill>
              <a:srgbClr val="000066"/>
            </a:solidFill>
            <a:prstDash val="solid"/>
            <a:round/>
            <a:headEnd type="none" w="med" len="med"/>
            <a:tailEnd type="none" w="med" len="med"/>
          </a:ln>
          <a:effectLst/>
        </p:spPr>
      </p:cxnSp>
      <p:cxnSp>
        <p:nvCxnSpPr>
          <p:cNvPr id="24" name="Gerade Verbindung 23"/>
          <p:cNvCxnSpPr/>
          <p:nvPr/>
        </p:nvCxnSpPr>
        <p:spPr bwMode="auto">
          <a:xfrm flipH="1">
            <a:off x="6048164" y="4941168"/>
            <a:ext cx="252028" cy="0"/>
          </a:xfrm>
          <a:prstGeom prst="line">
            <a:avLst/>
          </a:prstGeom>
          <a:solidFill>
            <a:schemeClr val="accent1"/>
          </a:solidFill>
          <a:ln w="28575" cap="flat" cmpd="sng" algn="ctr">
            <a:solidFill>
              <a:srgbClr val="000066"/>
            </a:solidFill>
            <a:prstDash val="solid"/>
            <a:round/>
            <a:headEnd type="none" w="med" len="med"/>
            <a:tailEnd type="none" w="med" len="med"/>
          </a:ln>
          <a:effectLst/>
        </p:spPr>
      </p:cxnSp>
      <p:cxnSp>
        <p:nvCxnSpPr>
          <p:cNvPr id="26" name="Gerade Verbindung 25"/>
          <p:cNvCxnSpPr/>
          <p:nvPr/>
        </p:nvCxnSpPr>
        <p:spPr bwMode="auto">
          <a:xfrm flipH="1">
            <a:off x="6408204" y="2060848"/>
            <a:ext cx="252028" cy="0"/>
          </a:xfrm>
          <a:prstGeom prst="line">
            <a:avLst/>
          </a:prstGeom>
          <a:solidFill>
            <a:schemeClr val="accent1"/>
          </a:solidFill>
          <a:ln w="28575" cap="flat" cmpd="sng" algn="ctr">
            <a:solidFill>
              <a:srgbClr val="000066"/>
            </a:solidFill>
            <a:prstDash val="solid"/>
            <a:round/>
            <a:headEnd type="none" w="med" len="med"/>
            <a:tailEnd type="none" w="med" len="med"/>
          </a:ln>
          <a:effectLst/>
        </p:spPr>
      </p:cxnSp>
      <p:cxnSp>
        <p:nvCxnSpPr>
          <p:cNvPr id="27" name="Gerade Verbindung 26"/>
          <p:cNvCxnSpPr/>
          <p:nvPr/>
        </p:nvCxnSpPr>
        <p:spPr bwMode="auto">
          <a:xfrm flipH="1">
            <a:off x="5796136" y="2780928"/>
            <a:ext cx="252028" cy="0"/>
          </a:xfrm>
          <a:prstGeom prst="line">
            <a:avLst/>
          </a:prstGeom>
          <a:solidFill>
            <a:schemeClr val="accent1"/>
          </a:solidFill>
          <a:ln w="28575" cap="flat" cmpd="sng" algn="ctr">
            <a:solidFill>
              <a:srgbClr val="000066"/>
            </a:solidFill>
            <a:prstDash val="solid"/>
            <a:round/>
            <a:headEnd type="none" w="med" len="med"/>
            <a:tailEnd type="none" w="med" len="med"/>
          </a:ln>
          <a:effectLst/>
        </p:spPr>
      </p:cxnSp>
      <p:cxnSp>
        <p:nvCxnSpPr>
          <p:cNvPr id="10" name="Gerade Verbindung 9"/>
          <p:cNvCxnSpPr/>
          <p:nvPr/>
        </p:nvCxnSpPr>
        <p:spPr bwMode="auto">
          <a:xfrm>
            <a:off x="1979712" y="5229200"/>
            <a:ext cx="576064" cy="0"/>
          </a:xfrm>
          <a:prstGeom prst="line">
            <a:avLst/>
          </a:prstGeom>
          <a:solidFill>
            <a:schemeClr val="accent1"/>
          </a:solidFill>
          <a:ln w="28575" cap="flat" cmpd="sng" algn="ctr">
            <a:solidFill>
              <a:srgbClr val="000066"/>
            </a:solidFill>
            <a:prstDash val="solid"/>
            <a:round/>
            <a:headEnd type="none" w="med" len="med"/>
            <a:tailEnd type="none" w="med" len="med"/>
          </a:ln>
          <a:effectLst/>
        </p:spPr>
      </p:cxnSp>
      <p:cxnSp>
        <p:nvCxnSpPr>
          <p:cNvPr id="12" name="Gerade Verbindung 11"/>
          <p:cNvCxnSpPr/>
          <p:nvPr/>
        </p:nvCxnSpPr>
        <p:spPr bwMode="auto">
          <a:xfrm>
            <a:off x="6876256" y="7317432"/>
            <a:ext cx="914400" cy="914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Gerade Verbindung 22"/>
          <p:cNvCxnSpPr/>
          <p:nvPr/>
        </p:nvCxnSpPr>
        <p:spPr bwMode="auto">
          <a:xfrm>
            <a:off x="6660232" y="2060848"/>
            <a:ext cx="0" cy="432048"/>
          </a:xfrm>
          <a:prstGeom prst="line">
            <a:avLst/>
          </a:prstGeom>
          <a:solidFill>
            <a:schemeClr val="accent1"/>
          </a:solidFill>
          <a:ln w="28575" cap="flat" cmpd="sng" algn="ctr">
            <a:solidFill>
              <a:srgbClr val="000066"/>
            </a:solidFill>
            <a:prstDash val="solid"/>
            <a:round/>
            <a:headEnd type="none" w="med" len="med"/>
            <a:tailEnd type="none" w="med" len="med"/>
          </a:ln>
          <a:effectLst/>
        </p:spPr>
      </p:cxnSp>
      <p:cxnSp>
        <p:nvCxnSpPr>
          <p:cNvPr id="28" name="Gerade Verbindung 27"/>
          <p:cNvCxnSpPr/>
          <p:nvPr/>
        </p:nvCxnSpPr>
        <p:spPr bwMode="auto">
          <a:xfrm>
            <a:off x="6660232" y="2564904"/>
            <a:ext cx="0" cy="1548172"/>
          </a:xfrm>
          <a:prstGeom prst="line">
            <a:avLst/>
          </a:prstGeom>
          <a:solidFill>
            <a:schemeClr val="accent1"/>
          </a:solidFill>
          <a:ln w="28575" cap="flat" cmpd="sng" algn="ctr">
            <a:solidFill>
              <a:srgbClr val="000066"/>
            </a:solidFill>
            <a:prstDash val="solid"/>
            <a:round/>
            <a:headEnd type="none" w="med" len="med"/>
            <a:tailEnd type="none" w="med" len="med"/>
          </a:ln>
          <a:effectLst/>
        </p:spPr>
      </p:cxnSp>
      <p:cxnSp>
        <p:nvCxnSpPr>
          <p:cNvPr id="29" name="Gerade Verbindung 28"/>
          <p:cNvCxnSpPr/>
          <p:nvPr/>
        </p:nvCxnSpPr>
        <p:spPr bwMode="auto">
          <a:xfrm>
            <a:off x="6660232" y="4221088"/>
            <a:ext cx="0" cy="1548172"/>
          </a:xfrm>
          <a:prstGeom prst="line">
            <a:avLst/>
          </a:prstGeom>
          <a:solidFill>
            <a:schemeClr val="accent1"/>
          </a:solidFill>
          <a:ln w="28575" cap="flat" cmpd="sng" algn="ctr">
            <a:solidFill>
              <a:srgbClr val="000066"/>
            </a:solidFill>
            <a:prstDash val="solid"/>
            <a:round/>
            <a:headEnd type="none" w="med" len="med"/>
            <a:tailEnd type="none" w="med" len="med"/>
          </a:ln>
          <a:effectLst/>
        </p:spPr>
      </p:cxnSp>
      <p:cxnSp>
        <p:nvCxnSpPr>
          <p:cNvPr id="30" name="Gerade Verbindung 29"/>
          <p:cNvCxnSpPr/>
          <p:nvPr/>
        </p:nvCxnSpPr>
        <p:spPr bwMode="auto">
          <a:xfrm flipH="1">
            <a:off x="6408204" y="2492896"/>
            <a:ext cx="252028" cy="0"/>
          </a:xfrm>
          <a:prstGeom prst="line">
            <a:avLst/>
          </a:prstGeom>
          <a:solidFill>
            <a:schemeClr val="accent1"/>
          </a:solidFill>
          <a:ln w="28575" cap="flat" cmpd="sng" algn="ctr">
            <a:solidFill>
              <a:srgbClr val="000066"/>
            </a:solidFill>
            <a:prstDash val="solid"/>
            <a:round/>
            <a:headEnd type="none" w="med" len="med"/>
            <a:tailEnd type="none" w="med" len="med"/>
          </a:ln>
          <a:effectLst/>
        </p:spPr>
      </p:cxnSp>
      <p:cxnSp>
        <p:nvCxnSpPr>
          <p:cNvPr id="31" name="Gerade Verbindung 30"/>
          <p:cNvCxnSpPr/>
          <p:nvPr/>
        </p:nvCxnSpPr>
        <p:spPr bwMode="auto">
          <a:xfrm flipH="1">
            <a:off x="6408204" y="2564904"/>
            <a:ext cx="252028" cy="0"/>
          </a:xfrm>
          <a:prstGeom prst="line">
            <a:avLst/>
          </a:prstGeom>
          <a:solidFill>
            <a:schemeClr val="accent1"/>
          </a:solidFill>
          <a:ln w="28575" cap="flat" cmpd="sng" algn="ctr">
            <a:solidFill>
              <a:srgbClr val="000066"/>
            </a:solidFill>
            <a:prstDash val="solid"/>
            <a:round/>
            <a:headEnd type="none" w="med" len="med"/>
            <a:tailEnd type="none" w="med" len="med"/>
          </a:ln>
          <a:effectLst/>
        </p:spPr>
      </p:cxnSp>
      <p:cxnSp>
        <p:nvCxnSpPr>
          <p:cNvPr id="32" name="Gerade Verbindung 31"/>
          <p:cNvCxnSpPr/>
          <p:nvPr/>
        </p:nvCxnSpPr>
        <p:spPr bwMode="auto">
          <a:xfrm flipH="1">
            <a:off x="6408204" y="4102224"/>
            <a:ext cx="252028" cy="0"/>
          </a:xfrm>
          <a:prstGeom prst="line">
            <a:avLst/>
          </a:prstGeom>
          <a:solidFill>
            <a:schemeClr val="accent1"/>
          </a:solidFill>
          <a:ln w="28575" cap="flat" cmpd="sng" algn="ctr">
            <a:solidFill>
              <a:srgbClr val="000066"/>
            </a:solidFill>
            <a:prstDash val="solid"/>
            <a:round/>
            <a:headEnd type="none" w="med" len="med"/>
            <a:tailEnd type="none" w="med" len="med"/>
          </a:ln>
          <a:effectLst/>
        </p:spPr>
      </p:cxnSp>
      <p:cxnSp>
        <p:nvCxnSpPr>
          <p:cNvPr id="34" name="Gerade Verbindung 33"/>
          <p:cNvCxnSpPr/>
          <p:nvPr/>
        </p:nvCxnSpPr>
        <p:spPr bwMode="auto">
          <a:xfrm flipH="1">
            <a:off x="6408204" y="4221088"/>
            <a:ext cx="252028" cy="0"/>
          </a:xfrm>
          <a:prstGeom prst="line">
            <a:avLst/>
          </a:prstGeom>
          <a:solidFill>
            <a:schemeClr val="accent1"/>
          </a:solidFill>
          <a:ln w="28575" cap="flat" cmpd="sng" algn="ctr">
            <a:solidFill>
              <a:srgbClr val="000066"/>
            </a:solidFill>
            <a:prstDash val="solid"/>
            <a:round/>
            <a:headEnd type="none" w="med" len="med"/>
            <a:tailEnd type="none" w="med" len="med"/>
          </a:ln>
          <a:effectLst/>
        </p:spPr>
      </p:cxnSp>
      <p:cxnSp>
        <p:nvCxnSpPr>
          <p:cNvPr id="35" name="Gerade Verbindung 34"/>
          <p:cNvCxnSpPr/>
          <p:nvPr/>
        </p:nvCxnSpPr>
        <p:spPr bwMode="auto">
          <a:xfrm flipH="1">
            <a:off x="6084168" y="3429000"/>
            <a:ext cx="216024" cy="0"/>
          </a:xfrm>
          <a:prstGeom prst="line">
            <a:avLst/>
          </a:prstGeom>
          <a:solidFill>
            <a:schemeClr val="accent1"/>
          </a:solidFill>
          <a:ln w="28575" cap="flat" cmpd="sng" algn="ctr">
            <a:solidFill>
              <a:srgbClr val="000066"/>
            </a:solidFill>
            <a:prstDash val="solid"/>
            <a:round/>
            <a:headEnd type="none" w="med" len="med"/>
            <a:tailEnd type="none" w="med" len="med"/>
          </a:ln>
          <a:effectLst/>
        </p:spPr>
      </p:cxnSp>
      <p:sp>
        <p:nvSpPr>
          <p:cNvPr id="41" name="Textfeld 40"/>
          <p:cNvSpPr txBox="1"/>
          <p:nvPr/>
        </p:nvSpPr>
        <p:spPr>
          <a:xfrm>
            <a:off x="1547664" y="3501008"/>
            <a:ext cx="360040" cy="369332"/>
          </a:xfrm>
          <a:prstGeom prst="rect">
            <a:avLst/>
          </a:prstGeom>
          <a:solidFill>
            <a:schemeClr val="bg1"/>
          </a:solidFill>
        </p:spPr>
        <p:txBody>
          <a:bodyPr wrap="square" rtlCol="0">
            <a:spAutoFit/>
          </a:bodyPr>
          <a:lstStyle/>
          <a:p>
            <a:r>
              <a:rPr lang="de-DE" sz="1800" dirty="0">
                <a:solidFill>
                  <a:srgbClr val="0000CC"/>
                </a:solidFill>
                <a:latin typeface="Calibri" pitchFamily="34" charset="0"/>
                <a:ea typeface="Verdana" pitchFamily="34" charset="0"/>
                <a:cs typeface="Calibri" pitchFamily="34" charset="0"/>
                <a:sym typeface="Wingdings"/>
              </a:rPr>
              <a:t></a:t>
            </a:r>
            <a:endParaRPr lang="de-DE" sz="1800" dirty="0"/>
          </a:p>
        </p:txBody>
      </p:sp>
      <p:sp>
        <p:nvSpPr>
          <p:cNvPr id="42" name="Textfeld 41"/>
          <p:cNvSpPr txBox="1"/>
          <p:nvPr/>
        </p:nvSpPr>
        <p:spPr>
          <a:xfrm>
            <a:off x="6732240" y="3501008"/>
            <a:ext cx="360040" cy="369332"/>
          </a:xfrm>
          <a:prstGeom prst="rect">
            <a:avLst/>
          </a:prstGeom>
          <a:solidFill>
            <a:schemeClr val="bg1"/>
          </a:solidFill>
        </p:spPr>
        <p:txBody>
          <a:bodyPr wrap="square" rtlCol="0">
            <a:spAutoFit/>
          </a:bodyPr>
          <a:lstStyle/>
          <a:p>
            <a:r>
              <a:rPr lang="de-DE" sz="1800" dirty="0" smtClean="0">
                <a:solidFill>
                  <a:srgbClr val="0000CC"/>
                </a:solidFill>
                <a:latin typeface="Calibri" pitchFamily="34" charset="0"/>
                <a:ea typeface="Verdana" pitchFamily="34" charset="0"/>
                <a:cs typeface="Calibri" pitchFamily="34" charset="0"/>
                <a:sym typeface="Wingdings"/>
              </a:rPr>
              <a:t></a:t>
            </a:r>
            <a:endParaRPr lang="de-DE" sz="1800" b="1" i="1" dirty="0">
              <a:solidFill>
                <a:srgbClr val="0000CC"/>
              </a:solidFill>
              <a:latin typeface="Calibri" panose="020F0502020204030204" pitchFamily="34" charset="0"/>
            </a:endParaRPr>
          </a:p>
        </p:txBody>
      </p:sp>
      <p:sp>
        <p:nvSpPr>
          <p:cNvPr id="43" name="Textfeld 42"/>
          <p:cNvSpPr txBox="1"/>
          <p:nvPr/>
        </p:nvSpPr>
        <p:spPr>
          <a:xfrm>
            <a:off x="5868144" y="4221088"/>
            <a:ext cx="360040" cy="369332"/>
          </a:xfrm>
          <a:prstGeom prst="rect">
            <a:avLst/>
          </a:prstGeom>
          <a:solidFill>
            <a:schemeClr val="bg1"/>
          </a:solidFill>
        </p:spPr>
        <p:txBody>
          <a:bodyPr wrap="square" rtlCol="0">
            <a:spAutoFit/>
          </a:bodyPr>
          <a:lstStyle/>
          <a:p>
            <a:r>
              <a:rPr lang="de-DE" sz="1800" dirty="0">
                <a:solidFill>
                  <a:srgbClr val="0000CC"/>
                </a:solidFill>
                <a:latin typeface="Calibri" pitchFamily="34" charset="0"/>
                <a:ea typeface="Verdana" pitchFamily="34" charset="0"/>
                <a:cs typeface="Calibri" pitchFamily="34" charset="0"/>
                <a:sym typeface="Wingdings"/>
              </a:rPr>
              <a:t></a:t>
            </a:r>
            <a:endParaRPr lang="de-DE" sz="1800" dirty="0"/>
          </a:p>
        </p:txBody>
      </p:sp>
    </p:spTree>
    <p:extLst>
      <p:ext uri="{BB962C8B-B14F-4D97-AF65-F5344CB8AC3E}">
        <p14:creationId xmlns:p14="http://schemas.microsoft.com/office/powerpoint/2010/main" val="231138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0-#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6"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1+#ppt_w/2"/>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par>
                                <p:cTn id="37" presetID="2" presetClass="entr" presetSubtype="6"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1+#ppt_w/2"/>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par>
                                <p:cTn id="41" presetID="2" presetClass="entr" presetSubtype="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1+#ppt_w/2"/>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par>
                                <p:cTn id="45" presetID="2" presetClass="entr" presetSubtype="6"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1+#ppt_w/2"/>
                                          </p:val>
                                        </p:tav>
                                        <p:tav tm="100000">
                                          <p:val>
                                            <p:strVal val="#ppt_x"/>
                                          </p:val>
                                        </p:tav>
                                      </p:tavLst>
                                    </p:anim>
                                    <p:anim calcmode="lin" valueType="num">
                                      <p:cBhvr additive="base">
                                        <p:cTn id="48" dur="500" fill="hold"/>
                                        <p:tgtEl>
                                          <p:spTgt spid="29"/>
                                        </p:tgtEl>
                                        <p:attrNameLst>
                                          <p:attrName>ppt_y</p:attrName>
                                        </p:attrNameLst>
                                      </p:cBhvr>
                                      <p:tavLst>
                                        <p:tav tm="0">
                                          <p:val>
                                            <p:strVal val="1+#ppt_h/2"/>
                                          </p:val>
                                        </p:tav>
                                        <p:tav tm="100000">
                                          <p:val>
                                            <p:strVal val="#ppt_y"/>
                                          </p:val>
                                        </p:tav>
                                      </p:tavLst>
                                    </p:anim>
                                  </p:childTnLst>
                                </p:cTn>
                              </p:par>
                              <p:par>
                                <p:cTn id="49" presetID="2" presetClass="entr" presetSubtype="6"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1+#ppt_w/2"/>
                                          </p:val>
                                        </p:tav>
                                        <p:tav tm="100000">
                                          <p:val>
                                            <p:strVal val="#ppt_x"/>
                                          </p:val>
                                        </p:tav>
                                      </p:tavLst>
                                    </p:anim>
                                    <p:anim calcmode="lin" valueType="num">
                                      <p:cBhvr additive="base">
                                        <p:cTn id="52" dur="500" fill="hold"/>
                                        <p:tgtEl>
                                          <p:spTgt spid="30"/>
                                        </p:tgtEl>
                                        <p:attrNameLst>
                                          <p:attrName>ppt_y</p:attrName>
                                        </p:attrNameLst>
                                      </p:cBhvr>
                                      <p:tavLst>
                                        <p:tav tm="0">
                                          <p:val>
                                            <p:strVal val="1+#ppt_h/2"/>
                                          </p:val>
                                        </p:tav>
                                        <p:tav tm="100000">
                                          <p:val>
                                            <p:strVal val="#ppt_y"/>
                                          </p:val>
                                        </p:tav>
                                      </p:tavLst>
                                    </p:anim>
                                  </p:childTnLst>
                                </p:cTn>
                              </p:par>
                              <p:par>
                                <p:cTn id="53" presetID="2" presetClass="entr" presetSubtype="6"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500" fill="hold"/>
                                        <p:tgtEl>
                                          <p:spTgt spid="31"/>
                                        </p:tgtEl>
                                        <p:attrNameLst>
                                          <p:attrName>ppt_x</p:attrName>
                                        </p:attrNameLst>
                                      </p:cBhvr>
                                      <p:tavLst>
                                        <p:tav tm="0">
                                          <p:val>
                                            <p:strVal val="1+#ppt_w/2"/>
                                          </p:val>
                                        </p:tav>
                                        <p:tav tm="100000">
                                          <p:val>
                                            <p:strVal val="#ppt_x"/>
                                          </p:val>
                                        </p:tav>
                                      </p:tavLst>
                                    </p:anim>
                                    <p:anim calcmode="lin" valueType="num">
                                      <p:cBhvr additive="base">
                                        <p:cTn id="56" dur="500" fill="hold"/>
                                        <p:tgtEl>
                                          <p:spTgt spid="31"/>
                                        </p:tgtEl>
                                        <p:attrNameLst>
                                          <p:attrName>ppt_y</p:attrName>
                                        </p:attrNameLst>
                                      </p:cBhvr>
                                      <p:tavLst>
                                        <p:tav tm="0">
                                          <p:val>
                                            <p:strVal val="1+#ppt_h/2"/>
                                          </p:val>
                                        </p:tav>
                                        <p:tav tm="100000">
                                          <p:val>
                                            <p:strVal val="#ppt_y"/>
                                          </p:val>
                                        </p:tav>
                                      </p:tavLst>
                                    </p:anim>
                                  </p:childTnLst>
                                </p:cTn>
                              </p:par>
                              <p:par>
                                <p:cTn id="57" presetID="2" presetClass="entr" presetSubtype="6"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1+#ppt_w/2"/>
                                          </p:val>
                                        </p:tav>
                                        <p:tav tm="100000">
                                          <p:val>
                                            <p:strVal val="#ppt_x"/>
                                          </p:val>
                                        </p:tav>
                                      </p:tavLst>
                                    </p:anim>
                                    <p:anim calcmode="lin" valueType="num">
                                      <p:cBhvr additive="base">
                                        <p:cTn id="60" dur="500" fill="hold"/>
                                        <p:tgtEl>
                                          <p:spTgt spid="32"/>
                                        </p:tgtEl>
                                        <p:attrNameLst>
                                          <p:attrName>ppt_y</p:attrName>
                                        </p:attrNameLst>
                                      </p:cBhvr>
                                      <p:tavLst>
                                        <p:tav tm="0">
                                          <p:val>
                                            <p:strVal val="1+#ppt_h/2"/>
                                          </p:val>
                                        </p:tav>
                                        <p:tav tm="100000">
                                          <p:val>
                                            <p:strVal val="#ppt_y"/>
                                          </p:val>
                                        </p:tav>
                                      </p:tavLst>
                                    </p:anim>
                                  </p:childTnLst>
                                </p:cTn>
                              </p:par>
                              <p:par>
                                <p:cTn id="61" presetID="2" presetClass="entr" presetSubtype="6" fill="hold"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500" fill="hold"/>
                                        <p:tgtEl>
                                          <p:spTgt spid="34"/>
                                        </p:tgtEl>
                                        <p:attrNameLst>
                                          <p:attrName>ppt_x</p:attrName>
                                        </p:attrNameLst>
                                      </p:cBhvr>
                                      <p:tavLst>
                                        <p:tav tm="0">
                                          <p:val>
                                            <p:strVal val="1+#ppt_w/2"/>
                                          </p:val>
                                        </p:tav>
                                        <p:tav tm="100000">
                                          <p:val>
                                            <p:strVal val="#ppt_x"/>
                                          </p:val>
                                        </p:tav>
                                      </p:tavLst>
                                    </p:anim>
                                    <p:anim calcmode="lin" valueType="num">
                                      <p:cBhvr additive="base">
                                        <p:cTn id="6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3" fill="hold" nodeType="click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fill="hold"/>
                                        <p:tgtEl>
                                          <p:spTgt spid="19"/>
                                        </p:tgtEl>
                                        <p:attrNameLst>
                                          <p:attrName>ppt_x</p:attrName>
                                        </p:attrNameLst>
                                      </p:cBhvr>
                                      <p:tavLst>
                                        <p:tav tm="0">
                                          <p:val>
                                            <p:strVal val="1+#ppt_w/2"/>
                                          </p:val>
                                        </p:tav>
                                        <p:tav tm="100000">
                                          <p:val>
                                            <p:strVal val="#ppt_x"/>
                                          </p:val>
                                        </p:tav>
                                      </p:tavLst>
                                    </p:anim>
                                    <p:anim calcmode="lin" valueType="num">
                                      <p:cBhvr additive="base">
                                        <p:cTn id="70" dur="500" fill="hold"/>
                                        <p:tgtEl>
                                          <p:spTgt spid="19"/>
                                        </p:tgtEl>
                                        <p:attrNameLst>
                                          <p:attrName>ppt_y</p:attrName>
                                        </p:attrNameLst>
                                      </p:cBhvr>
                                      <p:tavLst>
                                        <p:tav tm="0">
                                          <p:val>
                                            <p:strVal val="0-#ppt_h/2"/>
                                          </p:val>
                                        </p:tav>
                                        <p:tav tm="100000">
                                          <p:val>
                                            <p:strVal val="#ppt_y"/>
                                          </p:val>
                                        </p:tav>
                                      </p:tavLst>
                                    </p:anim>
                                  </p:childTnLst>
                                </p:cTn>
                              </p:par>
                              <p:par>
                                <p:cTn id="71" presetID="2" presetClass="entr" presetSubtype="3" fill="hold" nodeType="with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0-#ppt_h/2"/>
                                          </p:val>
                                        </p:tav>
                                        <p:tav tm="100000">
                                          <p:val>
                                            <p:strVal val="#ppt_y"/>
                                          </p:val>
                                        </p:tav>
                                      </p:tavLst>
                                    </p:anim>
                                  </p:childTnLst>
                                </p:cTn>
                              </p:par>
                              <p:par>
                                <p:cTn id="75" presetID="2" presetClass="entr" presetSubtype="3" fill="hold" nodeType="with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0-#ppt_h/2"/>
                                          </p:val>
                                        </p:tav>
                                        <p:tav tm="100000">
                                          <p:val>
                                            <p:strVal val="#ppt_y"/>
                                          </p:val>
                                        </p:tav>
                                      </p:tavLst>
                                    </p:anim>
                                  </p:childTnLst>
                                </p:cTn>
                              </p:par>
                              <p:par>
                                <p:cTn id="79" presetID="2" presetClass="entr" presetSubtype="3" fill="hold"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additive="base">
                                        <p:cTn id="81" dur="500" fill="hold"/>
                                        <p:tgtEl>
                                          <p:spTgt spid="27"/>
                                        </p:tgtEl>
                                        <p:attrNameLst>
                                          <p:attrName>ppt_x</p:attrName>
                                        </p:attrNameLst>
                                      </p:cBhvr>
                                      <p:tavLst>
                                        <p:tav tm="0">
                                          <p:val>
                                            <p:strVal val="1+#ppt_w/2"/>
                                          </p:val>
                                        </p:tav>
                                        <p:tav tm="100000">
                                          <p:val>
                                            <p:strVal val="#ppt_x"/>
                                          </p:val>
                                        </p:tav>
                                      </p:tavLst>
                                    </p:anim>
                                    <p:anim calcmode="lin" valueType="num">
                                      <p:cBhvr additive="base">
                                        <p:cTn id="82" dur="500" fill="hold"/>
                                        <p:tgtEl>
                                          <p:spTgt spid="27"/>
                                        </p:tgtEl>
                                        <p:attrNameLst>
                                          <p:attrName>ppt_y</p:attrName>
                                        </p:attrNameLst>
                                      </p:cBhvr>
                                      <p:tavLst>
                                        <p:tav tm="0">
                                          <p:val>
                                            <p:strVal val="0-#ppt_h/2"/>
                                          </p:val>
                                        </p:tav>
                                        <p:tav tm="100000">
                                          <p:val>
                                            <p:strVal val="#ppt_y"/>
                                          </p:val>
                                        </p:tav>
                                      </p:tavLst>
                                    </p:anim>
                                  </p:childTnLst>
                                </p:cTn>
                              </p:par>
                              <p:par>
                                <p:cTn id="83" presetID="2" presetClass="entr" presetSubtype="3" fill="hold" nodeType="with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additive="base">
                                        <p:cTn id="85" dur="500" fill="hold"/>
                                        <p:tgtEl>
                                          <p:spTgt spid="35"/>
                                        </p:tgtEl>
                                        <p:attrNameLst>
                                          <p:attrName>ppt_x</p:attrName>
                                        </p:attrNameLst>
                                      </p:cBhvr>
                                      <p:tavLst>
                                        <p:tav tm="0">
                                          <p:val>
                                            <p:strVal val="1+#ppt_w/2"/>
                                          </p:val>
                                        </p:tav>
                                        <p:tav tm="100000">
                                          <p:val>
                                            <p:strVal val="#ppt_x"/>
                                          </p:val>
                                        </p:tav>
                                      </p:tavLst>
                                    </p:anim>
                                    <p:anim calcmode="lin" valueType="num">
                                      <p:cBhvr additive="base">
                                        <p:cTn id="86"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31" presetClass="entr" presetSubtype="0" fill="hold" grpId="0" nodeType="click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1000" fill="hold"/>
                                        <p:tgtEl>
                                          <p:spTgt spid="41"/>
                                        </p:tgtEl>
                                        <p:attrNameLst>
                                          <p:attrName>ppt_w</p:attrName>
                                        </p:attrNameLst>
                                      </p:cBhvr>
                                      <p:tavLst>
                                        <p:tav tm="0">
                                          <p:val>
                                            <p:fltVal val="0"/>
                                          </p:val>
                                        </p:tav>
                                        <p:tav tm="100000">
                                          <p:val>
                                            <p:strVal val="#ppt_w"/>
                                          </p:val>
                                        </p:tav>
                                      </p:tavLst>
                                    </p:anim>
                                    <p:anim calcmode="lin" valueType="num">
                                      <p:cBhvr>
                                        <p:cTn id="92" dur="1000" fill="hold"/>
                                        <p:tgtEl>
                                          <p:spTgt spid="41"/>
                                        </p:tgtEl>
                                        <p:attrNameLst>
                                          <p:attrName>ppt_h</p:attrName>
                                        </p:attrNameLst>
                                      </p:cBhvr>
                                      <p:tavLst>
                                        <p:tav tm="0">
                                          <p:val>
                                            <p:fltVal val="0"/>
                                          </p:val>
                                        </p:tav>
                                        <p:tav tm="100000">
                                          <p:val>
                                            <p:strVal val="#ppt_h"/>
                                          </p:val>
                                        </p:tav>
                                      </p:tavLst>
                                    </p:anim>
                                    <p:anim calcmode="lin" valueType="num">
                                      <p:cBhvr>
                                        <p:cTn id="93" dur="1000" fill="hold"/>
                                        <p:tgtEl>
                                          <p:spTgt spid="41"/>
                                        </p:tgtEl>
                                        <p:attrNameLst>
                                          <p:attrName>style.rotation</p:attrName>
                                        </p:attrNameLst>
                                      </p:cBhvr>
                                      <p:tavLst>
                                        <p:tav tm="0">
                                          <p:val>
                                            <p:fltVal val="90"/>
                                          </p:val>
                                        </p:tav>
                                        <p:tav tm="100000">
                                          <p:val>
                                            <p:fltVal val="0"/>
                                          </p:val>
                                        </p:tav>
                                      </p:tavLst>
                                    </p:anim>
                                    <p:animEffect transition="in" filter="fade">
                                      <p:cBhvr>
                                        <p:cTn id="94" dur="1000"/>
                                        <p:tgtEl>
                                          <p:spTgt spid="41"/>
                                        </p:tgtEl>
                                      </p:cBhvr>
                                    </p:animEffect>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grpId="0" nodeType="click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1000" fill="hold"/>
                                        <p:tgtEl>
                                          <p:spTgt spid="42"/>
                                        </p:tgtEl>
                                        <p:attrNameLst>
                                          <p:attrName>ppt_w</p:attrName>
                                        </p:attrNameLst>
                                      </p:cBhvr>
                                      <p:tavLst>
                                        <p:tav tm="0">
                                          <p:val>
                                            <p:fltVal val="0"/>
                                          </p:val>
                                        </p:tav>
                                        <p:tav tm="100000">
                                          <p:val>
                                            <p:strVal val="#ppt_w"/>
                                          </p:val>
                                        </p:tav>
                                      </p:tavLst>
                                    </p:anim>
                                    <p:anim calcmode="lin" valueType="num">
                                      <p:cBhvr>
                                        <p:cTn id="100" dur="1000" fill="hold"/>
                                        <p:tgtEl>
                                          <p:spTgt spid="42"/>
                                        </p:tgtEl>
                                        <p:attrNameLst>
                                          <p:attrName>ppt_h</p:attrName>
                                        </p:attrNameLst>
                                      </p:cBhvr>
                                      <p:tavLst>
                                        <p:tav tm="0">
                                          <p:val>
                                            <p:fltVal val="0"/>
                                          </p:val>
                                        </p:tav>
                                        <p:tav tm="100000">
                                          <p:val>
                                            <p:strVal val="#ppt_h"/>
                                          </p:val>
                                        </p:tav>
                                      </p:tavLst>
                                    </p:anim>
                                    <p:anim calcmode="lin" valueType="num">
                                      <p:cBhvr>
                                        <p:cTn id="101" dur="1000" fill="hold"/>
                                        <p:tgtEl>
                                          <p:spTgt spid="42"/>
                                        </p:tgtEl>
                                        <p:attrNameLst>
                                          <p:attrName>style.rotation</p:attrName>
                                        </p:attrNameLst>
                                      </p:cBhvr>
                                      <p:tavLst>
                                        <p:tav tm="0">
                                          <p:val>
                                            <p:fltVal val="90"/>
                                          </p:val>
                                        </p:tav>
                                        <p:tav tm="100000">
                                          <p:val>
                                            <p:fltVal val="0"/>
                                          </p:val>
                                        </p:tav>
                                      </p:tavLst>
                                    </p:anim>
                                    <p:animEffect transition="in" filter="fade">
                                      <p:cBhvr>
                                        <p:cTn id="102" dur="1000"/>
                                        <p:tgtEl>
                                          <p:spTgt spid="42"/>
                                        </p:tgtEl>
                                      </p:cBhvr>
                                    </p:animEffect>
                                  </p:childTnLst>
                                </p:cTn>
                              </p:par>
                            </p:childTnLst>
                          </p:cTn>
                        </p:par>
                      </p:childTnLst>
                    </p:cTn>
                  </p:par>
                  <p:par>
                    <p:cTn id="103" fill="hold">
                      <p:stCondLst>
                        <p:cond delay="indefinite"/>
                      </p:stCondLst>
                      <p:childTnLst>
                        <p:par>
                          <p:cTn id="104" fill="hold">
                            <p:stCondLst>
                              <p:cond delay="0"/>
                            </p:stCondLst>
                            <p:childTnLst>
                              <p:par>
                                <p:cTn id="105" presetID="31" presetClass="entr" presetSubtype="0" fill="hold" grpId="0" nodeType="click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1000" fill="hold"/>
                                        <p:tgtEl>
                                          <p:spTgt spid="43"/>
                                        </p:tgtEl>
                                        <p:attrNameLst>
                                          <p:attrName>ppt_w</p:attrName>
                                        </p:attrNameLst>
                                      </p:cBhvr>
                                      <p:tavLst>
                                        <p:tav tm="0">
                                          <p:val>
                                            <p:fltVal val="0"/>
                                          </p:val>
                                        </p:tav>
                                        <p:tav tm="100000">
                                          <p:val>
                                            <p:strVal val="#ppt_w"/>
                                          </p:val>
                                        </p:tav>
                                      </p:tavLst>
                                    </p:anim>
                                    <p:anim calcmode="lin" valueType="num">
                                      <p:cBhvr>
                                        <p:cTn id="108" dur="1000" fill="hold"/>
                                        <p:tgtEl>
                                          <p:spTgt spid="43"/>
                                        </p:tgtEl>
                                        <p:attrNameLst>
                                          <p:attrName>ppt_h</p:attrName>
                                        </p:attrNameLst>
                                      </p:cBhvr>
                                      <p:tavLst>
                                        <p:tav tm="0">
                                          <p:val>
                                            <p:fltVal val="0"/>
                                          </p:val>
                                        </p:tav>
                                        <p:tav tm="100000">
                                          <p:val>
                                            <p:strVal val="#ppt_h"/>
                                          </p:val>
                                        </p:tav>
                                      </p:tavLst>
                                    </p:anim>
                                    <p:anim calcmode="lin" valueType="num">
                                      <p:cBhvr>
                                        <p:cTn id="109" dur="1000" fill="hold"/>
                                        <p:tgtEl>
                                          <p:spTgt spid="43"/>
                                        </p:tgtEl>
                                        <p:attrNameLst>
                                          <p:attrName>style.rotation</p:attrName>
                                        </p:attrNameLst>
                                      </p:cBhvr>
                                      <p:tavLst>
                                        <p:tav tm="0">
                                          <p:val>
                                            <p:fltVal val="90"/>
                                          </p:val>
                                        </p:tav>
                                        <p:tav tm="100000">
                                          <p:val>
                                            <p:fltVal val="0"/>
                                          </p:val>
                                        </p:tav>
                                      </p:tavLst>
                                    </p:anim>
                                    <p:animEffect transition="in" filter="fade">
                                      <p:cBhvr>
                                        <p:cTn id="11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9"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noChangeArrowheads="1"/>
          </p:cNvPicPr>
          <p:nvPr/>
        </p:nvPicPr>
        <p:blipFill>
          <a:blip r:embed="rId2">
            <a:grayscl/>
            <a:extLst>
              <a:ext uri="{28A0092B-C50C-407E-A947-70E740481C1C}">
                <a14:useLocalDpi xmlns:a14="http://schemas.microsoft.com/office/drawing/2010/main" val="0"/>
              </a:ext>
            </a:extLst>
          </a:blip>
          <a:srcRect t="30244" b="35329"/>
          <a:stretch>
            <a:fillRect/>
          </a:stretch>
        </p:blipFill>
        <p:spPr bwMode="auto">
          <a:xfrm>
            <a:off x="0" y="0"/>
            <a:ext cx="9144000" cy="658813"/>
          </a:xfrm>
          <a:prstGeom prst="rect">
            <a:avLst/>
          </a:prstGeom>
          <a:noFill/>
          <a:ln>
            <a:noFill/>
          </a:ln>
          <a:effectLst/>
          <a:extLst>
            <a:ext uri="{909E8E84-426E-40DD-AFC4-6F175D3DCCD1}">
              <a14:hiddenFill xmlns:a14="http://schemas.microsoft.com/office/drawing/2010/main">
                <a:solidFill>
                  <a:srgbClr val="FF3300">
                    <a:alpha val="16078"/>
                  </a:srgbClr>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1"/>
          <p:cNvPicPr>
            <a:picLocks noChangeAspect="1" noChangeArrowheads="1"/>
          </p:cNvPicPr>
          <p:nvPr/>
        </p:nvPicPr>
        <p:blipFill>
          <a:blip r:embed="rId3">
            <a:grayscl/>
            <a:extLst>
              <a:ext uri="{28A0092B-C50C-407E-A947-70E740481C1C}">
                <a14:useLocalDpi xmlns:a14="http://schemas.microsoft.com/office/drawing/2010/main" val="0"/>
              </a:ext>
            </a:extLst>
          </a:blip>
          <a:srcRect t="10394" b="45430"/>
          <a:stretch>
            <a:fillRect/>
          </a:stretch>
        </p:blipFill>
        <p:spPr bwMode="auto">
          <a:xfrm>
            <a:off x="0" y="6092825"/>
            <a:ext cx="9144000" cy="836613"/>
          </a:xfrm>
          <a:prstGeom prst="rect">
            <a:avLst/>
          </a:prstGeom>
          <a:noFill/>
          <a:ln>
            <a:noFill/>
          </a:ln>
          <a:effectLst/>
          <a:extLst>
            <a:ext uri="{909E8E84-426E-40DD-AFC4-6F175D3DCCD1}">
              <a14:hiddenFill xmlns:a14="http://schemas.microsoft.com/office/drawing/2010/main">
                <a:solidFill>
                  <a:srgbClr val="FF3300">
                    <a:alpha val="16078"/>
                  </a:srgbClr>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eck 5"/>
          <p:cNvSpPr/>
          <p:nvPr/>
        </p:nvSpPr>
        <p:spPr>
          <a:xfrm>
            <a:off x="432048" y="836712"/>
            <a:ext cx="8604448" cy="461665"/>
          </a:xfrm>
          <a:prstGeom prst="rect">
            <a:avLst/>
          </a:prstGeom>
        </p:spPr>
        <p:txBody>
          <a:bodyPr wrap="square">
            <a:spAutoFit/>
          </a:bodyPr>
          <a:lstStyle/>
          <a:p>
            <a:r>
              <a:rPr lang="de-DE" sz="2400" b="1" dirty="0" err="1">
                <a:solidFill>
                  <a:srgbClr val="0000FF"/>
                </a:solidFill>
                <a:latin typeface="Calibri" panose="020F0502020204030204" pitchFamily="34" charset="0"/>
                <a:cs typeface="Calibri" panose="020F0502020204030204" pitchFamily="34" charset="0"/>
              </a:rPr>
              <a:t>Three</a:t>
            </a:r>
            <a:r>
              <a:rPr lang="de-DE" sz="2400" b="1" dirty="0">
                <a:solidFill>
                  <a:srgbClr val="0000FF"/>
                </a:solidFill>
                <a:latin typeface="Calibri" panose="020F0502020204030204" pitchFamily="34" charset="0"/>
                <a:cs typeface="Calibri" panose="020F0502020204030204" pitchFamily="34" charset="0"/>
              </a:rPr>
              <a:t> </a:t>
            </a:r>
            <a:r>
              <a:rPr lang="de-DE" sz="2400" b="1" dirty="0" err="1">
                <a:solidFill>
                  <a:srgbClr val="0000FF"/>
                </a:solidFill>
                <a:latin typeface="Calibri" panose="020F0502020204030204" pitchFamily="34" charset="0"/>
                <a:cs typeface="Calibri" panose="020F0502020204030204" pitchFamily="34" charset="0"/>
              </a:rPr>
              <a:t>clusters</a:t>
            </a:r>
            <a:r>
              <a:rPr lang="de-DE" sz="2400" b="1" dirty="0">
                <a:solidFill>
                  <a:srgbClr val="0000FF"/>
                </a:solidFill>
                <a:latin typeface="Calibri" panose="020F0502020204030204" pitchFamily="34" charset="0"/>
                <a:cs typeface="Calibri" panose="020F0502020204030204" pitchFamily="34" charset="0"/>
              </a:rPr>
              <a:t> </a:t>
            </a:r>
            <a:r>
              <a:rPr lang="de-DE" sz="2400" b="1" dirty="0" err="1" smtClean="0">
                <a:solidFill>
                  <a:srgbClr val="0000FF"/>
                </a:solidFill>
                <a:latin typeface="Calibri" panose="020F0502020204030204" pitchFamily="34" charset="0"/>
                <a:cs typeface="Calibri" panose="020F0502020204030204" pitchFamily="34" charset="0"/>
              </a:rPr>
              <a:t>to</a:t>
            </a:r>
            <a:r>
              <a:rPr lang="de-DE" sz="2400" b="1" dirty="0" smtClean="0">
                <a:solidFill>
                  <a:srgbClr val="0000FF"/>
                </a:solidFill>
                <a:latin typeface="Calibri" panose="020F0502020204030204" pitchFamily="34" charset="0"/>
                <a:cs typeface="Calibri" panose="020F0502020204030204" pitchFamily="34" charset="0"/>
              </a:rPr>
              <a:t> </a:t>
            </a:r>
            <a:r>
              <a:rPr lang="de-DE" sz="2400" b="1" dirty="0" err="1" smtClean="0">
                <a:solidFill>
                  <a:srgbClr val="0000FF"/>
                </a:solidFill>
                <a:latin typeface="Calibri" panose="020F0502020204030204" pitchFamily="34" charset="0"/>
                <a:cs typeface="Calibri" panose="020F0502020204030204" pitchFamily="34" charset="0"/>
              </a:rPr>
              <a:t>select</a:t>
            </a:r>
            <a:r>
              <a:rPr lang="de-DE" sz="2400" u="sng" dirty="0" smtClean="0">
                <a:solidFill>
                  <a:srgbClr val="0000FF"/>
                </a:solidFill>
                <a:latin typeface="Calibri" panose="020F0502020204030204" pitchFamily="34" charset="0"/>
                <a:cs typeface="Calibri" panose="020F0502020204030204" pitchFamily="34" charset="0"/>
              </a:rPr>
              <a:t> </a:t>
            </a:r>
            <a:r>
              <a:rPr lang="de-DE" sz="2400" b="1" dirty="0" smtClean="0">
                <a:solidFill>
                  <a:srgbClr val="0000FF"/>
                </a:solidFill>
                <a:latin typeface="Calibri" panose="020F0502020204030204" pitchFamily="34" charset="0"/>
                <a:cs typeface="Calibri" panose="020F0502020204030204" pitchFamily="34" charset="0"/>
              </a:rPr>
              <a:t>potential </a:t>
            </a:r>
            <a:r>
              <a:rPr lang="de-DE" sz="2400" b="1" dirty="0" err="1" smtClean="0">
                <a:solidFill>
                  <a:srgbClr val="0000FF"/>
                </a:solidFill>
                <a:latin typeface="Calibri" panose="020F0502020204030204" pitchFamily="34" charset="0"/>
                <a:cs typeface="Calibri" panose="020F0502020204030204" pitchFamily="34" charset="0"/>
              </a:rPr>
              <a:t>social</a:t>
            </a:r>
            <a:r>
              <a:rPr lang="de-DE" sz="2400" b="1" dirty="0" smtClean="0">
                <a:solidFill>
                  <a:srgbClr val="0000FF"/>
                </a:solidFill>
                <a:latin typeface="Calibri" panose="020F0502020204030204" pitchFamily="34" charset="0"/>
                <a:cs typeface="Calibri" panose="020F0502020204030204" pitchFamily="34" charset="0"/>
              </a:rPr>
              <a:t> </a:t>
            </a:r>
            <a:r>
              <a:rPr lang="de-DE" sz="2400" b="1" dirty="0" err="1" smtClean="0">
                <a:solidFill>
                  <a:srgbClr val="0000FF"/>
                </a:solidFill>
                <a:latin typeface="Calibri" panose="020F0502020204030204" pitchFamily="34" charset="0"/>
                <a:cs typeface="Calibri" panose="020F0502020204030204" pitchFamily="34" charset="0"/>
              </a:rPr>
              <a:t>innovation</a:t>
            </a:r>
            <a:r>
              <a:rPr lang="de-DE" sz="2400" b="1" dirty="0" smtClean="0">
                <a:solidFill>
                  <a:srgbClr val="0000FF"/>
                </a:solidFill>
                <a:latin typeface="Calibri" panose="020F0502020204030204" pitchFamily="34" charset="0"/>
                <a:cs typeface="Calibri" panose="020F0502020204030204" pitchFamily="34" charset="0"/>
              </a:rPr>
              <a:t> </a:t>
            </a:r>
            <a:r>
              <a:rPr lang="de-DE" sz="2400" b="1" dirty="0" err="1" smtClean="0">
                <a:solidFill>
                  <a:srgbClr val="0000FF"/>
                </a:solidFill>
                <a:latin typeface="Calibri" panose="020F0502020204030204" pitchFamily="34" charset="0"/>
                <a:cs typeface="Calibri" panose="020F0502020204030204" pitchFamily="34" charset="0"/>
              </a:rPr>
              <a:t>priorities</a:t>
            </a:r>
            <a:r>
              <a:rPr lang="de-DE" sz="2400" b="1" dirty="0" smtClean="0">
                <a:solidFill>
                  <a:srgbClr val="0000FF"/>
                </a:solidFill>
                <a:latin typeface="Calibri" panose="020F0502020204030204" pitchFamily="34" charset="0"/>
                <a:cs typeface="Calibri" panose="020F0502020204030204" pitchFamily="34" charset="0"/>
              </a:rPr>
              <a:t>:</a:t>
            </a:r>
          </a:p>
        </p:txBody>
      </p:sp>
      <p:sp>
        <p:nvSpPr>
          <p:cNvPr id="7" name="Rechteck 6"/>
          <p:cNvSpPr/>
          <p:nvPr/>
        </p:nvSpPr>
        <p:spPr>
          <a:xfrm>
            <a:off x="332821" y="1455742"/>
            <a:ext cx="8631667" cy="4493538"/>
          </a:xfrm>
          <a:prstGeom prst="rect">
            <a:avLst/>
          </a:prstGeom>
        </p:spPr>
        <p:txBody>
          <a:bodyPr wrap="square">
            <a:spAutoFit/>
          </a:bodyPr>
          <a:lstStyle/>
          <a:p>
            <a:pPr algn="ctr">
              <a:defRPr/>
            </a:pPr>
            <a:r>
              <a:rPr lang="de-DE" sz="1800" dirty="0" smtClean="0">
                <a:solidFill>
                  <a:srgbClr val="0000CC"/>
                </a:solidFill>
                <a:latin typeface="Calibri" pitchFamily="34" charset="0"/>
                <a:ea typeface="Verdana" pitchFamily="34" charset="0"/>
                <a:cs typeface="Calibri" pitchFamily="34" charset="0"/>
                <a:sym typeface="Wingdings"/>
              </a:rPr>
              <a:t> </a:t>
            </a:r>
            <a:r>
              <a:rPr lang="de-DE" sz="1800" b="1" i="1" dirty="0" smtClean="0">
                <a:solidFill>
                  <a:srgbClr val="0000CC"/>
                </a:solidFill>
                <a:latin typeface="Calibri" panose="020F0502020204030204" pitchFamily="34" charset="0"/>
              </a:rPr>
              <a:t>Young </a:t>
            </a:r>
            <a:r>
              <a:rPr lang="de-DE" sz="1800" b="1" i="1" dirty="0" err="1" smtClean="0">
                <a:solidFill>
                  <a:srgbClr val="0000CC"/>
                </a:solidFill>
                <a:latin typeface="Calibri" panose="020F0502020204030204" pitchFamily="34" charset="0"/>
              </a:rPr>
              <a:t>population</a:t>
            </a:r>
            <a:r>
              <a:rPr lang="de-DE" sz="1800" b="1" i="1" dirty="0">
                <a:solidFill>
                  <a:srgbClr val="0000CC"/>
                </a:solidFill>
                <a:latin typeface="Calibri" panose="020F0502020204030204" pitchFamily="34" charset="0"/>
              </a:rPr>
              <a:t> </a:t>
            </a:r>
            <a:r>
              <a:rPr lang="de-DE" sz="1800" b="1" i="1" dirty="0" smtClean="0">
                <a:solidFill>
                  <a:srgbClr val="0000CC"/>
                </a:solidFill>
                <a:latin typeface="Calibri" panose="020F0502020204030204" pitchFamily="34" charset="0"/>
              </a:rPr>
              <a:t>– </a:t>
            </a:r>
            <a:r>
              <a:rPr lang="en-US" sz="1800" b="1" i="1" dirty="0" smtClean="0">
                <a:solidFill>
                  <a:srgbClr val="0000CC"/>
                </a:solidFill>
                <a:latin typeface="Calibri" panose="020F0502020204030204" pitchFamily="34" charset="0"/>
              </a:rPr>
              <a:t>Poor </a:t>
            </a:r>
            <a:r>
              <a:rPr lang="en-US" sz="1800" b="1" i="1" dirty="0">
                <a:solidFill>
                  <a:srgbClr val="0000CC"/>
                </a:solidFill>
                <a:latin typeface="Calibri" panose="020F0502020204030204" pitchFamily="34" charset="0"/>
              </a:rPr>
              <a:t>quality education and </a:t>
            </a:r>
            <a:r>
              <a:rPr lang="en-US" sz="1800" b="1" i="1" dirty="0" smtClean="0">
                <a:solidFill>
                  <a:srgbClr val="0000CC"/>
                </a:solidFill>
                <a:latin typeface="Calibri" panose="020F0502020204030204" pitchFamily="34" charset="0"/>
              </a:rPr>
              <a:t>skills – </a:t>
            </a:r>
            <a:r>
              <a:rPr lang="de-DE" sz="1800" b="1" i="1" dirty="0" err="1" smtClean="0">
                <a:solidFill>
                  <a:srgbClr val="0000CC"/>
                </a:solidFill>
                <a:latin typeface="Calibri" panose="020F0502020204030204" pitchFamily="34" charset="0"/>
              </a:rPr>
              <a:t>Increasing</a:t>
            </a:r>
            <a:r>
              <a:rPr lang="de-DE" sz="1800" b="1" i="1" dirty="0" smtClean="0">
                <a:solidFill>
                  <a:srgbClr val="0000CC"/>
                </a:solidFill>
                <a:latin typeface="Calibri" panose="020F0502020204030204" pitchFamily="34" charset="0"/>
              </a:rPr>
              <a:t> </a:t>
            </a:r>
            <a:r>
              <a:rPr lang="de-DE" sz="1800" b="1" i="1" dirty="0" err="1">
                <a:solidFill>
                  <a:srgbClr val="0000CC"/>
                </a:solidFill>
                <a:latin typeface="Calibri" panose="020F0502020204030204" pitchFamily="34" charset="0"/>
              </a:rPr>
              <a:t>brain</a:t>
            </a:r>
            <a:r>
              <a:rPr lang="de-DE" sz="1800" b="1" i="1" dirty="0">
                <a:solidFill>
                  <a:srgbClr val="0000CC"/>
                </a:solidFill>
                <a:latin typeface="Calibri" panose="020F0502020204030204" pitchFamily="34" charset="0"/>
              </a:rPr>
              <a:t> </a:t>
            </a:r>
            <a:r>
              <a:rPr lang="de-DE" sz="1800" b="1" i="1" dirty="0" err="1" smtClean="0">
                <a:solidFill>
                  <a:srgbClr val="0000CC"/>
                </a:solidFill>
                <a:latin typeface="Calibri" panose="020F0502020204030204" pitchFamily="34" charset="0"/>
              </a:rPr>
              <a:t>drain</a:t>
            </a:r>
            <a:r>
              <a:rPr lang="de-DE" sz="1800" b="1" i="1" dirty="0" smtClean="0">
                <a:solidFill>
                  <a:srgbClr val="0000CC"/>
                </a:solidFill>
                <a:latin typeface="Calibri" panose="020F0502020204030204" pitchFamily="34" charset="0"/>
              </a:rPr>
              <a:t> – </a:t>
            </a:r>
            <a:r>
              <a:rPr lang="de-DE" sz="1800" b="1" i="1" dirty="0" err="1" smtClean="0">
                <a:solidFill>
                  <a:srgbClr val="0000CC"/>
                </a:solidFill>
                <a:latin typeface="Calibri" panose="020F0502020204030204" pitchFamily="34" charset="0"/>
              </a:rPr>
              <a:t>Malaysian</a:t>
            </a:r>
            <a:r>
              <a:rPr lang="de-DE" sz="1800" b="1" i="1" dirty="0" smtClean="0">
                <a:solidFill>
                  <a:srgbClr val="0000CC"/>
                </a:solidFill>
                <a:latin typeface="Calibri" panose="020F0502020204030204" pitchFamily="34" charset="0"/>
              </a:rPr>
              <a:t> </a:t>
            </a:r>
            <a:r>
              <a:rPr lang="de-DE" sz="1800" b="1" i="1" dirty="0" err="1" smtClean="0">
                <a:solidFill>
                  <a:srgbClr val="0000CC"/>
                </a:solidFill>
                <a:latin typeface="Calibri" panose="020F0502020204030204" pitchFamily="34" charset="0"/>
              </a:rPr>
              <a:t>diaspora</a:t>
            </a:r>
            <a:endParaRPr lang="de-DE" sz="1800" dirty="0">
              <a:solidFill>
                <a:srgbClr val="0000CC"/>
              </a:solidFill>
              <a:latin typeface="Calibri" pitchFamily="34" charset="0"/>
              <a:ea typeface="Verdana" pitchFamily="34" charset="0"/>
              <a:cs typeface="Calibri" pitchFamily="34" charset="0"/>
            </a:endParaRPr>
          </a:p>
          <a:p>
            <a:pPr algn="ctr">
              <a:defRPr/>
            </a:pPr>
            <a:r>
              <a:rPr lang="de-DE" sz="1600" dirty="0" smtClean="0">
                <a:solidFill>
                  <a:srgbClr val="0000CC"/>
                </a:solidFill>
                <a:latin typeface="Calibri" pitchFamily="34" charset="0"/>
                <a:ea typeface="Verdana" pitchFamily="34" charset="0"/>
                <a:cs typeface="Calibri" pitchFamily="34" charset="0"/>
              </a:rPr>
              <a:t>Fields </a:t>
            </a:r>
            <a:r>
              <a:rPr lang="de-DE" sz="1600" dirty="0" err="1" smtClean="0">
                <a:solidFill>
                  <a:srgbClr val="0000CC"/>
                </a:solidFill>
                <a:latin typeface="Calibri" pitchFamily="34" charset="0"/>
                <a:ea typeface="Verdana" pitchFamily="34" charset="0"/>
                <a:cs typeface="Calibri" pitchFamily="34" charset="0"/>
              </a:rPr>
              <a:t>of</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action</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to</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be</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addressed</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by</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social</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innovations</a:t>
            </a:r>
            <a:r>
              <a:rPr lang="de-DE" sz="1600" dirty="0" smtClean="0">
                <a:solidFill>
                  <a:srgbClr val="0000CC"/>
                </a:solidFill>
                <a:latin typeface="Calibri" pitchFamily="34" charset="0"/>
                <a:ea typeface="Verdana" pitchFamily="34" charset="0"/>
                <a:cs typeface="Calibri" pitchFamily="34" charset="0"/>
              </a:rPr>
              <a:t>:</a:t>
            </a:r>
          </a:p>
          <a:p>
            <a:pPr marL="342900" indent="-342900">
              <a:buFont typeface="Courier New" panose="02070309020205020404" pitchFamily="49" charset="0"/>
              <a:buChar char="o"/>
              <a:defRPr/>
            </a:pPr>
            <a:r>
              <a:rPr lang="de-DE" sz="1600" dirty="0" smtClean="0">
                <a:solidFill>
                  <a:srgbClr val="0000CC"/>
                </a:solidFill>
                <a:latin typeface="Calibri" pitchFamily="34" charset="0"/>
                <a:ea typeface="Verdana" pitchFamily="34" charset="0"/>
                <a:cs typeface="Calibri" pitchFamily="34" charset="0"/>
              </a:rPr>
              <a:t>Education </a:t>
            </a:r>
            <a:r>
              <a:rPr lang="de-DE" sz="1600" dirty="0" err="1" smtClean="0">
                <a:solidFill>
                  <a:srgbClr val="0000CC"/>
                </a:solidFill>
                <a:latin typeface="Calibri" pitchFamily="34" charset="0"/>
                <a:ea typeface="Verdana" pitchFamily="34" charset="0"/>
                <a:cs typeface="Calibri" pitchFamily="34" charset="0"/>
              </a:rPr>
              <a:t>and</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training</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of</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the</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young</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generation</a:t>
            </a:r>
            <a:endParaRPr lang="de-DE" sz="1600" dirty="0" smtClean="0">
              <a:solidFill>
                <a:srgbClr val="0000CC"/>
              </a:solidFill>
              <a:latin typeface="Calibri" pitchFamily="34" charset="0"/>
              <a:ea typeface="Verdana" pitchFamily="34" charset="0"/>
              <a:cs typeface="Calibri" pitchFamily="34" charset="0"/>
            </a:endParaRPr>
          </a:p>
          <a:p>
            <a:pPr marL="342900" indent="-342900">
              <a:buFont typeface="Courier New" panose="02070309020205020404" pitchFamily="49" charset="0"/>
              <a:buChar char="o"/>
              <a:defRPr/>
            </a:pPr>
            <a:r>
              <a:rPr lang="de-DE" sz="1600" dirty="0">
                <a:solidFill>
                  <a:srgbClr val="0000CC"/>
                </a:solidFill>
                <a:latin typeface="Calibri" pitchFamily="34" charset="0"/>
                <a:ea typeface="Verdana" pitchFamily="34" charset="0"/>
                <a:cs typeface="Calibri" pitchFamily="34" charset="0"/>
              </a:rPr>
              <a:t>R</a:t>
            </a:r>
            <a:r>
              <a:rPr lang="de-DE" sz="1600" dirty="0" smtClean="0">
                <a:solidFill>
                  <a:srgbClr val="0000CC"/>
                </a:solidFill>
                <a:latin typeface="Calibri" pitchFamily="34" charset="0"/>
                <a:ea typeface="Verdana" pitchFamily="34" charset="0"/>
                <a:cs typeface="Calibri" pitchFamily="34" charset="0"/>
              </a:rPr>
              <a:t>eturn </a:t>
            </a:r>
            <a:r>
              <a:rPr lang="de-DE" sz="1600" dirty="0" err="1" smtClean="0">
                <a:solidFill>
                  <a:srgbClr val="0000CC"/>
                </a:solidFill>
                <a:latin typeface="Calibri" pitchFamily="34" charset="0"/>
                <a:ea typeface="Verdana" pitchFamily="34" charset="0"/>
                <a:cs typeface="Calibri" pitchFamily="34" charset="0"/>
              </a:rPr>
              <a:t>programmes</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for</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educated</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and</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skilled</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Malaysians</a:t>
            </a:r>
            <a:r>
              <a:rPr lang="de-DE" sz="1600" dirty="0" smtClean="0">
                <a:solidFill>
                  <a:srgbClr val="0000CC"/>
                </a:solidFill>
                <a:latin typeface="Calibri" pitchFamily="34" charset="0"/>
                <a:ea typeface="Verdana" pitchFamily="34" charset="0"/>
                <a:cs typeface="Calibri" pitchFamily="34" charset="0"/>
              </a:rPr>
              <a:t> in </a:t>
            </a:r>
            <a:r>
              <a:rPr lang="de-DE" sz="1600" dirty="0" err="1" smtClean="0">
                <a:solidFill>
                  <a:srgbClr val="0000CC"/>
                </a:solidFill>
                <a:latin typeface="Calibri" pitchFamily="34" charset="0"/>
                <a:ea typeface="Verdana" pitchFamily="34" charset="0"/>
                <a:cs typeface="Calibri" pitchFamily="34" charset="0"/>
              </a:rPr>
              <a:t>diaspora</a:t>
            </a:r>
            <a:endParaRPr lang="de-DE" sz="1600" dirty="0">
              <a:solidFill>
                <a:srgbClr val="0000CC"/>
              </a:solidFill>
              <a:latin typeface="Calibri" pitchFamily="34" charset="0"/>
              <a:ea typeface="Verdana" pitchFamily="34" charset="0"/>
              <a:cs typeface="Calibri" pitchFamily="34" charset="0"/>
            </a:endParaRPr>
          </a:p>
          <a:p>
            <a:pPr>
              <a:defRPr/>
            </a:pPr>
            <a:endParaRPr lang="de-DE" sz="800" b="1" i="1" dirty="0" smtClean="0">
              <a:solidFill>
                <a:srgbClr val="0000CC"/>
              </a:solidFill>
              <a:latin typeface="Calibri" panose="020F0502020204030204" pitchFamily="34" charset="0"/>
            </a:endParaRPr>
          </a:p>
          <a:p>
            <a:pPr algn="ctr">
              <a:defRPr/>
            </a:pPr>
            <a:r>
              <a:rPr lang="de-DE" sz="1800" dirty="0" smtClean="0">
                <a:solidFill>
                  <a:srgbClr val="0000CC"/>
                </a:solidFill>
                <a:latin typeface="Calibri" pitchFamily="34" charset="0"/>
                <a:ea typeface="Verdana" pitchFamily="34" charset="0"/>
                <a:cs typeface="Calibri" pitchFamily="34" charset="0"/>
                <a:sym typeface="Wingdings"/>
              </a:rPr>
              <a:t> </a:t>
            </a:r>
            <a:r>
              <a:rPr lang="de-DE" sz="1800" b="1" i="1" dirty="0" err="1" smtClean="0">
                <a:solidFill>
                  <a:srgbClr val="0000CC"/>
                </a:solidFill>
                <a:latin typeface="Calibri" panose="020F0502020204030204" pitchFamily="34" charset="0"/>
              </a:rPr>
              <a:t>Economic</a:t>
            </a:r>
            <a:r>
              <a:rPr lang="de-DE" sz="1800" b="1" i="1" dirty="0" smtClean="0">
                <a:solidFill>
                  <a:srgbClr val="0000CC"/>
                </a:solidFill>
                <a:latin typeface="Calibri" panose="020F0502020204030204" pitchFamily="34" charset="0"/>
              </a:rPr>
              <a:t> </a:t>
            </a:r>
            <a:r>
              <a:rPr lang="de-DE" sz="1800" b="1" i="1" dirty="0" err="1">
                <a:solidFill>
                  <a:srgbClr val="0000CC"/>
                </a:solidFill>
                <a:latin typeface="Calibri" panose="020F0502020204030204" pitchFamily="34" charset="0"/>
              </a:rPr>
              <a:t>and</a:t>
            </a:r>
            <a:r>
              <a:rPr lang="de-DE" sz="1800" b="1" i="1" dirty="0">
                <a:solidFill>
                  <a:srgbClr val="0000CC"/>
                </a:solidFill>
                <a:latin typeface="Calibri" panose="020F0502020204030204" pitchFamily="34" charset="0"/>
              </a:rPr>
              <a:t> </a:t>
            </a:r>
            <a:r>
              <a:rPr lang="de-DE" sz="1800" b="1" i="1" dirty="0" err="1">
                <a:solidFill>
                  <a:srgbClr val="0000CC"/>
                </a:solidFill>
                <a:latin typeface="Calibri" panose="020F0502020204030204" pitchFamily="34" charset="0"/>
              </a:rPr>
              <a:t>political</a:t>
            </a:r>
            <a:r>
              <a:rPr lang="de-DE" sz="1800" b="1" i="1" dirty="0">
                <a:solidFill>
                  <a:srgbClr val="0000CC"/>
                </a:solidFill>
                <a:latin typeface="Calibri" panose="020F0502020204030204" pitchFamily="34" charset="0"/>
              </a:rPr>
              <a:t> </a:t>
            </a:r>
            <a:r>
              <a:rPr lang="de-DE" sz="1800" b="1" i="1" dirty="0" err="1" smtClean="0">
                <a:solidFill>
                  <a:srgbClr val="0000CC"/>
                </a:solidFill>
                <a:latin typeface="Calibri" panose="020F0502020204030204" pitchFamily="34" charset="0"/>
              </a:rPr>
              <a:t>stability</a:t>
            </a:r>
            <a:r>
              <a:rPr lang="de-DE" sz="1800" b="1" i="1" dirty="0">
                <a:solidFill>
                  <a:srgbClr val="0000CC"/>
                </a:solidFill>
                <a:latin typeface="Calibri" panose="020F0502020204030204" pitchFamily="34" charset="0"/>
              </a:rPr>
              <a:t> </a:t>
            </a:r>
            <a:r>
              <a:rPr lang="de-DE" sz="1800" b="1" i="1" dirty="0" smtClean="0">
                <a:solidFill>
                  <a:srgbClr val="0000CC"/>
                </a:solidFill>
                <a:latin typeface="Calibri" panose="020F0502020204030204" pitchFamily="34" charset="0"/>
              </a:rPr>
              <a:t>– </a:t>
            </a:r>
            <a:r>
              <a:rPr lang="de-DE" sz="1800" b="1" i="1" dirty="0" err="1" smtClean="0">
                <a:solidFill>
                  <a:srgbClr val="0000CC"/>
                </a:solidFill>
                <a:latin typeface="Calibri" panose="020F0502020204030204" pitchFamily="34" charset="0"/>
              </a:rPr>
              <a:t>Islamic</a:t>
            </a:r>
            <a:r>
              <a:rPr lang="de-DE" sz="1800" b="1" i="1" dirty="0" smtClean="0">
                <a:solidFill>
                  <a:srgbClr val="0000CC"/>
                </a:solidFill>
                <a:latin typeface="Calibri" panose="020F0502020204030204" pitchFamily="34" charset="0"/>
              </a:rPr>
              <a:t> </a:t>
            </a:r>
            <a:r>
              <a:rPr lang="de-DE" sz="1800" b="1" i="1" dirty="0" err="1">
                <a:solidFill>
                  <a:srgbClr val="0000CC"/>
                </a:solidFill>
                <a:latin typeface="Calibri" panose="020F0502020204030204" pitchFamily="34" charset="0"/>
              </a:rPr>
              <a:t>leadership</a:t>
            </a:r>
            <a:r>
              <a:rPr lang="de-DE" sz="1800" b="1" i="1" dirty="0">
                <a:solidFill>
                  <a:srgbClr val="0000CC"/>
                </a:solidFill>
                <a:latin typeface="Calibri" panose="020F0502020204030204" pitchFamily="34" charset="0"/>
              </a:rPr>
              <a:t> </a:t>
            </a:r>
            <a:r>
              <a:rPr lang="de-DE" sz="1800" b="1" i="1" dirty="0" err="1" smtClean="0">
                <a:solidFill>
                  <a:srgbClr val="0000CC"/>
                </a:solidFill>
                <a:latin typeface="Calibri" panose="020F0502020204030204" pitchFamily="34" charset="0"/>
              </a:rPr>
              <a:t>credentials</a:t>
            </a:r>
            <a:r>
              <a:rPr lang="de-DE" sz="1800" b="1" i="1" dirty="0" smtClean="0">
                <a:solidFill>
                  <a:srgbClr val="0000CC"/>
                </a:solidFill>
                <a:latin typeface="Calibri" panose="020F0502020204030204" pitchFamily="34" charset="0"/>
              </a:rPr>
              <a:t> – </a:t>
            </a:r>
            <a:r>
              <a:rPr lang="en-US" sz="1800" b="1" i="1" dirty="0" smtClean="0">
                <a:solidFill>
                  <a:srgbClr val="0000CC"/>
                </a:solidFill>
                <a:latin typeface="Calibri" panose="020F0502020204030204" pitchFamily="34" charset="0"/>
              </a:rPr>
              <a:t>International </a:t>
            </a:r>
            <a:r>
              <a:rPr lang="en-US" sz="1800" b="1" i="1" dirty="0">
                <a:solidFill>
                  <a:srgbClr val="0000CC"/>
                </a:solidFill>
                <a:latin typeface="Calibri" panose="020F0502020204030204" pitchFamily="34" charset="0"/>
              </a:rPr>
              <a:t>reputation as </a:t>
            </a:r>
            <a:r>
              <a:rPr lang="en-US" sz="1800" b="1" i="1" dirty="0" err="1" smtClean="0">
                <a:solidFill>
                  <a:srgbClr val="0000CC"/>
                </a:solidFill>
                <a:latin typeface="Calibri" panose="020F0502020204030204" pitchFamily="34" charset="0"/>
              </a:rPr>
              <a:t>centre</a:t>
            </a:r>
            <a:r>
              <a:rPr lang="en-US" sz="1800" b="1" i="1" dirty="0">
                <a:solidFill>
                  <a:srgbClr val="0000CC"/>
                </a:solidFill>
                <a:latin typeface="Calibri" panose="020F0502020204030204" pitchFamily="34" charset="0"/>
              </a:rPr>
              <a:t> </a:t>
            </a:r>
            <a:r>
              <a:rPr lang="en-US" sz="1800" b="1" i="1" dirty="0" smtClean="0">
                <a:solidFill>
                  <a:srgbClr val="0000CC"/>
                </a:solidFill>
                <a:latin typeface="Calibri" panose="020F0502020204030204" pitchFamily="34" charset="0"/>
              </a:rPr>
              <a:t>for </a:t>
            </a:r>
            <a:r>
              <a:rPr lang="en-US" sz="1800" b="1" i="1" dirty="0">
                <a:solidFill>
                  <a:srgbClr val="0000CC"/>
                </a:solidFill>
                <a:latin typeface="Calibri" panose="020F0502020204030204" pitchFamily="34" charset="0"/>
              </a:rPr>
              <a:t>Islamic banking </a:t>
            </a:r>
            <a:r>
              <a:rPr lang="de-DE" sz="1800" b="1" i="1" dirty="0" err="1">
                <a:solidFill>
                  <a:srgbClr val="0000CC"/>
                </a:solidFill>
                <a:latin typeface="Calibri" panose="020F0502020204030204" pitchFamily="34" charset="0"/>
              </a:rPr>
              <a:t>and</a:t>
            </a:r>
            <a:r>
              <a:rPr lang="de-DE" sz="1800" b="1" i="1" dirty="0">
                <a:solidFill>
                  <a:srgbClr val="0000CC"/>
                </a:solidFill>
                <a:latin typeface="Calibri" panose="020F0502020204030204" pitchFamily="34" charset="0"/>
              </a:rPr>
              <a:t> </a:t>
            </a:r>
            <a:r>
              <a:rPr lang="de-DE" sz="1800" b="1" i="1" dirty="0" err="1" smtClean="0">
                <a:solidFill>
                  <a:srgbClr val="0000CC"/>
                </a:solidFill>
                <a:latin typeface="Calibri" panose="020F0502020204030204" pitchFamily="34" charset="0"/>
              </a:rPr>
              <a:t>finance</a:t>
            </a:r>
            <a:r>
              <a:rPr lang="de-DE" sz="1800" b="1" i="1" dirty="0">
                <a:solidFill>
                  <a:srgbClr val="0000CC"/>
                </a:solidFill>
                <a:latin typeface="Calibri" panose="020F0502020204030204" pitchFamily="34" charset="0"/>
              </a:rPr>
              <a:t> </a:t>
            </a:r>
            <a:r>
              <a:rPr lang="de-DE" sz="1800" b="1" i="1" dirty="0" smtClean="0">
                <a:solidFill>
                  <a:srgbClr val="0000CC"/>
                </a:solidFill>
                <a:latin typeface="Calibri" panose="020F0502020204030204" pitchFamily="34" charset="0"/>
              </a:rPr>
              <a:t>– </a:t>
            </a:r>
            <a:r>
              <a:rPr lang="en-US" sz="1800" b="1" i="1" dirty="0" smtClean="0">
                <a:solidFill>
                  <a:srgbClr val="0000CC"/>
                </a:solidFill>
                <a:latin typeface="Calibri" panose="020F0502020204030204" pitchFamily="34" charset="0"/>
              </a:rPr>
              <a:t>Racial </a:t>
            </a:r>
            <a:r>
              <a:rPr lang="en-US" sz="1800" b="1" i="1" dirty="0" err="1">
                <a:solidFill>
                  <a:srgbClr val="0000CC"/>
                </a:solidFill>
                <a:latin typeface="Calibri" panose="020F0502020204030204" pitchFamily="34" charset="0"/>
              </a:rPr>
              <a:t>polarisation</a:t>
            </a:r>
            <a:r>
              <a:rPr lang="en-US" sz="1800" b="1" i="1" dirty="0">
                <a:solidFill>
                  <a:srgbClr val="0000CC"/>
                </a:solidFill>
                <a:latin typeface="Calibri" panose="020F0502020204030204" pitchFamily="34" charset="0"/>
              </a:rPr>
              <a:t> and religious extremism</a:t>
            </a:r>
            <a:endParaRPr lang="de-DE" sz="1800" b="1" i="1" dirty="0">
              <a:solidFill>
                <a:srgbClr val="0000CC"/>
              </a:solidFill>
              <a:latin typeface="Calibri" panose="020F0502020204030204" pitchFamily="34" charset="0"/>
            </a:endParaRPr>
          </a:p>
          <a:p>
            <a:pPr marL="342900" indent="-342900">
              <a:buFont typeface="Courier New" panose="02070309020205020404" pitchFamily="49" charset="0"/>
              <a:buChar char="o"/>
              <a:defRPr/>
            </a:pPr>
            <a:r>
              <a:rPr lang="de-DE" sz="1600" dirty="0" smtClean="0">
                <a:solidFill>
                  <a:srgbClr val="0000CC"/>
                </a:solidFill>
                <a:latin typeface="Calibri" pitchFamily="34" charset="0"/>
                <a:ea typeface="Verdana" pitchFamily="34" charset="0"/>
                <a:cs typeface="Calibri" pitchFamily="34" charset="0"/>
              </a:rPr>
              <a:t>Provision </a:t>
            </a:r>
            <a:r>
              <a:rPr lang="de-DE" sz="1600" dirty="0" err="1" smtClean="0">
                <a:solidFill>
                  <a:srgbClr val="0000CC"/>
                </a:solidFill>
                <a:latin typeface="Calibri" pitchFamily="34" charset="0"/>
                <a:ea typeface="Verdana" pitchFamily="34" charset="0"/>
                <a:cs typeface="Calibri" pitchFamily="34" charset="0"/>
              </a:rPr>
              <a:t>of</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equal</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opportunities</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and</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participation</a:t>
            </a:r>
            <a:r>
              <a:rPr lang="de-DE" sz="1600" dirty="0">
                <a:solidFill>
                  <a:srgbClr val="0000CC"/>
                </a:solidFill>
                <a:latin typeface="Calibri" pitchFamily="34" charset="0"/>
                <a:ea typeface="Verdana" pitchFamily="34" charset="0"/>
                <a:cs typeface="Calibri" pitchFamily="34" charset="0"/>
              </a:rPr>
              <a:t> </a:t>
            </a:r>
            <a:r>
              <a:rPr lang="de-DE" sz="1600" dirty="0" smtClean="0">
                <a:solidFill>
                  <a:srgbClr val="0000CC"/>
                </a:solidFill>
                <a:latin typeface="Calibri" pitchFamily="34" charset="0"/>
                <a:ea typeface="Verdana" pitchFamily="34" charset="0"/>
                <a:cs typeface="Calibri" pitchFamily="34" charset="0"/>
              </a:rPr>
              <a:t>in </a:t>
            </a:r>
            <a:r>
              <a:rPr lang="de-DE" sz="1600" dirty="0" err="1" smtClean="0">
                <a:solidFill>
                  <a:srgbClr val="0000CC"/>
                </a:solidFill>
                <a:latin typeface="Calibri" pitchFamily="34" charset="0"/>
                <a:ea typeface="Verdana" pitchFamily="34" charset="0"/>
                <a:cs typeface="Calibri" pitchFamily="34" charset="0"/>
              </a:rPr>
              <a:t>politics</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culture</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and</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economic</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prosperity</a:t>
            </a:r>
            <a:r>
              <a:rPr lang="de-DE" sz="1600" dirty="0" smtClean="0">
                <a:solidFill>
                  <a:srgbClr val="0000CC"/>
                </a:solidFill>
                <a:latin typeface="Calibri" pitchFamily="34" charset="0"/>
                <a:ea typeface="Verdana" pitchFamily="34" charset="0"/>
                <a:cs typeface="Calibri" pitchFamily="34" charset="0"/>
              </a:rPr>
              <a:t> </a:t>
            </a:r>
          </a:p>
          <a:p>
            <a:pPr marL="342900" indent="-342900">
              <a:buFont typeface="Courier New" panose="02070309020205020404" pitchFamily="49" charset="0"/>
              <a:buChar char="o"/>
              <a:defRPr/>
            </a:pPr>
            <a:r>
              <a:rPr lang="de-DE" sz="1600" dirty="0" err="1" smtClean="0">
                <a:solidFill>
                  <a:srgbClr val="0000CC"/>
                </a:solidFill>
                <a:latin typeface="Calibri" pitchFamily="34" charset="0"/>
                <a:ea typeface="Verdana" pitchFamily="34" charset="0"/>
                <a:cs typeface="Calibri" pitchFamily="34" charset="0"/>
              </a:rPr>
              <a:t>Turning</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racial</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diversity</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and</a:t>
            </a:r>
            <a:r>
              <a:rPr lang="de-DE" sz="1600" dirty="0" smtClean="0">
                <a:solidFill>
                  <a:srgbClr val="0000CC"/>
                </a:solidFill>
                <a:latin typeface="Calibri" pitchFamily="34" charset="0"/>
                <a:ea typeface="Verdana" pitchFamily="34" charset="0"/>
                <a:cs typeface="Calibri" pitchFamily="34" charset="0"/>
              </a:rPr>
              <a:t> </a:t>
            </a:r>
            <a:r>
              <a:rPr lang="de-DE" sz="1600" dirty="0" err="1">
                <a:solidFill>
                  <a:srgbClr val="0000CC"/>
                </a:solidFill>
                <a:latin typeface="Calibri" pitchFamily="34" charset="0"/>
                <a:ea typeface="Verdana" pitchFamily="34" charset="0"/>
                <a:cs typeface="Calibri" pitchFamily="34" charset="0"/>
              </a:rPr>
              <a:t>islamic</a:t>
            </a:r>
            <a:r>
              <a:rPr lang="de-DE" sz="1600" dirty="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challenges</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into</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opportunities</a:t>
            </a:r>
            <a:endParaRPr lang="de-DE" sz="1600" dirty="0">
              <a:solidFill>
                <a:srgbClr val="0000CC"/>
              </a:solidFill>
              <a:latin typeface="Calibri" pitchFamily="34" charset="0"/>
              <a:ea typeface="Verdana" pitchFamily="34" charset="0"/>
              <a:cs typeface="Calibri" pitchFamily="34" charset="0"/>
            </a:endParaRPr>
          </a:p>
          <a:p>
            <a:pPr>
              <a:defRPr/>
            </a:pPr>
            <a:endParaRPr lang="de-DE" sz="800" dirty="0" smtClean="0">
              <a:solidFill>
                <a:srgbClr val="0000CC"/>
              </a:solidFill>
              <a:latin typeface="Calibri" pitchFamily="34" charset="0"/>
              <a:ea typeface="Verdana" pitchFamily="34" charset="0"/>
              <a:cs typeface="Calibri" pitchFamily="34" charset="0"/>
            </a:endParaRPr>
          </a:p>
          <a:p>
            <a:pPr algn="ctr">
              <a:defRPr/>
            </a:pPr>
            <a:r>
              <a:rPr lang="de-DE" sz="1800" dirty="0" smtClean="0">
                <a:solidFill>
                  <a:srgbClr val="0000CC"/>
                </a:solidFill>
                <a:latin typeface="Calibri" pitchFamily="34" charset="0"/>
                <a:ea typeface="Verdana" pitchFamily="34" charset="0"/>
                <a:cs typeface="Calibri" pitchFamily="34" charset="0"/>
                <a:sym typeface="Wingdings"/>
              </a:rPr>
              <a:t> </a:t>
            </a:r>
            <a:r>
              <a:rPr lang="en-US" sz="1800" b="1" i="1" dirty="0" smtClean="0">
                <a:solidFill>
                  <a:srgbClr val="0000CC"/>
                </a:solidFill>
                <a:latin typeface="Calibri" panose="020F0502020204030204" pitchFamily="34" charset="0"/>
              </a:rPr>
              <a:t>Coherent </a:t>
            </a:r>
            <a:r>
              <a:rPr lang="en-US" sz="1800" b="1" i="1" dirty="0">
                <a:solidFill>
                  <a:srgbClr val="0000CC"/>
                </a:solidFill>
                <a:latin typeface="Calibri" panose="020F0502020204030204" pitchFamily="34" charset="0"/>
              </a:rPr>
              <a:t>vision for the country </a:t>
            </a:r>
            <a:r>
              <a:rPr lang="en-US" sz="1800" b="1" i="1" dirty="0" smtClean="0">
                <a:solidFill>
                  <a:srgbClr val="0000CC"/>
                </a:solidFill>
                <a:latin typeface="Calibri" panose="020F0502020204030204" pitchFamily="34" charset="0"/>
              </a:rPr>
              <a:t>– Uncoordinated </a:t>
            </a:r>
            <a:r>
              <a:rPr lang="en-US" sz="1800" b="1" i="1" dirty="0">
                <a:solidFill>
                  <a:srgbClr val="0000CC"/>
                </a:solidFill>
                <a:latin typeface="Calibri" panose="020F0502020204030204" pitchFamily="34" charset="0"/>
              </a:rPr>
              <a:t>national S&amp;T </a:t>
            </a:r>
            <a:r>
              <a:rPr lang="en-US" sz="1800" b="1" i="1" dirty="0" smtClean="0">
                <a:solidFill>
                  <a:srgbClr val="0000CC"/>
                </a:solidFill>
                <a:latin typeface="Calibri" panose="020F0502020204030204" pitchFamily="34" charset="0"/>
              </a:rPr>
              <a:t>policy, </a:t>
            </a:r>
            <a:r>
              <a:rPr lang="en-US" sz="1800" b="1" i="1" dirty="0">
                <a:solidFill>
                  <a:srgbClr val="0000CC"/>
                </a:solidFill>
                <a:latin typeface="Calibri" panose="020F0502020204030204" pitchFamily="34" charset="0"/>
              </a:rPr>
              <a:t>weak </a:t>
            </a:r>
            <a:r>
              <a:rPr lang="de-DE" sz="1800" b="1" i="1" dirty="0" err="1" smtClean="0">
                <a:solidFill>
                  <a:srgbClr val="0000CC"/>
                </a:solidFill>
                <a:latin typeface="Calibri" panose="020F0502020204030204" pitchFamily="34" charset="0"/>
              </a:rPr>
              <a:t>implemen-tation</a:t>
            </a:r>
            <a:r>
              <a:rPr lang="de-DE" sz="1800" b="1" i="1" dirty="0" smtClean="0">
                <a:solidFill>
                  <a:srgbClr val="0000CC"/>
                </a:solidFill>
                <a:latin typeface="Calibri" panose="020F0502020204030204" pitchFamily="34" charset="0"/>
              </a:rPr>
              <a:t> </a:t>
            </a:r>
            <a:r>
              <a:rPr lang="de-DE" sz="1800" b="1" i="1" dirty="0" err="1">
                <a:solidFill>
                  <a:srgbClr val="0000CC"/>
                </a:solidFill>
                <a:latin typeface="Calibri" panose="020F0502020204030204" pitchFamily="34" charset="0"/>
              </a:rPr>
              <a:t>of</a:t>
            </a:r>
            <a:r>
              <a:rPr lang="de-DE" sz="1800" b="1" i="1" dirty="0">
                <a:solidFill>
                  <a:srgbClr val="0000CC"/>
                </a:solidFill>
                <a:latin typeface="Calibri" panose="020F0502020204030204" pitchFamily="34" charset="0"/>
              </a:rPr>
              <a:t> </a:t>
            </a:r>
            <a:r>
              <a:rPr lang="de-DE" sz="1800" b="1" i="1" dirty="0" err="1" smtClean="0">
                <a:solidFill>
                  <a:srgbClr val="0000CC"/>
                </a:solidFill>
                <a:latin typeface="Calibri" panose="020F0502020204030204" pitchFamily="34" charset="0"/>
              </a:rPr>
              <a:t>strategies</a:t>
            </a:r>
            <a:r>
              <a:rPr lang="de-DE" sz="1800" b="1" i="1" dirty="0">
                <a:solidFill>
                  <a:srgbClr val="0000CC"/>
                </a:solidFill>
                <a:latin typeface="Calibri" panose="020F0502020204030204" pitchFamily="34" charset="0"/>
              </a:rPr>
              <a:t> </a:t>
            </a:r>
            <a:r>
              <a:rPr lang="de-DE" sz="1800" b="1" i="1" dirty="0" smtClean="0">
                <a:solidFill>
                  <a:srgbClr val="0000CC"/>
                </a:solidFill>
                <a:latin typeface="Calibri" panose="020F0502020204030204" pitchFamily="34" charset="0"/>
              </a:rPr>
              <a:t>– </a:t>
            </a:r>
            <a:r>
              <a:rPr lang="en-US" sz="1800" b="1" i="1" dirty="0" smtClean="0">
                <a:solidFill>
                  <a:srgbClr val="0000CC"/>
                </a:solidFill>
                <a:latin typeface="Calibri" panose="020F0502020204030204" pitchFamily="34" charset="0"/>
              </a:rPr>
              <a:t>Burgeoning </a:t>
            </a:r>
            <a:r>
              <a:rPr lang="en-US" sz="1800" b="1" i="1" dirty="0">
                <a:solidFill>
                  <a:srgbClr val="0000CC"/>
                </a:solidFill>
                <a:latin typeface="Calibri" panose="020F0502020204030204" pitchFamily="34" charset="0"/>
              </a:rPr>
              <a:t>service sector </a:t>
            </a:r>
            <a:r>
              <a:rPr lang="en-US" sz="1800" b="1" i="1" dirty="0" smtClean="0">
                <a:solidFill>
                  <a:srgbClr val="0000CC"/>
                </a:solidFill>
                <a:latin typeface="Calibri" panose="020F0502020204030204" pitchFamily="34" charset="0"/>
              </a:rPr>
              <a:t>including </a:t>
            </a:r>
            <a:r>
              <a:rPr lang="en-US" sz="1800" b="1" i="1" dirty="0">
                <a:solidFill>
                  <a:srgbClr val="0000CC"/>
                </a:solidFill>
                <a:latin typeface="Calibri" panose="020F0502020204030204" pitchFamily="34" charset="0"/>
              </a:rPr>
              <a:t>expansion of </a:t>
            </a:r>
            <a:r>
              <a:rPr lang="de-DE" sz="1800" b="1" i="1" dirty="0" err="1">
                <a:solidFill>
                  <a:srgbClr val="0000CC"/>
                </a:solidFill>
                <a:latin typeface="Calibri" panose="020F0502020204030204" pitchFamily="34" charset="0"/>
              </a:rPr>
              <a:t>tourism</a:t>
            </a:r>
            <a:r>
              <a:rPr lang="de-DE" sz="1800" b="1" i="1" dirty="0">
                <a:solidFill>
                  <a:srgbClr val="0000CC"/>
                </a:solidFill>
                <a:latin typeface="Calibri" panose="020F0502020204030204" pitchFamily="34" charset="0"/>
              </a:rPr>
              <a:t> </a:t>
            </a:r>
            <a:r>
              <a:rPr lang="de-DE" sz="1800" b="1" i="1" dirty="0" err="1">
                <a:solidFill>
                  <a:srgbClr val="0000CC"/>
                </a:solidFill>
                <a:latin typeface="Calibri" panose="020F0502020204030204" pitchFamily="34" charset="0"/>
              </a:rPr>
              <a:t>industry</a:t>
            </a:r>
            <a:endParaRPr lang="de-DE" sz="1800" b="1" i="1" dirty="0">
              <a:solidFill>
                <a:srgbClr val="0000CC"/>
              </a:solidFill>
              <a:latin typeface="Calibri" panose="020F0502020204030204" pitchFamily="34" charset="0"/>
            </a:endParaRPr>
          </a:p>
          <a:p>
            <a:pPr marL="342900" indent="-342900">
              <a:buFont typeface="Courier New" panose="02070309020205020404" pitchFamily="49" charset="0"/>
              <a:buChar char="o"/>
              <a:defRPr/>
            </a:pPr>
            <a:r>
              <a:rPr lang="de-DE" sz="1600" dirty="0" smtClean="0">
                <a:solidFill>
                  <a:srgbClr val="0000CC"/>
                </a:solidFill>
                <a:latin typeface="Calibri" pitchFamily="34" charset="0"/>
                <a:ea typeface="Verdana" pitchFamily="34" charset="0"/>
                <a:cs typeface="Calibri" pitchFamily="34" charset="0"/>
              </a:rPr>
              <a:t>Communication/</a:t>
            </a:r>
            <a:r>
              <a:rPr lang="de-DE" sz="1600" dirty="0" err="1" smtClean="0">
                <a:solidFill>
                  <a:srgbClr val="0000CC"/>
                </a:solidFill>
                <a:latin typeface="Calibri" pitchFamily="34" charset="0"/>
                <a:ea typeface="Verdana" pitchFamily="34" charset="0"/>
                <a:cs typeface="Calibri" pitchFamily="34" charset="0"/>
              </a:rPr>
              <a:t>involvement</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creating</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ownership</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of</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the</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vision</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to</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become</a:t>
            </a:r>
            <a:r>
              <a:rPr lang="de-DE" sz="1600" dirty="0" smtClean="0">
                <a:solidFill>
                  <a:srgbClr val="0000CC"/>
                </a:solidFill>
                <a:latin typeface="Calibri" pitchFamily="34" charset="0"/>
                <a:ea typeface="Verdana" pitchFamily="34" charset="0"/>
                <a:cs typeface="Calibri" pitchFamily="34" charset="0"/>
              </a:rPr>
              <a:t> a high </a:t>
            </a:r>
            <a:r>
              <a:rPr lang="de-DE" sz="1600" dirty="0" err="1" smtClean="0">
                <a:solidFill>
                  <a:srgbClr val="0000CC"/>
                </a:solidFill>
                <a:latin typeface="Calibri" pitchFamily="34" charset="0"/>
                <a:ea typeface="Verdana" pitchFamily="34" charset="0"/>
                <a:cs typeface="Calibri" pitchFamily="34" charset="0"/>
              </a:rPr>
              <a:t>income</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country</a:t>
            </a:r>
            <a:endParaRPr lang="de-DE" sz="1600" dirty="0" smtClean="0">
              <a:solidFill>
                <a:srgbClr val="0000CC"/>
              </a:solidFill>
              <a:latin typeface="Calibri" pitchFamily="34" charset="0"/>
              <a:ea typeface="Verdana" pitchFamily="34" charset="0"/>
              <a:cs typeface="Calibri" pitchFamily="34" charset="0"/>
            </a:endParaRPr>
          </a:p>
          <a:p>
            <a:pPr marL="342900" indent="-342900">
              <a:buFont typeface="Courier New" panose="02070309020205020404" pitchFamily="49" charset="0"/>
              <a:buChar char="o"/>
              <a:defRPr/>
            </a:pPr>
            <a:r>
              <a:rPr lang="de-DE" sz="1600" dirty="0" smtClean="0">
                <a:solidFill>
                  <a:srgbClr val="0000CC"/>
                </a:solidFill>
                <a:latin typeface="Calibri" pitchFamily="34" charset="0"/>
                <a:ea typeface="Verdana" pitchFamily="34" charset="0"/>
                <a:cs typeface="Calibri" pitchFamily="34" charset="0"/>
              </a:rPr>
              <a:t>Service </a:t>
            </a:r>
            <a:r>
              <a:rPr lang="de-DE" sz="1600" dirty="0" err="1" smtClean="0">
                <a:solidFill>
                  <a:srgbClr val="0000CC"/>
                </a:solidFill>
                <a:latin typeface="Calibri" pitchFamily="34" charset="0"/>
                <a:ea typeface="Verdana" pitchFamily="34" charset="0"/>
                <a:cs typeface="Calibri" pitchFamily="34" charset="0"/>
              </a:rPr>
              <a:t>sector</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development</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and</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tourism</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embedded</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components</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of</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the</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vision</a:t>
            </a:r>
            <a:endParaRPr lang="de-DE" sz="1600" dirty="0" smtClean="0">
              <a:solidFill>
                <a:srgbClr val="0000CC"/>
              </a:solidFill>
              <a:latin typeface="Calibri" pitchFamily="34" charset="0"/>
              <a:ea typeface="Verdana" pitchFamily="34" charset="0"/>
              <a:cs typeface="Calibri" pitchFamily="34" charset="0"/>
            </a:endParaRPr>
          </a:p>
          <a:p>
            <a:pPr marL="342900" indent="-342900">
              <a:buFont typeface="Courier New" panose="02070309020205020404" pitchFamily="49" charset="0"/>
              <a:buChar char="o"/>
              <a:defRPr/>
            </a:pPr>
            <a:r>
              <a:rPr lang="de-DE" sz="1600" dirty="0" smtClean="0">
                <a:solidFill>
                  <a:srgbClr val="0000CC"/>
                </a:solidFill>
                <a:latin typeface="Calibri" pitchFamily="34" charset="0"/>
                <a:ea typeface="Verdana" pitchFamily="34" charset="0"/>
                <a:cs typeface="Calibri" pitchFamily="34" charset="0"/>
              </a:rPr>
              <a:t>Science, </a:t>
            </a:r>
            <a:r>
              <a:rPr lang="de-DE" sz="1600" dirty="0" err="1" smtClean="0">
                <a:solidFill>
                  <a:srgbClr val="0000CC"/>
                </a:solidFill>
                <a:latin typeface="Calibri" pitchFamily="34" charset="0"/>
                <a:ea typeface="Verdana" pitchFamily="34" charset="0"/>
                <a:cs typeface="Calibri" pitchFamily="34" charset="0"/>
              </a:rPr>
              <a:t>technology</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and</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innovation</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policies</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should</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be</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geared</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towards</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improvement</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of</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quality</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of</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life</a:t>
            </a:r>
            <a:r>
              <a:rPr lang="de-DE" sz="1600" dirty="0" smtClean="0">
                <a:solidFill>
                  <a:srgbClr val="0000CC"/>
                </a:solidFill>
                <a:latin typeface="Calibri" pitchFamily="34" charset="0"/>
                <a:ea typeface="Verdana" pitchFamily="34" charset="0"/>
                <a:cs typeface="Calibri" pitchFamily="34" charset="0"/>
              </a:rPr>
              <a:t>, not </a:t>
            </a:r>
            <a:r>
              <a:rPr lang="de-DE" sz="1600" dirty="0" err="1" smtClean="0">
                <a:solidFill>
                  <a:srgbClr val="0000CC"/>
                </a:solidFill>
                <a:latin typeface="Calibri" pitchFamily="34" charset="0"/>
                <a:ea typeface="Verdana" pitchFamily="34" charset="0"/>
                <a:cs typeface="Calibri" pitchFamily="34" charset="0"/>
              </a:rPr>
              <a:t>merely</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economic</a:t>
            </a:r>
            <a:r>
              <a:rPr lang="de-DE" sz="1600" dirty="0" smtClean="0">
                <a:solidFill>
                  <a:srgbClr val="0000CC"/>
                </a:solidFill>
                <a:latin typeface="Calibri" pitchFamily="34" charset="0"/>
                <a:ea typeface="Verdana" pitchFamily="34" charset="0"/>
                <a:cs typeface="Calibri" pitchFamily="34" charset="0"/>
              </a:rPr>
              <a:t> </a:t>
            </a:r>
            <a:r>
              <a:rPr lang="de-DE" sz="1600" dirty="0" err="1" smtClean="0">
                <a:solidFill>
                  <a:srgbClr val="0000CC"/>
                </a:solidFill>
                <a:latin typeface="Calibri" pitchFamily="34" charset="0"/>
                <a:ea typeface="Verdana" pitchFamily="34" charset="0"/>
                <a:cs typeface="Calibri" pitchFamily="34" charset="0"/>
              </a:rPr>
              <a:t>growth</a:t>
            </a:r>
            <a:endParaRPr lang="de-DE" sz="1600" dirty="0">
              <a:solidFill>
                <a:srgbClr val="0000CC"/>
              </a:solidFill>
              <a:latin typeface="Calibri" pitchFamily="34" charset="0"/>
              <a:ea typeface="Verdana" pitchFamily="34" charset="0"/>
              <a:cs typeface="Calibri" pitchFamily="34" charset="0"/>
            </a:endParaRPr>
          </a:p>
        </p:txBody>
      </p:sp>
      <p:sp>
        <p:nvSpPr>
          <p:cNvPr id="8" name="Rechteck 7"/>
          <p:cNvSpPr/>
          <p:nvPr/>
        </p:nvSpPr>
        <p:spPr>
          <a:xfrm rot="16200000">
            <a:off x="-1720851" y="4033220"/>
            <a:ext cx="3738011" cy="369332"/>
          </a:xfrm>
          <a:prstGeom prst="rect">
            <a:avLst/>
          </a:prstGeom>
        </p:spPr>
        <p:txBody>
          <a:bodyPr wrap="none">
            <a:spAutoFit/>
          </a:bodyPr>
          <a:lstStyle/>
          <a:p>
            <a:r>
              <a:rPr lang="en-US" altLang="de-DE" sz="1800" b="1" i="1" dirty="0">
                <a:solidFill>
                  <a:srgbClr val="000066"/>
                </a:solidFill>
                <a:latin typeface="Calibri" pitchFamily="34" charset="0"/>
              </a:rPr>
              <a:t>5</a:t>
            </a:r>
            <a:r>
              <a:rPr lang="en-US" altLang="de-DE" sz="1800" b="1" i="1" dirty="0" smtClean="0">
                <a:solidFill>
                  <a:srgbClr val="000066"/>
                </a:solidFill>
                <a:latin typeface="Calibri" pitchFamily="34" charset="0"/>
              </a:rPr>
              <a:t>. Conclusions and recommendations</a:t>
            </a:r>
            <a:endParaRPr lang="de-DE" sz="1800" b="1" dirty="0">
              <a:solidFill>
                <a:srgbClr val="000066"/>
              </a:solidFill>
            </a:endParaRPr>
          </a:p>
        </p:txBody>
      </p:sp>
    </p:spTree>
    <p:extLst>
      <p:ext uri="{BB962C8B-B14F-4D97-AF65-F5344CB8AC3E}">
        <p14:creationId xmlns:p14="http://schemas.microsoft.com/office/powerpoint/2010/main" val="256572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anim calcmode="lin" valueType="num">
                                      <p:cBhvr additive="base">
                                        <p:cTn id="1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 calcmode="lin" valueType="num">
                                      <p:cBhvr additive="base">
                                        <p:cTn id="1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anim calcmode="lin" valueType="num">
                                      <p:cBhvr additive="base">
                                        <p:cTn id="21"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anim calcmode="lin" valueType="num">
                                      <p:cBhvr additive="base">
                                        <p:cTn id="27"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10" end="1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xEl>
                                              <p:pRg st="11" end="11"/>
                                            </p:txEl>
                                          </p:spTgt>
                                        </p:tgtEl>
                                        <p:attrNameLst>
                                          <p:attrName>style.visibility</p:attrName>
                                        </p:attrNameLst>
                                      </p:cBhvr>
                                      <p:to>
                                        <p:strVal val="visible"/>
                                      </p:to>
                                    </p:set>
                                    <p:anim calcmode="lin" valueType="num">
                                      <p:cBhvr additive="base">
                                        <p:cTn id="31"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11" end="11"/>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
                                            <p:txEl>
                                              <p:pRg st="12" end="12"/>
                                            </p:txEl>
                                          </p:spTgt>
                                        </p:tgtEl>
                                        <p:attrNameLst>
                                          <p:attrName>style.visibility</p:attrName>
                                        </p:attrNameLst>
                                      </p:cBhvr>
                                      <p:to>
                                        <p:strVal val="visible"/>
                                      </p:to>
                                    </p:set>
                                    <p:anim calcmode="lin" valueType="num">
                                      <p:cBhvr additive="base">
                                        <p:cTn id="35"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noChangeArrowheads="1"/>
          </p:cNvPicPr>
          <p:nvPr/>
        </p:nvPicPr>
        <p:blipFill>
          <a:blip r:embed="rId2">
            <a:grayscl/>
            <a:extLst>
              <a:ext uri="{28A0092B-C50C-407E-A947-70E740481C1C}">
                <a14:useLocalDpi xmlns:a14="http://schemas.microsoft.com/office/drawing/2010/main" val="0"/>
              </a:ext>
            </a:extLst>
          </a:blip>
          <a:srcRect t="30244" b="35329"/>
          <a:stretch>
            <a:fillRect/>
          </a:stretch>
        </p:blipFill>
        <p:spPr bwMode="auto">
          <a:xfrm>
            <a:off x="0" y="0"/>
            <a:ext cx="9144000" cy="658813"/>
          </a:xfrm>
          <a:prstGeom prst="rect">
            <a:avLst/>
          </a:prstGeom>
          <a:noFill/>
          <a:ln>
            <a:noFill/>
          </a:ln>
          <a:effectLst/>
          <a:extLst>
            <a:ext uri="{909E8E84-426E-40DD-AFC4-6F175D3DCCD1}">
              <a14:hiddenFill xmlns:a14="http://schemas.microsoft.com/office/drawing/2010/main">
                <a:solidFill>
                  <a:srgbClr val="FF3300">
                    <a:alpha val="16078"/>
                  </a:srgbClr>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1"/>
          <p:cNvPicPr>
            <a:picLocks noChangeAspect="1" noChangeArrowheads="1"/>
          </p:cNvPicPr>
          <p:nvPr/>
        </p:nvPicPr>
        <p:blipFill>
          <a:blip r:embed="rId3">
            <a:grayscl/>
            <a:extLst>
              <a:ext uri="{28A0092B-C50C-407E-A947-70E740481C1C}">
                <a14:useLocalDpi xmlns:a14="http://schemas.microsoft.com/office/drawing/2010/main" val="0"/>
              </a:ext>
            </a:extLst>
          </a:blip>
          <a:srcRect t="10394" b="45430"/>
          <a:stretch>
            <a:fillRect/>
          </a:stretch>
        </p:blipFill>
        <p:spPr bwMode="auto">
          <a:xfrm>
            <a:off x="0" y="6092825"/>
            <a:ext cx="9144000" cy="836613"/>
          </a:xfrm>
          <a:prstGeom prst="rect">
            <a:avLst/>
          </a:prstGeom>
          <a:noFill/>
          <a:ln>
            <a:noFill/>
          </a:ln>
          <a:effectLst/>
          <a:extLst>
            <a:ext uri="{909E8E84-426E-40DD-AFC4-6F175D3DCCD1}">
              <a14:hiddenFill xmlns:a14="http://schemas.microsoft.com/office/drawing/2010/main">
                <a:solidFill>
                  <a:srgbClr val="FF3300">
                    <a:alpha val="16078"/>
                  </a:srgbClr>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eck 5"/>
          <p:cNvSpPr/>
          <p:nvPr/>
        </p:nvSpPr>
        <p:spPr>
          <a:xfrm>
            <a:off x="404829" y="764704"/>
            <a:ext cx="8631667" cy="615553"/>
          </a:xfrm>
          <a:prstGeom prst="rect">
            <a:avLst/>
          </a:prstGeom>
        </p:spPr>
        <p:txBody>
          <a:bodyPr wrap="square">
            <a:spAutoFit/>
          </a:bodyPr>
          <a:lstStyle/>
          <a:p>
            <a:pPr>
              <a:defRPr/>
            </a:pPr>
            <a:r>
              <a:rPr lang="de-DE" sz="2800" b="1" dirty="0" err="1" smtClean="0">
                <a:solidFill>
                  <a:srgbClr val="0000CC"/>
                </a:solidFill>
                <a:latin typeface="Calibri" panose="020F0502020204030204" pitchFamily="34" charset="0"/>
              </a:rPr>
              <a:t>Policies</a:t>
            </a:r>
            <a:r>
              <a:rPr lang="de-DE" sz="2800" b="1" dirty="0" smtClean="0">
                <a:solidFill>
                  <a:srgbClr val="0000CC"/>
                </a:solidFill>
                <a:latin typeface="Calibri" panose="020F0502020204030204" pitchFamily="34" charset="0"/>
              </a:rPr>
              <a:t> </a:t>
            </a:r>
            <a:r>
              <a:rPr lang="de-DE" sz="2800" b="1" dirty="0" err="1" smtClean="0">
                <a:solidFill>
                  <a:srgbClr val="0000CC"/>
                </a:solidFill>
                <a:latin typeface="Calibri" panose="020F0502020204030204" pitchFamily="34" charset="0"/>
              </a:rPr>
              <a:t>and</a:t>
            </a:r>
            <a:r>
              <a:rPr lang="de-DE" sz="2800" b="1" dirty="0" smtClean="0">
                <a:solidFill>
                  <a:srgbClr val="0000CC"/>
                </a:solidFill>
                <a:latin typeface="Calibri" panose="020F0502020204030204" pitchFamily="34" charset="0"/>
              </a:rPr>
              <a:t> </a:t>
            </a:r>
            <a:r>
              <a:rPr lang="de-DE" sz="2800" b="1" dirty="0" err="1" smtClean="0">
                <a:solidFill>
                  <a:srgbClr val="0000CC"/>
                </a:solidFill>
                <a:latin typeface="Calibri" panose="020F0502020204030204" pitchFamily="34" charset="0"/>
              </a:rPr>
              <a:t>instruments</a:t>
            </a:r>
            <a:endParaRPr lang="de-DE" sz="2000" dirty="0" smtClean="0">
              <a:solidFill>
                <a:srgbClr val="0000CC"/>
              </a:solidFill>
              <a:latin typeface="Calibri" pitchFamily="34" charset="0"/>
              <a:ea typeface="Verdana" pitchFamily="34" charset="0"/>
              <a:cs typeface="Calibri" pitchFamily="34" charset="0"/>
            </a:endParaRPr>
          </a:p>
          <a:p>
            <a:pPr>
              <a:defRPr/>
            </a:pPr>
            <a:endParaRPr lang="de-DE" sz="600" dirty="0" smtClean="0">
              <a:solidFill>
                <a:srgbClr val="0000CC"/>
              </a:solidFill>
              <a:latin typeface="Calibri" pitchFamily="34" charset="0"/>
              <a:ea typeface="Verdana" pitchFamily="34" charset="0"/>
              <a:cs typeface="Calibri" pitchFamily="34" charset="0"/>
            </a:endParaRPr>
          </a:p>
        </p:txBody>
      </p:sp>
      <p:graphicFrame>
        <p:nvGraphicFramePr>
          <p:cNvPr id="2" name="Tabelle 1"/>
          <p:cNvGraphicFramePr>
            <a:graphicFrameLocks noGrp="1"/>
          </p:cNvGraphicFramePr>
          <p:nvPr>
            <p:extLst>
              <p:ext uri="{D42A27DB-BD31-4B8C-83A1-F6EECF244321}">
                <p14:modId xmlns:p14="http://schemas.microsoft.com/office/powerpoint/2010/main" val="168661319"/>
              </p:ext>
            </p:extLst>
          </p:nvPr>
        </p:nvGraphicFramePr>
        <p:xfrm>
          <a:off x="404829" y="1412776"/>
          <a:ext cx="8496944" cy="4594860"/>
        </p:xfrm>
        <a:graphic>
          <a:graphicData uri="http://schemas.openxmlformats.org/drawingml/2006/table">
            <a:tbl>
              <a:tblPr firstRow="1" bandRow="1">
                <a:tableStyleId>{5C22544A-7EE6-4342-B048-85BDC9FD1C3A}</a:tableStyleId>
              </a:tblPr>
              <a:tblGrid>
                <a:gridCol w="2197486"/>
                <a:gridCol w="2710232"/>
                <a:gridCol w="3589226"/>
              </a:tblGrid>
              <a:tr h="370840">
                <a:tc>
                  <a:txBody>
                    <a:bodyPr/>
                    <a:lstStyle/>
                    <a:p>
                      <a:r>
                        <a:rPr lang="de-DE" dirty="0" smtClean="0">
                          <a:latin typeface="Calibri" panose="020F0502020204030204" pitchFamily="34" charset="0"/>
                        </a:rPr>
                        <a:t>Areas</a:t>
                      </a:r>
                      <a:r>
                        <a:rPr lang="de-DE" baseline="0" dirty="0" smtClean="0">
                          <a:latin typeface="Calibri" panose="020F0502020204030204" pitchFamily="34" charset="0"/>
                        </a:rPr>
                        <a:t> </a:t>
                      </a:r>
                      <a:r>
                        <a:rPr lang="de-DE" baseline="0" dirty="0" err="1" smtClean="0">
                          <a:latin typeface="Calibri" panose="020F0502020204030204" pitchFamily="34" charset="0"/>
                        </a:rPr>
                        <a:t>of</a:t>
                      </a:r>
                      <a:r>
                        <a:rPr lang="de-DE" baseline="0" dirty="0" smtClean="0">
                          <a:latin typeface="Calibri" panose="020F0502020204030204" pitchFamily="34" charset="0"/>
                        </a:rPr>
                        <a:t> SI / </a:t>
                      </a:r>
                      <a:r>
                        <a:rPr lang="de-DE" baseline="0" dirty="0" err="1" smtClean="0">
                          <a:latin typeface="Calibri" panose="020F0502020204030204" pitchFamily="34" charset="0"/>
                        </a:rPr>
                        <a:t>social</a:t>
                      </a:r>
                      <a:r>
                        <a:rPr lang="de-DE" baseline="0" dirty="0" smtClean="0">
                          <a:latin typeface="Calibri" panose="020F0502020204030204" pitchFamily="34" charset="0"/>
                        </a:rPr>
                        <a:t> </a:t>
                      </a:r>
                      <a:r>
                        <a:rPr lang="de-DE" baseline="0" dirty="0" err="1" smtClean="0">
                          <a:latin typeface="Calibri" panose="020F0502020204030204" pitchFamily="34" charset="0"/>
                        </a:rPr>
                        <a:t>innovation</a:t>
                      </a:r>
                      <a:r>
                        <a:rPr lang="de-DE" baseline="0" dirty="0" smtClean="0">
                          <a:latin typeface="Calibri" panose="020F0502020204030204" pitchFamily="34" charset="0"/>
                        </a:rPr>
                        <a:t> </a:t>
                      </a:r>
                      <a:r>
                        <a:rPr lang="de-DE" baseline="0" dirty="0" err="1" smtClean="0">
                          <a:latin typeface="Calibri" panose="020F0502020204030204" pitchFamily="34" charset="0"/>
                        </a:rPr>
                        <a:t>activities</a:t>
                      </a:r>
                      <a:endParaRPr lang="de-DE" dirty="0">
                        <a:latin typeface="Calibri" panose="020F0502020204030204" pitchFamily="34" charset="0"/>
                      </a:endParaRPr>
                    </a:p>
                  </a:txBody>
                  <a:tcPr>
                    <a:solidFill>
                      <a:srgbClr val="0000CC"/>
                    </a:solidFill>
                  </a:tcPr>
                </a:tc>
                <a:tc>
                  <a:txBody>
                    <a:bodyPr/>
                    <a:lstStyle/>
                    <a:p>
                      <a:r>
                        <a:rPr lang="de-DE" dirty="0" err="1" smtClean="0">
                          <a:latin typeface="Calibri" panose="020F0502020204030204" pitchFamily="34" charset="0"/>
                        </a:rPr>
                        <a:t>Policies</a:t>
                      </a:r>
                      <a:r>
                        <a:rPr lang="de-DE" dirty="0" smtClean="0">
                          <a:latin typeface="Calibri" panose="020F0502020204030204" pitchFamily="34" charset="0"/>
                        </a:rPr>
                        <a:t>, </a:t>
                      </a:r>
                      <a:r>
                        <a:rPr lang="de-DE" dirty="0" err="1" smtClean="0">
                          <a:latin typeface="Calibri" panose="020F0502020204030204" pitchFamily="34" charset="0"/>
                        </a:rPr>
                        <a:t>objectives</a:t>
                      </a:r>
                      <a:endParaRPr lang="de-DE" dirty="0">
                        <a:latin typeface="Calibri" panose="020F0502020204030204" pitchFamily="34" charset="0"/>
                      </a:endParaRPr>
                    </a:p>
                  </a:txBody>
                  <a:tcPr>
                    <a:solidFill>
                      <a:srgbClr val="0000CC"/>
                    </a:solidFill>
                  </a:tcPr>
                </a:tc>
                <a:tc>
                  <a:txBody>
                    <a:bodyPr/>
                    <a:lstStyle/>
                    <a:p>
                      <a:r>
                        <a:rPr lang="de-DE" dirty="0" smtClean="0">
                          <a:latin typeface="Calibri" panose="020F0502020204030204" pitchFamily="34" charset="0"/>
                        </a:rPr>
                        <a:t>Resources</a:t>
                      </a:r>
                      <a:r>
                        <a:rPr lang="de-DE" baseline="0" dirty="0" smtClean="0">
                          <a:latin typeface="Calibri" panose="020F0502020204030204" pitchFamily="34" charset="0"/>
                        </a:rPr>
                        <a:t> </a:t>
                      </a:r>
                      <a:r>
                        <a:rPr lang="de-DE" baseline="0" dirty="0" err="1" smtClean="0">
                          <a:latin typeface="Calibri" panose="020F0502020204030204" pitchFamily="34" charset="0"/>
                        </a:rPr>
                        <a:t>and</a:t>
                      </a:r>
                      <a:r>
                        <a:rPr lang="de-DE" baseline="0" dirty="0" smtClean="0">
                          <a:latin typeface="Calibri" panose="020F0502020204030204" pitchFamily="34" charset="0"/>
                        </a:rPr>
                        <a:t> </a:t>
                      </a:r>
                      <a:r>
                        <a:rPr lang="de-DE" baseline="0" dirty="0" err="1" smtClean="0">
                          <a:latin typeface="Calibri" panose="020F0502020204030204" pitchFamily="34" charset="0"/>
                        </a:rPr>
                        <a:t>instruments</a:t>
                      </a:r>
                      <a:endParaRPr lang="de-DE" dirty="0">
                        <a:latin typeface="Calibri" panose="020F0502020204030204" pitchFamily="34" charset="0"/>
                      </a:endParaRPr>
                    </a:p>
                  </a:txBody>
                  <a:tcPr>
                    <a:solidFill>
                      <a:srgbClr val="0000CC"/>
                    </a:solidFill>
                  </a:tcPr>
                </a:tc>
              </a:tr>
              <a:tr h="370840">
                <a:tc>
                  <a:txBody>
                    <a:bodyPr/>
                    <a:lstStyle/>
                    <a:p>
                      <a:r>
                        <a:rPr lang="de-DE" dirty="0" smtClean="0">
                          <a:solidFill>
                            <a:srgbClr val="0000CC"/>
                          </a:solidFill>
                          <a:latin typeface="Calibri" panose="020F0502020204030204" pitchFamily="34" charset="0"/>
                        </a:rPr>
                        <a:t>SI Science </a:t>
                      </a:r>
                      <a:r>
                        <a:rPr lang="de-DE" dirty="0" err="1" smtClean="0">
                          <a:solidFill>
                            <a:srgbClr val="0000CC"/>
                          </a:solidFill>
                          <a:latin typeface="Calibri" panose="020F0502020204030204" pitchFamily="34" charset="0"/>
                        </a:rPr>
                        <a:t>and</a:t>
                      </a:r>
                      <a:r>
                        <a:rPr lang="de-DE" dirty="0" smtClean="0">
                          <a:solidFill>
                            <a:srgbClr val="0000CC"/>
                          </a:solidFill>
                          <a:latin typeface="Calibri" panose="020F0502020204030204" pitchFamily="34" charset="0"/>
                        </a:rPr>
                        <a:t> Research</a:t>
                      </a:r>
                    </a:p>
                  </a:txBody>
                  <a:tcPr/>
                </a:tc>
                <a:tc>
                  <a:txBody>
                    <a:bodyPr/>
                    <a:lstStyle/>
                    <a:p>
                      <a:pPr marL="285750" indent="-285750">
                        <a:spcAft>
                          <a:spcPts val="300"/>
                        </a:spcAft>
                        <a:buFont typeface="Symbol" panose="05050102010706020507" pitchFamily="18" charset="2"/>
                        <a:buChar char="-"/>
                      </a:pPr>
                      <a:r>
                        <a:rPr lang="de-DE" sz="1600" dirty="0" err="1" smtClean="0">
                          <a:solidFill>
                            <a:srgbClr val="0000CC"/>
                          </a:solidFill>
                          <a:latin typeface="Calibri" panose="020F0502020204030204" pitchFamily="34" charset="0"/>
                        </a:rPr>
                        <a:t>Thematic</a:t>
                      </a:r>
                      <a:r>
                        <a:rPr lang="de-DE" sz="1600" dirty="0" smtClean="0">
                          <a:solidFill>
                            <a:srgbClr val="0000CC"/>
                          </a:solidFill>
                          <a:latin typeface="Calibri" panose="020F0502020204030204" pitchFamily="34" charset="0"/>
                        </a:rPr>
                        <a:t> </a:t>
                      </a:r>
                      <a:r>
                        <a:rPr lang="de-DE" sz="1600" dirty="0" err="1" smtClean="0">
                          <a:solidFill>
                            <a:srgbClr val="0000CC"/>
                          </a:solidFill>
                          <a:latin typeface="Calibri" panose="020F0502020204030204" pitchFamily="34" charset="0"/>
                        </a:rPr>
                        <a:t>priorities</a:t>
                      </a:r>
                      <a:endParaRPr lang="de-DE" sz="1600" dirty="0" smtClean="0">
                        <a:solidFill>
                          <a:srgbClr val="0000CC"/>
                        </a:solidFill>
                        <a:latin typeface="Calibri" panose="020F0502020204030204" pitchFamily="34" charset="0"/>
                      </a:endParaRPr>
                    </a:p>
                    <a:p>
                      <a:pPr marL="285750" indent="-285750">
                        <a:spcAft>
                          <a:spcPts val="300"/>
                        </a:spcAft>
                        <a:buFont typeface="Symbol" panose="05050102010706020507" pitchFamily="18" charset="2"/>
                        <a:buChar char="-"/>
                      </a:pPr>
                      <a:endParaRPr lang="de-DE" sz="1600" dirty="0" smtClean="0">
                        <a:solidFill>
                          <a:srgbClr val="0000CC"/>
                        </a:solidFill>
                        <a:latin typeface="Calibri" panose="020F0502020204030204" pitchFamily="34" charset="0"/>
                      </a:endParaRPr>
                    </a:p>
                    <a:p>
                      <a:pPr marL="285750" indent="-285750">
                        <a:spcAft>
                          <a:spcPts val="300"/>
                        </a:spcAft>
                        <a:buFont typeface="Symbol" panose="05050102010706020507" pitchFamily="18" charset="2"/>
                        <a:buChar char="-"/>
                      </a:pPr>
                      <a:r>
                        <a:rPr lang="de-DE" sz="1600" dirty="0" err="1" smtClean="0">
                          <a:solidFill>
                            <a:srgbClr val="0000CC"/>
                          </a:solidFill>
                          <a:latin typeface="Calibri" panose="020F0502020204030204" pitchFamily="34" charset="0"/>
                        </a:rPr>
                        <a:t>Accompanying</a:t>
                      </a:r>
                      <a:r>
                        <a:rPr lang="de-DE" sz="1600" dirty="0" smtClean="0">
                          <a:solidFill>
                            <a:srgbClr val="0000CC"/>
                          </a:solidFill>
                          <a:latin typeface="Calibri" panose="020F0502020204030204" pitchFamily="34" charset="0"/>
                        </a:rPr>
                        <a:t> </a:t>
                      </a:r>
                      <a:r>
                        <a:rPr lang="de-DE" sz="1600" dirty="0" err="1" smtClean="0">
                          <a:solidFill>
                            <a:srgbClr val="0000CC"/>
                          </a:solidFill>
                          <a:latin typeface="Calibri" panose="020F0502020204030204" pitchFamily="34" charset="0"/>
                        </a:rPr>
                        <a:t>research</a:t>
                      </a:r>
                      <a:r>
                        <a:rPr lang="de-DE" sz="1600" dirty="0" smtClean="0">
                          <a:solidFill>
                            <a:srgbClr val="0000CC"/>
                          </a:solidFill>
                          <a:latin typeface="Calibri" panose="020F0502020204030204" pitchFamily="34" charset="0"/>
                        </a:rPr>
                        <a:t> </a:t>
                      </a:r>
                      <a:r>
                        <a:rPr lang="de-DE" sz="1600" dirty="0" err="1" smtClean="0">
                          <a:solidFill>
                            <a:srgbClr val="0000CC"/>
                          </a:solidFill>
                          <a:latin typeface="Calibri" panose="020F0502020204030204" pitchFamily="34" charset="0"/>
                        </a:rPr>
                        <a:t>concerning</a:t>
                      </a:r>
                      <a:r>
                        <a:rPr lang="de-DE" sz="1600" dirty="0" smtClean="0">
                          <a:solidFill>
                            <a:srgbClr val="0000CC"/>
                          </a:solidFill>
                          <a:latin typeface="Calibri" panose="020F0502020204030204" pitchFamily="34" charset="0"/>
                        </a:rPr>
                        <a:t> </a:t>
                      </a:r>
                      <a:r>
                        <a:rPr lang="de-DE" sz="1600" dirty="0" err="1" smtClean="0">
                          <a:solidFill>
                            <a:srgbClr val="0000CC"/>
                          </a:solidFill>
                          <a:latin typeface="Calibri" panose="020F0502020204030204" pitchFamily="34" charset="0"/>
                        </a:rPr>
                        <a:t>TD</a:t>
                      </a:r>
                      <a:r>
                        <a:rPr lang="de-DE" sz="1600" baseline="0" dirty="0" err="1" smtClean="0">
                          <a:solidFill>
                            <a:srgbClr val="0000CC"/>
                          </a:solidFill>
                          <a:latin typeface="Calibri" panose="020F0502020204030204" pitchFamily="34" charset="0"/>
                        </a:rPr>
                        <a:t>&amp;</a:t>
                      </a:r>
                      <a:r>
                        <a:rPr lang="de-DE" sz="1600" dirty="0" err="1" smtClean="0">
                          <a:solidFill>
                            <a:srgbClr val="0000CC"/>
                          </a:solidFill>
                          <a:latin typeface="Calibri" panose="020F0502020204030204" pitchFamily="34" charset="0"/>
                        </a:rPr>
                        <a:t>Innovation</a:t>
                      </a:r>
                      <a:endParaRPr lang="de-DE" sz="1600" dirty="0" smtClean="0">
                        <a:solidFill>
                          <a:srgbClr val="0000CC"/>
                        </a:solidFill>
                        <a:latin typeface="Calibri" panose="020F0502020204030204" pitchFamily="34" charset="0"/>
                      </a:endParaRPr>
                    </a:p>
                    <a:p>
                      <a:pPr marL="285750" indent="-285750">
                        <a:spcAft>
                          <a:spcPts val="300"/>
                        </a:spcAft>
                        <a:buFont typeface="Symbol" panose="05050102010706020507" pitchFamily="18" charset="2"/>
                        <a:buChar char="-"/>
                      </a:pPr>
                      <a:r>
                        <a:rPr lang="de-DE" sz="1600" dirty="0" err="1" smtClean="0">
                          <a:solidFill>
                            <a:srgbClr val="0000CC"/>
                          </a:solidFill>
                          <a:latin typeface="Calibri" panose="020F0502020204030204" pitchFamily="34" charset="0"/>
                        </a:rPr>
                        <a:t>Methods</a:t>
                      </a:r>
                      <a:r>
                        <a:rPr lang="de-DE" sz="1600" dirty="0" smtClean="0">
                          <a:solidFill>
                            <a:srgbClr val="0000CC"/>
                          </a:solidFill>
                          <a:latin typeface="Calibri" panose="020F0502020204030204" pitchFamily="34" charset="0"/>
                        </a:rPr>
                        <a:t> </a:t>
                      </a:r>
                      <a:r>
                        <a:rPr lang="de-DE" sz="1600" dirty="0" err="1" smtClean="0">
                          <a:solidFill>
                            <a:srgbClr val="0000CC"/>
                          </a:solidFill>
                          <a:latin typeface="Calibri" panose="020F0502020204030204" pitchFamily="34" charset="0"/>
                        </a:rPr>
                        <a:t>and</a:t>
                      </a:r>
                      <a:r>
                        <a:rPr lang="de-DE" sz="1600" dirty="0" smtClean="0">
                          <a:solidFill>
                            <a:srgbClr val="0000CC"/>
                          </a:solidFill>
                          <a:latin typeface="Calibri" panose="020F0502020204030204" pitchFamily="34" charset="0"/>
                        </a:rPr>
                        <a:t> </a:t>
                      </a:r>
                      <a:r>
                        <a:rPr lang="de-DE" sz="1600" dirty="0" err="1" smtClean="0">
                          <a:solidFill>
                            <a:srgbClr val="0000CC"/>
                          </a:solidFill>
                          <a:latin typeface="Calibri" panose="020F0502020204030204" pitchFamily="34" charset="0"/>
                        </a:rPr>
                        <a:t>metrics</a:t>
                      </a:r>
                      <a:r>
                        <a:rPr lang="de-DE" sz="1600" dirty="0" smtClean="0">
                          <a:solidFill>
                            <a:srgbClr val="0000CC"/>
                          </a:solidFill>
                          <a:latin typeface="Calibri" panose="020F0502020204030204" pitchFamily="34" charset="0"/>
                        </a:rPr>
                        <a:t>: SI </a:t>
                      </a:r>
                      <a:r>
                        <a:rPr lang="de-DE" sz="1600" dirty="0" err="1" smtClean="0">
                          <a:solidFill>
                            <a:srgbClr val="0000CC"/>
                          </a:solidFill>
                          <a:latin typeface="Calibri" panose="020F0502020204030204" pitchFamily="34" charset="0"/>
                        </a:rPr>
                        <a:t>process</a:t>
                      </a:r>
                      <a:r>
                        <a:rPr lang="de-DE" sz="1600" baseline="0" dirty="0" smtClean="0">
                          <a:solidFill>
                            <a:srgbClr val="0000CC"/>
                          </a:solidFill>
                          <a:latin typeface="Calibri" panose="020F0502020204030204" pitchFamily="34" charset="0"/>
                        </a:rPr>
                        <a:t> </a:t>
                      </a:r>
                      <a:r>
                        <a:rPr lang="de-DE" sz="1600" baseline="0" dirty="0" err="1" smtClean="0">
                          <a:solidFill>
                            <a:srgbClr val="0000CC"/>
                          </a:solidFill>
                          <a:latin typeface="Calibri" panose="020F0502020204030204" pitchFamily="34" charset="0"/>
                        </a:rPr>
                        <a:t>analysis</a:t>
                      </a:r>
                      <a:r>
                        <a:rPr lang="de-DE" sz="1600" baseline="0" dirty="0" smtClean="0">
                          <a:solidFill>
                            <a:srgbClr val="0000CC"/>
                          </a:solidFill>
                          <a:latin typeface="Calibri" panose="020F0502020204030204" pitchFamily="34" charset="0"/>
                        </a:rPr>
                        <a:t>, </a:t>
                      </a:r>
                      <a:r>
                        <a:rPr lang="de-DE" sz="1600" dirty="0" err="1" smtClean="0">
                          <a:solidFill>
                            <a:srgbClr val="0000CC"/>
                          </a:solidFill>
                          <a:latin typeface="Calibri" panose="020F0502020204030204" pitchFamily="34" charset="0"/>
                        </a:rPr>
                        <a:t>impact</a:t>
                      </a:r>
                      <a:r>
                        <a:rPr lang="de-DE" sz="1600" dirty="0" smtClean="0">
                          <a:solidFill>
                            <a:srgbClr val="0000CC"/>
                          </a:solidFill>
                          <a:latin typeface="Calibri" panose="020F0502020204030204" pitchFamily="34" charset="0"/>
                        </a:rPr>
                        <a:t> </a:t>
                      </a:r>
                      <a:r>
                        <a:rPr lang="de-DE" sz="1600" dirty="0" err="1" smtClean="0">
                          <a:solidFill>
                            <a:srgbClr val="0000CC"/>
                          </a:solidFill>
                          <a:latin typeface="Calibri" panose="020F0502020204030204" pitchFamily="34" charset="0"/>
                        </a:rPr>
                        <a:t>measurement</a:t>
                      </a:r>
                      <a:endParaRPr lang="de-DE" sz="1600" dirty="0">
                        <a:solidFill>
                          <a:srgbClr val="0000CC"/>
                        </a:solidFill>
                        <a:latin typeface="Calibri" panose="020F0502020204030204" pitchFamily="34" charset="0"/>
                      </a:endParaRPr>
                    </a:p>
                  </a:txBody>
                  <a:tcPr/>
                </a:tc>
                <a:tc>
                  <a:txBody>
                    <a:bodyPr/>
                    <a:lstStyle/>
                    <a:p>
                      <a:pPr marL="285750" indent="-285750">
                        <a:spcAft>
                          <a:spcPts val="300"/>
                        </a:spcAft>
                        <a:buFont typeface="Symbol" panose="05050102010706020507" pitchFamily="18" charset="2"/>
                        <a:buChar char="-"/>
                      </a:pPr>
                      <a:r>
                        <a:rPr lang="de-DE" sz="1600" dirty="0" smtClean="0">
                          <a:solidFill>
                            <a:srgbClr val="0000CC"/>
                          </a:solidFill>
                          <a:latin typeface="Calibri" panose="020F0502020204030204" pitchFamily="34" charset="0"/>
                        </a:rPr>
                        <a:t>Key</a:t>
                      </a:r>
                      <a:r>
                        <a:rPr lang="de-DE" sz="1600" baseline="0" dirty="0" smtClean="0">
                          <a:solidFill>
                            <a:srgbClr val="0000CC"/>
                          </a:solidFill>
                          <a:latin typeface="Calibri" panose="020F0502020204030204" pitchFamily="34" charset="0"/>
                        </a:rPr>
                        <a:t> </a:t>
                      </a:r>
                      <a:r>
                        <a:rPr lang="de-DE" sz="1600" baseline="0" dirty="0" err="1" smtClean="0">
                          <a:solidFill>
                            <a:srgbClr val="0000CC"/>
                          </a:solidFill>
                          <a:latin typeface="Calibri" panose="020F0502020204030204" pitchFamily="34" charset="0"/>
                        </a:rPr>
                        <a:t>topics</a:t>
                      </a:r>
                      <a:r>
                        <a:rPr lang="de-DE" sz="1600" baseline="0" dirty="0" smtClean="0">
                          <a:solidFill>
                            <a:srgbClr val="0000CC"/>
                          </a:solidFill>
                          <a:latin typeface="Calibri" panose="020F0502020204030204" pitchFamily="34" charset="0"/>
                        </a:rPr>
                        <a:t> </a:t>
                      </a:r>
                      <a:r>
                        <a:rPr lang="de-DE" sz="1600" baseline="0" dirty="0" err="1" smtClean="0">
                          <a:solidFill>
                            <a:srgbClr val="0000CC"/>
                          </a:solidFill>
                          <a:latin typeface="Calibri" panose="020F0502020204030204" pitchFamily="34" charset="0"/>
                        </a:rPr>
                        <a:t>research</a:t>
                      </a:r>
                      <a:r>
                        <a:rPr lang="de-DE" sz="1600" baseline="0" dirty="0" smtClean="0">
                          <a:solidFill>
                            <a:srgbClr val="0000CC"/>
                          </a:solidFill>
                          <a:latin typeface="Calibri" panose="020F0502020204030204" pitchFamily="34" charset="0"/>
                        </a:rPr>
                        <a:t> </a:t>
                      </a:r>
                      <a:r>
                        <a:rPr lang="de-DE" sz="1600" baseline="0" dirty="0" err="1" smtClean="0">
                          <a:solidFill>
                            <a:srgbClr val="0000CC"/>
                          </a:solidFill>
                          <a:latin typeface="Calibri" panose="020F0502020204030204" pitchFamily="34" charset="0"/>
                        </a:rPr>
                        <a:t>programme</a:t>
                      </a:r>
                      <a:r>
                        <a:rPr lang="de-DE" sz="1600" baseline="0" dirty="0" smtClean="0">
                          <a:solidFill>
                            <a:srgbClr val="0000CC"/>
                          </a:solidFill>
                          <a:latin typeface="Calibri" panose="020F0502020204030204" pitchFamily="34" charset="0"/>
                        </a:rPr>
                        <a:t> („transformative </a:t>
                      </a:r>
                      <a:r>
                        <a:rPr lang="de-DE" sz="1600" baseline="0" dirty="0" err="1" smtClean="0">
                          <a:solidFill>
                            <a:srgbClr val="0000CC"/>
                          </a:solidFill>
                          <a:latin typeface="Calibri" panose="020F0502020204030204" pitchFamily="34" charset="0"/>
                        </a:rPr>
                        <a:t>research</a:t>
                      </a:r>
                      <a:r>
                        <a:rPr lang="de-DE" sz="1600" baseline="0" dirty="0" smtClean="0">
                          <a:solidFill>
                            <a:srgbClr val="0000CC"/>
                          </a:solidFill>
                          <a:latin typeface="Calibri" panose="020F0502020204030204" pitchFamily="34" charset="0"/>
                        </a:rPr>
                        <a:t>“)</a:t>
                      </a:r>
                    </a:p>
                    <a:p>
                      <a:pPr marL="285750" indent="-285750">
                        <a:spcAft>
                          <a:spcPts val="300"/>
                        </a:spcAft>
                        <a:buFont typeface="Symbol" panose="05050102010706020507" pitchFamily="18" charset="2"/>
                        <a:buChar char="-"/>
                      </a:pPr>
                      <a:r>
                        <a:rPr lang="de-DE" sz="1600" baseline="0" dirty="0" err="1" smtClean="0">
                          <a:solidFill>
                            <a:srgbClr val="0000CC"/>
                          </a:solidFill>
                          <a:latin typeface="Calibri" panose="020F0502020204030204" pitchFamily="34" charset="0"/>
                        </a:rPr>
                        <a:t>Inclusion</a:t>
                      </a:r>
                      <a:r>
                        <a:rPr lang="de-DE" sz="1600" baseline="0" dirty="0" smtClean="0">
                          <a:solidFill>
                            <a:srgbClr val="0000CC"/>
                          </a:solidFill>
                          <a:latin typeface="Calibri" panose="020F0502020204030204" pitchFamily="34" charset="0"/>
                        </a:rPr>
                        <a:t> </a:t>
                      </a:r>
                      <a:r>
                        <a:rPr lang="de-DE" sz="1600" baseline="0" dirty="0" err="1" smtClean="0">
                          <a:solidFill>
                            <a:srgbClr val="0000CC"/>
                          </a:solidFill>
                          <a:latin typeface="Calibri" panose="020F0502020204030204" pitchFamily="34" charset="0"/>
                        </a:rPr>
                        <a:t>of</a:t>
                      </a:r>
                      <a:r>
                        <a:rPr lang="de-DE" sz="1600" baseline="0" dirty="0" smtClean="0">
                          <a:solidFill>
                            <a:srgbClr val="0000CC"/>
                          </a:solidFill>
                          <a:latin typeface="Calibri" panose="020F0502020204030204" pitchFamily="34" charset="0"/>
                        </a:rPr>
                        <a:t> </a:t>
                      </a:r>
                      <a:r>
                        <a:rPr lang="de-DE" sz="1600" baseline="0" dirty="0" err="1" smtClean="0">
                          <a:solidFill>
                            <a:srgbClr val="0000CC"/>
                          </a:solidFill>
                          <a:latin typeface="Calibri" panose="020F0502020204030204" pitchFamily="34" charset="0"/>
                        </a:rPr>
                        <a:t>social</a:t>
                      </a:r>
                      <a:r>
                        <a:rPr lang="de-DE" sz="1600" baseline="0" dirty="0" smtClean="0">
                          <a:solidFill>
                            <a:srgbClr val="0000CC"/>
                          </a:solidFill>
                          <a:latin typeface="Calibri" panose="020F0502020204030204" pitchFamily="34" charset="0"/>
                        </a:rPr>
                        <a:t> </a:t>
                      </a:r>
                      <a:r>
                        <a:rPr lang="de-DE" sz="1600" baseline="0" dirty="0" err="1" smtClean="0">
                          <a:solidFill>
                            <a:srgbClr val="0000CC"/>
                          </a:solidFill>
                          <a:latin typeface="Calibri" panose="020F0502020204030204" pitchFamily="34" charset="0"/>
                        </a:rPr>
                        <a:t>dimensions</a:t>
                      </a:r>
                      <a:r>
                        <a:rPr lang="de-DE" sz="1600" baseline="0" dirty="0" smtClean="0">
                          <a:solidFill>
                            <a:srgbClr val="0000CC"/>
                          </a:solidFill>
                          <a:latin typeface="Calibri" panose="020F0502020204030204" pitchFamily="34" charset="0"/>
                        </a:rPr>
                        <a:t> </a:t>
                      </a:r>
                      <a:r>
                        <a:rPr lang="de-DE" sz="1600" baseline="0" dirty="0" err="1" smtClean="0">
                          <a:solidFill>
                            <a:srgbClr val="0000CC"/>
                          </a:solidFill>
                          <a:latin typeface="Calibri" panose="020F0502020204030204" pitchFamily="34" charset="0"/>
                        </a:rPr>
                        <a:t>and</a:t>
                      </a:r>
                      <a:r>
                        <a:rPr lang="de-DE" sz="1600" baseline="0" dirty="0" smtClean="0">
                          <a:solidFill>
                            <a:srgbClr val="0000CC"/>
                          </a:solidFill>
                          <a:latin typeface="Calibri" panose="020F0502020204030204" pitchFamily="34" charset="0"/>
                        </a:rPr>
                        <a:t> </a:t>
                      </a:r>
                      <a:r>
                        <a:rPr lang="de-DE" sz="1600" baseline="0" dirty="0" err="1" smtClean="0">
                          <a:solidFill>
                            <a:srgbClr val="0000CC"/>
                          </a:solidFill>
                          <a:latin typeface="Calibri" panose="020F0502020204030204" pitchFamily="34" charset="0"/>
                        </a:rPr>
                        <a:t>impact</a:t>
                      </a:r>
                      <a:r>
                        <a:rPr lang="de-DE" sz="1600" baseline="0" dirty="0" smtClean="0">
                          <a:solidFill>
                            <a:srgbClr val="0000CC"/>
                          </a:solidFill>
                          <a:latin typeface="Calibri" panose="020F0502020204030204" pitchFamily="34" charset="0"/>
                        </a:rPr>
                        <a:t> </a:t>
                      </a:r>
                      <a:r>
                        <a:rPr lang="de-DE" sz="1600" baseline="0" dirty="0" err="1" smtClean="0">
                          <a:solidFill>
                            <a:srgbClr val="0000CC"/>
                          </a:solidFill>
                          <a:latin typeface="Calibri" panose="020F0502020204030204" pitchFamily="34" charset="0"/>
                        </a:rPr>
                        <a:t>research</a:t>
                      </a:r>
                      <a:r>
                        <a:rPr lang="de-DE" sz="1600" baseline="0" dirty="0" smtClean="0">
                          <a:solidFill>
                            <a:srgbClr val="0000CC"/>
                          </a:solidFill>
                          <a:latin typeface="Calibri" panose="020F0502020204030204" pitchFamily="34" charset="0"/>
                        </a:rPr>
                        <a:t> on RTDI </a:t>
                      </a:r>
                      <a:r>
                        <a:rPr lang="de-DE" sz="1600" baseline="0" dirty="0" err="1" smtClean="0">
                          <a:solidFill>
                            <a:srgbClr val="0000CC"/>
                          </a:solidFill>
                          <a:latin typeface="Calibri" panose="020F0502020204030204" pitchFamily="34" charset="0"/>
                        </a:rPr>
                        <a:t>programs</a:t>
                      </a:r>
                      <a:endParaRPr lang="de-DE" sz="1600" baseline="0" dirty="0" smtClean="0">
                        <a:solidFill>
                          <a:srgbClr val="0000CC"/>
                        </a:solidFill>
                        <a:latin typeface="Calibri" panose="020F0502020204030204" pitchFamily="34" charset="0"/>
                      </a:endParaRPr>
                    </a:p>
                    <a:p>
                      <a:pPr marL="285750" indent="-285750">
                        <a:spcAft>
                          <a:spcPts val="300"/>
                        </a:spcAft>
                        <a:buFont typeface="Symbol" panose="05050102010706020507" pitchFamily="18" charset="2"/>
                        <a:buChar char="-"/>
                      </a:pPr>
                      <a:r>
                        <a:rPr lang="de-DE" sz="1600" baseline="0" dirty="0" smtClean="0">
                          <a:solidFill>
                            <a:srgbClr val="0000CC"/>
                          </a:solidFill>
                          <a:latin typeface="Calibri" panose="020F0502020204030204" pitchFamily="34" charset="0"/>
                        </a:rPr>
                        <a:t>Design, </a:t>
                      </a:r>
                      <a:r>
                        <a:rPr lang="de-DE" sz="1600" baseline="0" dirty="0" err="1" smtClean="0">
                          <a:solidFill>
                            <a:srgbClr val="0000CC"/>
                          </a:solidFill>
                          <a:latin typeface="Calibri" panose="020F0502020204030204" pitchFamily="34" charset="0"/>
                        </a:rPr>
                        <a:t>trials</a:t>
                      </a:r>
                      <a:r>
                        <a:rPr lang="de-DE" sz="1600" baseline="0" dirty="0" smtClean="0">
                          <a:solidFill>
                            <a:srgbClr val="0000CC"/>
                          </a:solidFill>
                          <a:latin typeface="Calibri" panose="020F0502020204030204" pitchFamily="34" charset="0"/>
                        </a:rPr>
                        <a:t> </a:t>
                      </a:r>
                      <a:r>
                        <a:rPr lang="de-DE" sz="1600" baseline="0" dirty="0" err="1" smtClean="0">
                          <a:solidFill>
                            <a:srgbClr val="0000CC"/>
                          </a:solidFill>
                          <a:latin typeface="Calibri" panose="020F0502020204030204" pitchFamily="34" charset="0"/>
                        </a:rPr>
                        <a:t>and</a:t>
                      </a:r>
                      <a:r>
                        <a:rPr lang="de-DE" sz="1600" baseline="0" dirty="0" smtClean="0">
                          <a:solidFill>
                            <a:srgbClr val="0000CC"/>
                          </a:solidFill>
                          <a:latin typeface="Calibri" panose="020F0502020204030204" pitchFamily="34" charset="0"/>
                        </a:rPr>
                        <a:t> </a:t>
                      </a:r>
                      <a:r>
                        <a:rPr lang="de-DE" sz="1600" baseline="0" dirty="0" err="1" smtClean="0">
                          <a:solidFill>
                            <a:srgbClr val="0000CC"/>
                          </a:solidFill>
                          <a:latin typeface="Calibri" panose="020F0502020204030204" pitchFamily="34" charset="0"/>
                        </a:rPr>
                        <a:t>use</a:t>
                      </a:r>
                      <a:r>
                        <a:rPr lang="de-DE" sz="1600" baseline="0" dirty="0" smtClean="0">
                          <a:solidFill>
                            <a:srgbClr val="0000CC"/>
                          </a:solidFill>
                          <a:latin typeface="Calibri" panose="020F0502020204030204" pitchFamily="34" charset="0"/>
                        </a:rPr>
                        <a:t> </a:t>
                      </a:r>
                      <a:r>
                        <a:rPr lang="de-DE" sz="1600" baseline="0" dirty="0" err="1" smtClean="0">
                          <a:solidFill>
                            <a:srgbClr val="0000CC"/>
                          </a:solidFill>
                          <a:latin typeface="Calibri" panose="020F0502020204030204" pitchFamily="34" charset="0"/>
                        </a:rPr>
                        <a:t>of</a:t>
                      </a:r>
                      <a:r>
                        <a:rPr lang="de-DE" sz="1600" baseline="0" dirty="0" smtClean="0">
                          <a:solidFill>
                            <a:srgbClr val="0000CC"/>
                          </a:solidFill>
                          <a:latin typeface="Calibri" panose="020F0502020204030204" pitchFamily="34" charset="0"/>
                        </a:rPr>
                        <a:t> </a:t>
                      </a:r>
                      <a:r>
                        <a:rPr lang="de-DE" sz="1600" baseline="0" dirty="0" err="1" smtClean="0">
                          <a:solidFill>
                            <a:srgbClr val="0000CC"/>
                          </a:solidFill>
                          <a:latin typeface="Calibri" panose="020F0502020204030204" pitchFamily="34" charset="0"/>
                        </a:rPr>
                        <a:t>indicators</a:t>
                      </a:r>
                      <a:r>
                        <a:rPr lang="de-DE" sz="1600" baseline="0" dirty="0" smtClean="0">
                          <a:solidFill>
                            <a:srgbClr val="0000CC"/>
                          </a:solidFill>
                          <a:latin typeface="Calibri" panose="020F0502020204030204" pitchFamily="34" charset="0"/>
                        </a:rPr>
                        <a:t>, </a:t>
                      </a:r>
                      <a:r>
                        <a:rPr lang="de-DE" sz="1600" baseline="0" dirty="0" err="1" smtClean="0">
                          <a:solidFill>
                            <a:srgbClr val="0000CC"/>
                          </a:solidFill>
                          <a:latin typeface="Calibri" panose="020F0502020204030204" pitchFamily="34" charset="0"/>
                        </a:rPr>
                        <a:t>capacities</a:t>
                      </a:r>
                      <a:r>
                        <a:rPr lang="de-DE" sz="1600" baseline="0" dirty="0" smtClean="0">
                          <a:solidFill>
                            <a:srgbClr val="0000CC"/>
                          </a:solidFill>
                          <a:latin typeface="Calibri" panose="020F0502020204030204" pitchFamily="34" charset="0"/>
                        </a:rPr>
                        <a:t> </a:t>
                      </a:r>
                      <a:r>
                        <a:rPr lang="de-DE" sz="1600" baseline="0" dirty="0" err="1" smtClean="0">
                          <a:solidFill>
                            <a:srgbClr val="0000CC"/>
                          </a:solidFill>
                          <a:latin typeface="Calibri" panose="020F0502020204030204" pitchFamily="34" charset="0"/>
                        </a:rPr>
                        <a:t>for</a:t>
                      </a:r>
                      <a:r>
                        <a:rPr lang="de-DE" sz="1600" baseline="0" dirty="0" smtClean="0">
                          <a:solidFill>
                            <a:srgbClr val="0000CC"/>
                          </a:solidFill>
                          <a:latin typeface="Calibri" panose="020F0502020204030204" pitchFamily="34" charset="0"/>
                        </a:rPr>
                        <a:t> </a:t>
                      </a:r>
                      <a:r>
                        <a:rPr lang="de-DE" sz="1600" baseline="0" dirty="0" err="1" smtClean="0">
                          <a:solidFill>
                            <a:srgbClr val="0000CC"/>
                          </a:solidFill>
                          <a:latin typeface="Calibri" panose="020F0502020204030204" pitchFamily="34" charset="0"/>
                        </a:rPr>
                        <a:t>evaluation</a:t>
                      </a:r>
                      <a:r>
                        <a:rPr lang="de-DE" sz="1600" baseline="0" dirty="0" smtClean="0">
                          <a:solidFill>
                            <a:srgbClr val="0000CC"/>
                          </a:solidFill>
                          <a:latin typeface="Calibri" panose="020F0502020204030204" pitchFamily="34" charset="0"/>
                        </a:rPr>
                        <a:t>/</a:t>
                      </a:r>
                      <a:r>
                        <a:rPr lang="de-DE" sz="1600" baseline="0" dirty="0" err="1" smtClean="0">
                          <a:solidFill>
                            <a:srgbClr val="0000CC"/>
                          </a:solidFill>
                          <a:latin typeface="Calibri" panose="020F0502020204030204" pitchFamily="34" charset="0"/>
                        </a:rPr>
                        <a:t>monitoring</a:t>
                      </a:r>
                      <a:r>
                        <a:rPr lang="de-DE" sz="1600" baseline="0" dirty="0" smtClean="0">
                          <a:solidFill>
                            <a:srgbClr val="0000CC"/>
                          </a:solidFill>
                          <a:latin typeface="Calibri" panose="020F0502020204030204" pitchFamily="34" charset="0"/>
                        </a:rPr>
                        <a:t> international </a:t>
                      </a:r>
                      <a:r>
                        <a:rPr lang="de-DE" sz="1600" baseline="0" dirty="0" err="1" smtClean="0">
                          <a:solidFill>
                            <a:srgbClr val="0000CC"/>
                          </a:solidFill>
                          <a:latin typeface="Calibri" panose="020F0502020204030204" pitchFamily="34" charset="0"/>
                        </a:rPr>
                        <a:t>comparison</a:t>
                      </a:r>
                      <a:r>
                        <a:rPr lang="de-DE" sz="1600" baseline="0" dirty="0" smtClean="0">
                          <a:solidFill>
                            <a:srgbClr val="0000CC"/>
                          </a:solidFill>
                          <a:latin typeface="Calibri" panose="020F0502020204030204" pitchFamily="34" charset="0"/>
                        </a:rPr>
                        <a:t> (‚</a:t>
                      </a:r>
                      <a:r>
                        <a:rPr lang="de-DE" sz="1600" baseline="0" dirty="0" err="1" smtClean="0">
                          <a:solidFill>
                            <a:srgbClr val="0000CC"/>
                          </a:solidFill>
                          <a:latin typeface="Calibri" panose="020F0502020204030204" pitchFamily="34" charset="0"/>
                        </a:rPr>
                        <a:t>manual</a:t>
                      </a:r>
                      <a:r>
                        <a:rPr lang="de-DE" sz="1600" baseline="0" dirty="0" smtClean="0">
                          <a:solidFill>
                            <a:srgbClr val="0000CC"/>
                          </a:solidFill>
                          <a:latin typeface="Calibri" panose="020F0502020204030204" pitchFamily="34" charset="0"/>
                        </a:rPr>
                        <a:t>‘) </a:t>
                      </a:r>
                      <a:endParaRPr lang="de-DE" sz="1600" dirty="0">
                        <a:solidFill>
                          <a:srgbClr val="0000CC"/>
                        </a:solidFill>
                        <a:latin typeface="Calibri" panose="020F0502020204030204" pitchFamily="34" charset="0"/>
                      </a:endParaRPr>
                    </a:p>
                  </a:txBody>
                  <a:tcPr/>
                </a:tc>
              </a:tr>
              <a:tr h="370840">
                <a:tc>
                  <a:txBody>
                    <a:bodyPr/>
                    <a:lstStyle/>
                    <a:p>
                      <a:r>
                        <a:rPr lang="de-DE" dirty="0" smtClean="0">
                          <a:solidFill>
                            <a:srgbClr val="0000CC"/>
                          </a:solidFill>
                          <a:latin typeface="Calibri" panose="020F0502020204030204" pitchFamily="34" charset="0"/>
                        </a:rPr>
                        <a:t>SI </a:t>
                      </a:r>
                      <a:r>
                        <a:rPr lang="de-DE" dirty="0" err="1" smtClean="0">
                          <a:solidFill>
                            <a:srgbClr val="0000CC"/>
                          </a:solidFill>
                          <a:latin typeface="Calibri" panose="020F0502020204030204" pitchFamily="34" charset="0"/>
                        </a:rPr>
                        <a:t>infrastructures</a:t>
                      </a:r>
                      <a:endParaRPr lang="de-DE" dirty="0">
                        <a:solidFill>
                          <a:srgbClr val="0000CC"/>
                        </a:solidFill>
                        <a:latin typeface="Calibri" panose="020F0502020204030204" pitchFamily="34" charset="0"/>
                      </a:endParaRPr>
                    </a:p>
                  </a:txBody>
                  <a:tcPr/>
                </a:tc>
                <a:tc>
                  <a:txBody>
                    <a:bodyPr/>
                    <a:lstStyle/>
                    <a:p>
                      <a:pPr marL="285750" indent="-285750">
                        <a:spcAft>
                          <a:spcPts val="300"/>
                        </a:spcAft>
                        <a:buFont typeface="Symbol" panose="05050102010706020507" pitchFamily="18" charset="2"/>
                        <a:buChar char="-"/>
                      </a:pPr>
                      <a:r>
                        <a:rPr lang="de-DE" sz="1600" dirty="0" smtClean="0">
                          <a:solidFill>
                            <a:srgbClr val="0000CC"/>
                          </a:solidFill>
                          <a:latin typeface="Calibri" panose="020F0502020204030204" pitchFamily="34" charset="0"/>
                        </a:rPr>
                        <a:t>Education </a:t>
                      </a:r>
                      <a:r>
                        <a:rPr lang="de-DE" sz="1600" dirty="0" err="1" smtClean="0">
                          <a:solidFill>
                            <a:srgbClr val="0000CC"/>
                          </a:solidFill>
                          <a:latin typeface="Calibri" panose="020F0502020204030204" pitchFamily="34" charset="0"/>
                        </a:rPr>
                        <a:t>and</a:t>
                      </a:r>
                      <a:r>
                        <a:rPr lang="de-DE" sz="1600" dirty="0" smtClean="0">
                          <a:solidFill>
                            <a:srgbClr val="0000CC"/>
                          </a:solidFill>
                          <a:latin typeface="Calibri" panose="020F0502020204030204" pitchFamily="34" charset="0"/>
                        </a:rPr>
                        <a:t> </a:t>
                      </a:r>
                      <a:r>
                        <a:rPr lang="de-DE" sz="1600" dirty="0" err="1" smtClean="0">
                          <a:solidFill>
                            <a:srgbClr val="0000CC"/>
                          </a:solidFill>
                          <a:latin typeface="Calibri" panose="020F0502020204030204" pitchFamily="34" charset="0"/>
                        </a:rPr>
                        <a:t>training</a:t>
                      </a:r>
                      <a:endParaRPr lang="de-DE" sz="1600" dirty="0" smtClean="0">
                        <a:solidFill>
                          <a:srgbClr val="0000CC"/>
                        </a:solidFill>
                        <a:latin typeface="Calibri" panose="020F0502020204030204" pitchFamily="34" charset="0"/>
                      </a:endParaRPr>
                    </a:p>
                    <a:p>
                      <a:pPr marL="285750" indent="-285750">
                        <a:spcAft>
                          <a:spcPts val="300"/>
                        </a:spcAft>
                        <a:buFont typeface="Symbol" panose="05050102010706020507" pitchFamily="18" charset="2"/>
                        <a:buChar char="-"/>
                      </a:pPr>
                      <a:endParaRPr lang="de-DE" sz="1600" dirty="0" smtClean="0">
                        <a:solidFill>
                          <a:srgbClr val="0000CC"/>
                        </a:solidFill>
                        <a:latin typeface="Calibri" panose="020F0502020204030204" pitchFamily="34" charset="0"/>
                      </a:endParaRPr>
                    </a:p>
                    <a:p>
                      <a:pPr marL="285750" indent="-285750">
                        <a:spcAft>
                          <a:spcPts val="300"/>
                        </a:spcAft>
                        <a:buFont typeface="Symbol" panose="05050102010706020507" pitchFamily="18" charset="2"/>
                        <a:buChar char="-"/>
                      </a:pPr>
                      <a:r>
                        <a:rPr lang="de-DE" sz="1600" dirty="0" err="1" smtClean="0">
                          <a:solidFill>
                            <a:srgbClr val="0000CC"/>
                          </a:solidFill>
                          <a:latin typeface="Calibri" panose="020F0502020204030204" pitchFamily="34" charset="0"/>
                        </a:rPr>
                        <a:t>Statistics</a:t>
                      </a:r>
                      <a:r>
                        <a:rPr lang="de-DE" sz="1600" dirty="0" smtClean="0">
                          <a:solidFill>
                            <a:srgbClr val="0000CC"/>
                          </a:solidFill>
                          <a:latin typeface="Calibri" panose="020F0502020204030204" pitchFamily="34" charset="0"/>
                        </a:rPr>
                        <a:t> </a:t>
                      </a:r>
                    </a:p>
                  </a:txBody>
                  <a:tcPr/>
                </a:tc>
                <a:tc>
                  <a:txBody>
                    <a:bodyPr/>
                    <a:lstStyle/>
                    <a:p>
                      <a:pPr marL="285750" indent="-285750">
                        <a:spcAft>
                          <a:spcPts val="300"/>
                        </a:spcAft>
                        <a:buFont typeface="Symbol" panose="05050102010706020507" pitchFamily="18" charset="2"/>
                        <a:buChar char="-"/>
                      </a:pPr>
                      <a:r>
                        <a:rPr lang="de-DE" sz="1600" dirty="0" smtClean="0">
                          <a:solidFill>
                            <a:srgbClr val="0000CC"/>
                          </a:solidFill>
                          <a:latin typeface="Calibri" panose="020F0502020204030204" pitchFamily="34" charset="0"/>
                        </a:rPr>
                        <a:t>SI in </a:t>
                      </a:r>
                      <a:r>
                        <a:rPr lang="de-DE" sz="1600" dirty="0" err="1" smtClean="0">
                          <a:solidFill>
                            <a:srgbClr val="0000CC"/>
                          </a:solidFill>
                          <a:latin typeface="Calibri" panose="020F0502020204030204" pitchFamily="34" charset="0"/>
                        </a:rPr>
                        <a:t>vocational</a:t>
                      </a:r>
                      <a:r>
                        <a:rPr lang="de-DE" sz="1600" dirty="0" smtClean="0">
                          <a:solidFill>
                            <a:srgbClr val="0000CC"/>
                          </a:solidFill>
                          <a:latin typeface="Calibri" panose="020F0502020204030204" pitchFamily="34" charset="0"/>
                        </a:rPr>
                        <a:t> </a:t>
                      </a:r>
                      <a:r>
                        <a:rPr lang="de-DE" sz="1600" dirty="0" err="1" smtClean="0">
                          <a:solidFill>
                            <a:srgbClr val="0000CC"/>
                          </a:solidFill>
                          <a:latin typeface="Calibri" panose="020F0502020204030204" pitchFamily="34" charset="0"/>
                        </a:rPr>
                        <a:t>training</a:t>
                      </a:r>
                      <a:r>
                        <a:rPr lang="de-DE" sz="1600" dirty="0" smtClean="0">
                          <a:solidFill>
                            <a:srgbClr val="0000CC"/>
                          </a:solidFill>
                          <a:latin typeface="Calibri" panose="020F0502020204030204" pitchFamily="34" charset="0"/>
                        </a:rPr>
                        <a:t>, </a:t>
                      </a:r>
                      <a:r>
                        <a:rPr lang="de-DE" sz="1600" dirty="0" err="1" smtClean="0">
                          <a:solidFill>
                            <a:srgbClr val="0000CC"/>
                          </a:solidFill>
                          <a:latin typeface="Calibri" panose="020F0502020204030204" pitchFamily="34" charset="0"/>
                        </a:rPr>
                        <a:t>polytechn</a:t>
                      </a:r>
                      <a:r>
                        <a:rPr lang="de-DE" sz="1600" dirty="0" smtClean="0">
                          <a:solidFill>
                            <a:srgbClr val="0000CC"/>
                          </a:solidFill>
                          <a:latin typeface="Calibri" panose="020F0502020204030204" pitchFamily="34" charset="0"/>
                        </a:rPr>
                        <a:t>.</a:t>
                      </a:r>
                      <a:r>
                        <a:rPr lang="de-DE" sz="1600" baseline="0" dirty="0" smtClean="0">
                          <a:solidFill>
                            <a:srgbClr val="0000CC"/>
                          </a:solidFill>
                          <a:latin typeface="Calibri" panose="020F0502020204030204" pitchFamily="34" charset="0"/>
                        </a:rPr>
                        <a:t> Schools, </a:t>
                      </a:r>
                      <a:r>
                        <a:rPr lang="de-DE" sz="1600" baseline="0" dirty="0" err="1" smtClean="0">
                          <a:solidFill>
                            <a:srgbClr val="0000CC"/>
                          </a:solidFill>
                          <a:latin typeface="Calibri" panose="020F0502020204030204" pitchFamily="34" charset="0"/>
                        </a:rPr>
                        <a:t>universities</a:t>
                      </a:r>
                      <a:r>
                        <a:rPr lang="de-DE" sz="1600" baseline="0" dirty="0" smtClean="0">
                          <a:solidFill>
                            <a:srgbClr val="0000CC"/>
                          </a:solidFill>
                          <a:latin typeface="Calibri" panose="020F0502020204030204" pitchFamily="34" charset="0"/>
                        </a:rPr>
                        <a:t>, post-grad. </a:t>
                      </a:r>
                      <a:r>
                        <a:rPr lang="de-DE" sz="1600" baseline="0" dirty="0" err="1" smtClean="0">
                          <a:solidFill>
                            <a:srgbClr val="0000CC"/>
                          </a:solidFill>
                          <a:latin typeface="Calibri" panose="020F0502020204030204" pitchFamily="34" charset="0"/>
                        </a:rPr>
                        <a:t>ed</a:t>
                      </a:r>
                      <a:r>
                        <a:rPr lang="de-DE" sz="1600" baseline="0" dirty="0" smtClean="0">
                          <a:solidFill>
                            <a:srgbClr val="0000CC"/>
                          </a:solidFill>
                          <a:latin typeface="Calibri" panose="020F0502020204030204" pitchFamily="34" charset="0"/>
                        </a:rPr>
                        <a:t>.</a:t>
                      </a:r>
                    </a:p>
                    <a:p>
                      <a:pPr marL="285750" indent="-285750">
                        <a:spcAft>
                          <a:spcPts val="300"/>
                        </a:spcAft>
                        <a:buFont typeface="Symbol" panose="05050102010706020507" pitchFamily="18" charset="2"/>
                        <a:buChar char="-"/>
                      </a:pPr>
                      <a:r>
                        <a:rPr lang="de-DE" sz="1600" baseline="0" dirty="0" smtClean="0">
                          <a:solidFill>
                            <a:srgbClr val="0000CC"/>
                          </a:solidFill>
                          <a:latin typeface="Calibri" panose="020F0502020204030204" pitchFamily="34" charset="0"/>
                        </a:rPr>
                        <a:t>National/regional/</a:t>
                      </a:r>
                      <a:r>
                        <a:rPr lang="de-DE" sz="1600" baseline="0" dirty="0" err="1" smtClean="0">
                          <a:solidFill>
                            <a:srgbClr val="0000CC"/>
                          </a:solidFill>
                          <a:latin typeface="Calibri" panose="020F0502020204030204" pitchFamily="34" charset="0"/>
                        </a:rPr>
                        <a:t>sectoral</a:t>
                      </a:r>
                      <a:r>
                        <a:rPr lang="de-DE" sz="1600" baseline="0" dirty="0" smtClean="0">
                          <a:solidFill>
                            <a:srgbClr val="0000CC"/>
                          </a:solidFill>
                          <a:latin typeface="Calibri" panose="020F0502020204030204" pitchFamily="34" charset="0"/>
                        </a:rPr>
                        <a:t> </a:t>
                      </a:r>
                      <a:r>
                        <a:rPr lang="de-DE" sz="1600" baseline="0" dirty="0" err="1" smtClean="0">
                          <a:solidFill>
                            <a:srgbClr val="0000CC"/>
                          </a:solidFill>
                          <a:latin typeface="Calibri" panose="020F0502020204030204" pitchFamily="34" charset="0"/>
                        </a:rPr>
                        <a:t>stats</a:t>
                      </a:r>
                      <a:r>
                        <a:rPr lang="de-DE" sz="1600" baseline="0" dirty="0" smtClean="0">
                          <a:solidFill>
                            <a:srgbClr val="0000CC"/>
                          </a:solidFill>
                          <a:latin typeface="Calibri" panose="020F0502020204030204" pitchFamily="34" charset="0"/>
                        </a:rPr>
                        <a:t>.</a:t>
                      </a:r>
                      <a:endParaRPr lang="de-DE" sz="1600" dirty="0">
                        <a:solidFill>
                          <a:srgbClr val="0000CC"/>
                        </a:solidFill>
                        <a:latin typeface="Calibri" panose="020F0502020204030204" pitchFamily="34" charset="0"/>
                      </a:endParaRPr>
                    </a:p>
                  </a:txBody>
                  <a:tcPr/>
                </a:tc>
              </a:tr>
              <a:tr h="370840">
                <a:tc>
                  <a:txBody>
                    <a:bodyPr/>
                    <a:lstStyle/>
                    <a:p>
                      <a:r>
                        <a:rPr lang="de-DE" dirty="0" smtClean="0">
                          <a:solidFill>
                            <a:srgbClr val="0000CC"/>
                          </a:solidFill>
                          <a:latin typeface="Calibri" panose="020F0502020204030204" pitchFamily="34" charset="0"/>
                        </a:rPr>
                        <a:t>SI </a:t>
                      </a:r>
                      <a:r>
                        <a:rPr lang="de-DE" dirty="0" err="1" smtClean="0">
                          <a:solidFill>
                            <a:srgbClr val="0000CC"/>
                          </a:solidFill>
                          <a:latin typeface="Calibri" panose="020F0502020204030204" pitchFamily="34" charset="0"/>
                        </a:rPr>
                        <a:t>implementation</a:t>
                      </a:r>
                      <a:endParaRPr lang="de-DE" dirty="0">
                        <a:solidFill>
                          <a:srgbClr val="0000CC"/>
                        </a:solidFill>
                        <a:latin typeface="Calibri" panose="020F0502020204030204" pitchFamily="34" charset="0"/>
                      </a:endParaRPr>
                    </a:p>
                  </a:txBody>
                  <a:tcPr/>
                </a:tc>
                <a:tc>
                  <a:txBody>
                    <a:bodyPr/>
                    <a:lstStyle/>
                    <a:p>
                      <a:pPr marL="285750" indent="-285750">
                        <a:spcAft>
                          <a:spcPts val="300"/>
                        </a:spcAft>
                        <a:buFont typeface="Symbol" panose="05050102010706020507" pitchFamily="18" charset="2"/>
                        <a:buChar char="-"/>
                      </a:pPr>
                      <a:r>
                        <a:rPr lang="de-DE" sz="1600" dirty="0" smtClean="0">
                          <a:solidFill>
                            <a:srgbClr val="0000CC"/>
                          </a:solidFill>
                          <a:latin typeface="Calibri" panose="020F0502020204030204" pitchFamily="34" charset="0"/>
                        </a:rPr>
                        <a:t>Initiation,</a:t>
                      </a:r>
                      <a:r>
                        <a:rPr lang="de-DE" sz="1600" baseline="0" dirty="0" smtClean="0">
                          <a:solidFill>
                            <a:srgbClr val="0000CC"/>
                          </a:solidFill>
                          <a:latin typeface="Calibri" panose="020F0502020204030204" pitchFamily="34" charset="0"/>
                        </a:rPr>
                        <a:t> </a:t>
                      </a:r>
                      <a:r>
                        <a:rPr lang="de-DE" sz="1600" dirty="0" err="1" smtClean="0">
                          <a:solidFill>
                            <a:srgbClr val="0000CC"/>
                          </a:solidFill>
                          <a:latin typeface="Calibri" panose="020F0502020204030204" pitchFamily="34" charset="0"/>
                        </a:rPr>
                        <a:t>start-up</a:t>
                      </a:r>
                      <a:r>
                        <a:rPr lang="de-DE" sz="1600" dirty="0" smtClean="0">
                          <a:solidFill>
                            <a:srgbClr val="0000CC"/>
                          </a:solidFill>
                          <a:latin typeface="Calibri" panose="020F0502020204030204" pitchFamily="34" charset="0"/>
                        </a:rPr>
                        <a:t> </a:t>
                      </a:r>
                      <a:r>
                        <a:rPr lang="de-DE" sz="1600" dirty="0" err="1" smtClean="0">
                          <a:solidFill>
                            <a:srgbClr val="0000CC"/>
                          </a:solidFill>
                          <a:latin typeface="Calibri" panose="020F0502020204030204" pitchFamily="34" charset="0"/>
                        </a:rPr>
                        <a:t>support</a:t>
                      </a:r>
                      <a:endParaRPr lang="de-DE" sz="1600" dirty="0" smtClean="0">
                        <a:solidFill>
                          <a:srgbClr val="0000CC"/>
                        </a:solidFill>
                        <a:latin typeface="Calibri" panose="020F0502020204030204" pitchFamily="34" charset="0"/>
                      </a:endParaRPr>
                    </a:p>
                    <a:p>
                      <a:pPr marL="285750" indent="-285750">
                        <a:spcAft>
                          <a:spcPts val="300"/>
                        </a:spcAft>
                        <a:buFont typeface="Symbol" panose="05050102010706020507" pitchFamily="18" charset="2"/>
                        <a:buChar char="-"/>
                      </a:pPr>
                      <a:r>
                        <a:rPr lang="de-DE" sz="1600" dirty="0" err="1" smtClean="0">
                          <a:solidFill>
                            <a:srgbClr val="0000CC"/>
                          </a:solidFill>
                          <a:latin typeface="Calibri" panose="020F0502020204030204" pitchFamily="34" charset="0"/>
                        </a:rPr>
                        <a:t>From</a:t>
                      </a:r>
                      <a:r>
                        <a:rPr lang="de-DE" sz="1600" dirty="0" smtClean="0">
                          <a:solidFill>
                            <a:srgbClr val="0000CC"/>
                          </a:solidFill>
                          <a:latin typeface="Calibri" panose="020F0502020204030204" pitchFamily="34" charset="0"/>
                        </a:rPr>
                        <a:t> </a:t>
                      </a:r>
                      <a:r>
                        <a:rPr lang="de-DE" sz="1600" dirty="0" err="1" smtClean="0">
                          <a:solidFill>
                            <a:srgbClr val="0000CC"/>
                          </a:solidFill>
                          <a:latin typeface="Calibri" panose="020F0502020204030204" pitchFamily="34" charset="0"/>
                        </a:rPr>
                        <a:t>idea</a:t>
                      </a:r>
                      <a:r>
                        <a:rPr lang="de-DE" sz="1600" dirty="0" smtClean="0">
                          <a:solidFill>
                            <a:srgbClr val="0000CC"/>
                          </a:solidFill>
                          <a:latin typeface="Calibri" panose="020F0502020204030204" pitchFamily="34" charset="0"/>
                        </a:rPr>
                        <a:t> </a:t>
                      </a:r>
                      <a:r>
                        <a:rPr lang="de-DE" sz="1600" dirty="0" err="1" smtClean="0">
                          <a:solidFill>
                            <a:srgbClr val="0000CC"/>
                          </a:solidFill>
                          <a:latin typeface="Calibri" panose="020F0502020204030204" pitchFamily="34" charset="0"/>
                        </a:rPr>
                        <a:t>to</a:t>
                      </a:r>
                      <a:r>
                        <a:rPr lang="de-DE" sz="1600" dirty="0" smtClean="0">
                          <a:solidFill>
                            <a:srgbClr val="0000CC"/>
                          </a:solidFill>
                          <a:latin typeface="Calibri" panose="020F0502020204030204" pitchFamily="34" charset="0"/>
                        </a:rPr>
                        <a:t> </a:t>
                      </a:r>
                      <a:r>
                        <a:rPr lang="de-DE" sz="1600" dirty="0" err="1" smtClean="0">
                          <a:solidFill>
                            <a:srgbClr val="0000CC"/>
                          </a:solidFill>
                          <a:latin typeface="Calibri" panose="020F0502020204030204" pitchFamily="34" charset="0"/>
                        </a:rPr>
                        <a:t>impact</a:t>
                      </a:r>
                      <a:endParaRPr lang="de-DE" sz="1600" dirty="0" smtClean="0">
                        <a:solidFill>
                          <a:srgbClr val="0000CC"/>
                        </a:solidFill>
                        <a:latin typeface="Calibri" panose="020F0502020204030204" pitchFamily="34" charset="0"/>
                      </a:endParaRPr>
                    </a:p>
                    <a:p>
                      <a:pPr marL="285750" indent="-285750">
                        <a:spcAft>
                          <a:spcPts val="300"/>
                        </a:spcAft>
                        <a:buFont typeface="Symbol" panose="05050102010706020507" pitchFamily="18" charset="2"/>
                        <a:buChar char="-"/>
                      </a:pPr>
                      <a:r>
                        <a:rPr lang="de-DE" sz="1600" dirty="0" err="1" smtClean="0">
                          <a:solidFill>
                            <a:srgbClr val="0000CC"/>
                          </a:solidFill>
                          <a:latin typeface="Calibri" panose="020F0502020204030204" pitchFamily="34" charset="0"/>
                        </a:rPr>
                        <a:t>Encouragement</a:t>
                      </a:r>
                      <a:r>
                        <a:rPr lang="de-DE" sz="1600" baseline="0" dirty="0" smtClean="0">
                          <a:solidFill>
                            <a:srgbClr val="0000CC"/>
                          </a:solidFill>
                          <a:latin typeface="Calibri" panose="020F0502020204030204" pitchFamily="34" charset="0"/>
                        </a:rPr>
                        <a:t>/ </a:t>
                      </a:r>
                      <a:r>
                        <a:rPr lang="de-DE" sz="1600" baseline="0" dirty="0" err="1" smtClean="0">
                          <a:solidFill>
                            <a:srgbClr val="0000CC"/>
                          </a:solidFill>
                          <a:latin typeface="Calibri" panose="020F0502020204030204" pitchFamily="34" charset="0"/>
                        </a:rPr>
                        <a:t>acknow-ledgement</a:t>
                      </a:r>
                      <a:r>
                        <a:rPr lang="de-DE" sz="1600" baseline="0" dirty="0" smtClean="0">
                          <a:solidFill>
                            <a:srgbClr val="0000CC"/>
                          </a:solidFill>
                          <a:latin typeface="Calibri" panose="020F0502020204030204" pitchFamily="34" charset="0"/>
                        </a:rPr>
                        <a:t> </a:t>
                      </a:r>
                      <a:r>
                        <a:rPr lang="de-DE" sz="1600" baseline="0" dirty="0" err="1" smtClean="0">
                          <a:solidFill>
                            <a:srgbClr val="0000CC"/>
                          </a:solidFill>
                          <a:latin typeface="Calibri" panose="020F0502020204030204" pitchFamily="34" charset="0"/>
                        </a:rPr>
                        <a:t>of</a:t>
                      </a:r>
                      <a:r>
                        <a:rPr lang="de-DE" sz="1600" baseline="0" dirty="0" smtClean="0">
                          <a:solidFill>
                            <a:srgbClr val="0000CC"/>
                          </a:solidFill>
                          <a:latin typeface="Calibri" panose="020F0502020204030204" pitchFamily="34" charset="0"/>
                        </a:rPr>
                        <a:t> </a:t>
                      </a:r>
                      <a:r>
                        <a:rPr lang="de-DE" sz="1600" baseline="0" dirty="0" err="1" smtClean="0">
                          <a:solidFill>
                            <a:srgbClr val="0000CC"/>
                          </a:solidFill>
                          <a:latin typeface="Calibri" panose="020F0502020204030204" pitchFamily="34" charset="0"/>
                        </a:rPr>
                        <a:t>success</a:t>
                      </a:r>
                      <a:endParaRPr lang="de-DE" sz="1600" dirty="0">
                        <a:solidFill>
                          <a:srgbClr val="0000CC"/>
                        </a:solidFill>
                        <a:latin typeface="Calibri" panose="020F0502020204030204" pitchFamily="34" charset="0"/>
                      </a:endParaRPr>
                    </a:p>
                  </a:txBody>
                  <a:tcPr/>
                </a:tc>
                <a:tc>
                  <a:txBody>
                    <a:bodyPr/>
                    <a:lstStyle/>
                    <a:p>
                      <a:pPr marL="285750" indent="-285750">
                        <a:spcAft>
                          <a:spcPts val="300"/>
                        </a:spcAft>
                        <a:buFont typeface="Symbol" panose="05050102010706020507" pitchFamily="18" charset="2"/>
                        <a:buChar char="-"/>
                      </a:pPr>
                      <a:r>
                        <a:rPr lang="de-DE" sz="1600" smtClean="0">
                          <a:solidFill>
                            <a:srgbClr val="0000CC"/>
                          </a:solidFill>
                          <a:latin typeface="Calibri" panose="020F0502020204030204" pitchFamily="34" charset="0"/>
                        </a:rPr>
                        <a:t>Incubators (SI Hubs)</a:t>
                      </a:r>
                    </a:p>
                    <a:p>
                      <a:pPr marL="285750" indent="-285750">
                        <a:spcAft>
                          <a:spcPts val="300"/>
                        </a:spcAft>
                        <a:buFont typeface="Symbol" panose="05050102010706020507" pitchFamily="18" charset="2"/>
                        <a:buChar char="-"/>
                      </a:pPr>
                      <a:r>
                        <a:rPr lang="de-DE" sz="1600" smtClean="0">
                          <a:solidFill>
                            <a:srgbClr val="0000CC"/>
                          </a:solidFill>
                          <a:latin typeface="Calibri" panose="020F0502020204030204" pitchFamily="34" charset="0"/>
                        </a:rPr>
                        <a:t>Grants, preferential loans, tax credits</a:t>
                      </a:r>
                    </a:p>
                    <a:p>
                      <a:pPr marL="285750" indent="-285750">
                        <a:spcAft>
                          <a:spcPts val="300"/>
                        </a:spcAft>
                        <a:buFont typeface="Symbol" panose="05050102010706020507" pitchFamily="18" charset="2"/>
                        <a:buChar char="-"/>
                      </a:pPr>
                      <a:r>
                        <a:rPr lang="de-DE" sz="1600" smtClean="0">
                          <a:solidFill>
                            <a:srgbClr val="0000CC"/>
                          </a:solidFill>
                          <a:latin typeface="Calibri" panose="020F0502020204030204" pitchFamily="34" charset="0"/>
                        </a:rPr>
                        <a:t>Awards,</a:t>
                      </a:r>
                      <a:r>
                        <a:rPr lang="de-DE" sz="1600" baseline="0" smtClean="0">
                          <a:solidFill>
                            <a:srgbClr val="0000CC"/>
                          </a:solidFill>
                          <a:latin typeface="Calibri" panose="020F0502020204030204" pitchFamily="34" charset="0"/>
                        </a:rPr>
                        <a:t> honours, communication and debates in media, publicity</a:t>
                      </a:r>
                      <a:endParaRPr lang="de-DE" sz="1600" dirty="0">
                        <a:solidFill>
                          <a:srgbClr val="0000CC"/>
                        </a:solidFill>
                        <a:latin typeface="Calibri" panose="020F0502020204030204" pitchFamily="34" charset="0"/>
                      </a:endParaRPr>
                    </a:p>
                  </a:txBody>
                  <a:tcPr/>
                </a:tc>
              </a:tr>
            </a:tbl>
          </a:graphicData>
        </a:graphic>
      </p:graphicFrame>
      <p:sp>
        <p:nvSpPr>
          <p:cNvPr id="7" name="Rechteck 6"/>
          <p:cNvSpPr/>
          <p:nvPr/>
        </p:nvSpPr>
        <p:spPr>
          <a:xfrm rot="16200000">
            <a:off x="-1720851" y="4033220"/>
            <a:ext cx="3738011" cy="369332"/>
          </a:xfrm>
          <a:prstGeom prst="rect">
            <a:avLst/>
          </a:prstGeom>
        </p:spPr>
        <p:txBody>
          <a:bodyPr wrap="none">
            <a:spAutoFit/>
          </a:bodyPr>
          <a:lstStyle/>
          <a:p>
            <a:r>
              <a:rPr lang="en-US" altLang="de-DE" sz="1800" b="1" i="1" dirty="0">
                <a:solidFill>
                  <a:srgbClr val="000066"/>
                </a:solidFill>
                <a:latin typeface="Calibri" pitchFamily="34" charset="0"/>
              </a:rPr>
              <a:t>5</a:t>
            </a:r>
            <a:r>
              <a:rPr lang="en-US" altLang="de-DE" sz="1800" b="1" i="1" dirty="0" smtClean="0">
                <a:solidFill>
                  <a:srgbClr val="000066"/>
                </a:solidFill>
                <a:latin typeface="Calibri" pitchFamily="34" charset="0"/>
              </a:rPr>
              <a:t>. Conclusions and recommendations</a:t>
            </a:r>
            <a:endParaRPr lang="de-DE" sz="1800" b="1" dirty="0">
              <a:solidFill>
                <a:srgbClr val="000066"/>
              </a:solidFill>
            </a:endParaRPr>
          </a:p>
        </p:txBody>
      </p:sp>
    </p:spTree>
    <p:extLst>
      <p:ext uri="{BB962C8B-B14F-4D97-AF65-F5344CB8AC3E}">
        <p14:creationId xmlns:p14="http://schemas.microsoft.com/office/powerpoint/2010/main" val="17540964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pfeile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2895600"/>
            <a:ext cx="14478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3"/>
          <p:cNvSpPr txBox="1">
            <a:spLocks noChangeArrowheads="1"/>
          </p:cNvSpPr>
          <p:nvPr/>
        </p:nvSpPr>
        <p:spPr bwMode="auto">
          <a:xfrm>
            <a:off x="4718050" y="2133600"/>
            <a:ext cx="3886200"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r"/>
            <a:r>
              <a:rPr lang="de-DE" altLang="de-DE" sz="2000">
                <a:solidFill>
                  <a:srgbClr val="3366CC"/>
                </a:solidFill>
              </a:rPr>
              <a:t> </a:t>
            </a:r>
          </a:p>
          <a:p>
            <a:pPr algn="r"/>
            <a:endParaRPr lang="de-DE" altLang="de-DE" sz="2000">
              <a:solidFill>
                <a:srgbClr val="3366CC"/>
              </a:solidFill>
            </a:endParaRPr>
          </a:p>
          <a:p>
            <a:pPr algn="r"/>
            <a:endParaRPr lang="de-DE" altLang="de-DE">
              <a:solidFill>
                <a:srgbClr val="3366CC"/>
              </a:solidFill>
            </a:endParaRPr>
          </a:p>
          <a:p>
            <a:pPr algn="r"/>
            <a:r>
              <a:rPr lang="de-DE" altLang="de-DE" sz="2000">
                <a:solidFill>
                  <a:srgbClr val="3366CC"/>
                </a:solidFill>
                <a:latin typeface="Calibri" pitchFamily="34" charset="0"/>
              </a:rPr>
              <a:t>Prof. Dr. Josef Hochgerner</a:t>
            </a:r>
          </a:p>
          <a:p>
            <a:pPr algn="r"/>
            <a:endParaRPr lang="de-DE" altLang="de-DE" sz="800">
              <a:solidFill>
                <a:srgbClr val="3366CC"/>
              </a:solidFill>
              <a:latin typeface="Calibri" pitchFamily="34" charset="0"/>
            </a:endParaRPr>
          </a:p>
          <a:p>
            <a:pPr algn="r"/>
            <a:r>
              <a:rPr lang="de-DE" altLang="de-DE" sz="2000">
                <a:solidFill>
                  <a:srgbClr val="3366CC"/>
                </a:solidFill>
                <a:latin typeface="Calibri" pitchFamily="34" charset="0"/>
              </a:rPr>
              <a:t>Centre for Social Innovation</a:t>
            </a:r>
          </a:p>
          <a:p>
            <a:pPr algn="r"/>
            <a:r>
              <a:rPr lang="de-DE" altLang="de-DE" sz="2000">
                <a:solidFill>
                  <a:srgbClr val="3366CC"/>
                </a:solidFill>
                <a:latin typeface="Calibri" pitchFamily="34" charset="0"/>
              </a:rPr>
              <a:t>Linke Wienzeile 246</a:t>
            </a:r>
          </a:p>
          <a:p>
            <a:pPr algn="r"/>
            <a:r>
              <a:rPr lang="de-DE" altLang="de-DE" sz="2000">
                <a:solidFill>
                  <a:srgbClr val="3366CC"/>
                </a:solidFill>
                <a:latin typeface="Calibri" pitchFamily="34" charset="0"/>
              </a:rPr>
              <a:t>A - 1150 Vienna</a:t>
            </a:r>
          </a:p>
          <a:p>
            <a:pPr algn="r"/>
            <a:endParaRPr lang="de-DE" altLang="de-DE" sz="800">
              <a:solidFill>
                <a:srgbClr val="3366CC"/>
              </a:solidFill>
              <a:latin typeface="Calibri" pitchFamily="34" charset="0"/>
            </a:endParaRPr>
          </a:p>
          <a:p>
            <a:pPr algn="r"/>
            <a:endParaRPr lang="de-DE" altLang="de-DE" sz="800">
              <a:solidFill>
                <a:srgbClr val="3366CC"/>
              </a:solidFill>
              <a:latin typeface="Calibri" pitchFamily="34" charset="0"/>
            </a:endParaRPr>
          </a:p>
          <a:p>
            <a:pPr algn="r"/>
            <a:r>
              <a:rPr lang="de-DE" altLang="de-DE" sz="1600">
                <a:solidFill>
                  <a:srgbClr val="3366CC"/>
                </a:solidFill>
                <a:latin typeface="Calibri" pitchFamily="34" charset="0"/>
              </a:rPr>
              <a:t>Tel. ++43.1.4950442</a:t>
            </a:r>
          </a:p>
          <a:p>
            <a:pPr algn="r"/>
            <a:r>
              <a:rPr lang="de-DE" altLang="de-DE" sz="1600">
                <a:solidFill>
                  <a:srgbClr val="3366CC"/>
                </a:solidFill>
                <a:latin typeface="Calibri" pitchFamily="34" charset="0"/>
              </a:rPr>
              <a:t>Fax. ++43.1.4950442-40</a:t>
            </a:r>
          </a:p>
          <a:p>
            <a:pPr algn="r"/>
            <a:r>
              <a:rPr lang="de-DE" altLang="de-DE" sz="1600">
                <a:solidFill>
                  <a:srgbClr val="3366CC"/>
                </a:solidFill>
                <a:latin typeface="Calibri" pitchFamily="34" charset="0"/>
              </a:rPr>
              <a:t>email: hochgerner@zsi.at</a:t>
            </a:r>
          </a:p>
          <a:p>
            <a:pPr algn="r"/>
            <a:r>
              <a:rPr lang="de-DE" altLang="de-DE" sz="1600" b="1" u="sng">
                <a:solidFill>
                  <a:srgbClr val="3366CC"/>
                </a:solidFill>
                <a:latin typeface="Calibri" pitchFamily="34" charset="0"/>
              </a:rPr>
              <a:t>http://www.zsi.at</a:t>
            </a:r>
            <a:endParaRPr lang="de-DE" altLang="de-DE" sz="2400" u="sng">
              <a:solidFill>
                <a:srgbClr val="3366CC"/>
              </a:solidFill>
              <a:latin typeface="Calibri" pitchFamily="34" charset="0"/>
            </a:endParaRPr>
          </a:p>
        </p:txBody>
      </p:sp>
      <p:sp>
        <p:nvSpPr>
          <p:cNvPr id="31748" name="Text Box 5"/>
          <p:cNvSpPr txBox="1">
            <a:spLocks noChangeArrowheads="1"/>
          </p:cNvSpPr>
          <p:nvPr/>
        </p:nvSpPr>
        <p:spPr bwMode="auto">
          <a:xfrm>
            <a:off x="3614738" y="677863"/>
            <a:ext cx="50609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r>
              <a:rPr lang="de-DE" sz="2800">
                <a:solidFill>
                  <a:srgbClr val="000066"/>
                </a:solidFill>
              </a:rPr>
              <a:t>Thank you for your attention </a:t>
            </a:r>
            <a:r>
              <a:rPr lang="de-DE" sz="2800">
                <a:solidFill>
                  <a:srgbClr val="000066"/>
                </a:solidFill>
                <a:sym typeface="Wingdings" pitchFamily="2" charset="2"/>
              </a:rPr>
              <a:t></a:t>
            </a:r>
            <a:r>
              <a:rPr lang="de-DE">
                <a:sym typeface="Wingdings" pitchFamily="2" charset="2"/>
              </a:rPr>
              <a:t> </a:t>
            </a:r>
            <a:endParaRPr lang="de-A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nodeType="afterEffect">
                                  <p:stCondLst>
                                    <p:cond delay="0"/>
                                  </p:stCondLst>
                                  <p:childTnLst>
                                    <p:set>
                                      <p:cBhvr>
                                        <p:cTn id="6" dur="1" fill="hold">
                                          <p:stCondLst>
                                            <p:cond delay="0"/>
                                          </p:stCondLst>
                                        </p:cTn>
                                        <p:tgtEl>
                                          <p:spTgt spid="81922"/>
                                        </p:tgtEl>
                                        <p:attrNameLst>
                                          <p:attrName>style.visibility</p:attrName>
                                        </p:attrNameLst>
                                      </p:cBhvr>
                                      <p:to>
                                        <p:strVal val="visible"/>
                                      </p:to>
                                    </p:set>
                                    <p:anim calcmode="lin" valueType="num">
                                      <p:cBhvr>
                                        <p:cTn id="7" dur="500" fill="hold"/>
                                        <p:tgtEl>
                                          <p:spTgt spid="81922"/>
                                        </p:tgtEl>
                                        <p:attrNameLst>
                                          <p:attrName>ppt_w</p:attrName>
                                        </p:attrNameLst>
                                      </p:cBhvr>
                                      <p:tavLst>
                                        <p:tav tm="0">
                                          <p:val>
                                            <p:strVal val="4*#ppt_w"/>
                                          </p:val>
                                        </p:tav>
                                        <p:tav tm="100000">
                                          <p:val>
                                            <p:strVal val="#ppt_w"/>
                                          </p:val>
                                        </p:tav>
                                      </p:tavLst>
                                    </p:anim>
                                    <p:anim calcmode="lin" valueType="num">
                                      <p:cBhvr>
                                        <p:cTn id="8" dur="500" fill="hold"/>
                                        <p:tgtEl>
                                          <p:spTgt spid="8192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30"/>
          <p:cNvGraphicFramePr>
            <a:graphicFrameLocks/>
          </p:cNvGraphicFramePr>
          <p:nvPr>
            <p:extLst>
              <p:ext uri="{D42A27DB-BD31-4B8C-83A1-F6EECF244321}">
                <p14:modId xmlns:p14="http://schemas.microsoft.com/office/powerpoint/2010/main" val="2729309722"/>
              </p:ext>
            </p:extLst>
          </p:nvPr>
        </p:nvGraphicFramePr>
        <p:xfrm>
          <a:off x="613047" y="706729"/>
          <a:ext cx="5181600" cy="5386567"/>
        </p:xfrm>
        <a:graphic>
          <a:graphicData uri="http://schemas.openxmlformats.org/drawingml/2006/table">
            <a:tbl>
              <a:tblPr/>
              <a:tblGrid>
                <a:gridCol w="2590800"/>
                <a:gridCol w="2590800"/>
              </a:tblGrid>
              <a:tr h="1310564">
                <a:tc gridSpan="2">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0066"/>
                          </a:solidFill>
                          <a:effectLst/>
                          <a:latin typeface="Calibri" pitchFamily="34" charset="0"/>
                          <a:ea typeface="MS Mincho" pitchFamily="49" charset="-128"/>
                          <a:cs typeface="Arial" charset="0"/>
                        </a:rPr>
                        <a:t>Comparison of the ‘new combinations’ according to </a:t>
                      </a:r>
                      <a:r>
                        <a:rPr kumimoji="0" lang="en-GB" sz="2000" b="1" i="0" u="none" strike="noStrike" cap="none" normalizeH="0" baseline="0" dirty="0" smtClean="0">
                          <a:ln>
                            <a:noFill/>
                          </a:ln>
                          <a:solidFill>
                            <a:srgbClr val="000066"/>
                          </a:solidFill>
                          <a:effectLst/>
                          <a:latin typeface="Calibri" pitchFamily="34" charset="0"/>
                          <a:ea typeface="MS Mincho" pitchFamily="49" charset="-128"/>
                          <a:cs typeface="Arial" charset="0"/>
                        </a:rPr>
                        <a:t>Schumpeter</a:t>
                      </a:r>
                      <a:r>
                        <a:rPr kumimoji="0" lang="en-GB" sz="2000" b="0" i="0" u="none" strike="noStrike" cap="none" normalizeH="0" baseline="0" dirty="0" smtClean="0">
                          <a:ln>
                            <a:noFill/>
                          </a:ln>
                          <a:solidFill>
                            <a:srgbClr val="000066"/>
                          </a:solidFill>
                          <a:effectLst/>
                          <a:latin typeface="Calibri" pitchFamily="34" charset="0"/>
                          <a:ea typeface="MS Mincho" pitchFamily="49" charset="-128"/>
                          <a:cs typeface="Arial" charset="0"/>
                        </a:rPr>
                        <a:t>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0066"/>
                          </a:solidFill>
                          <a:effectLst/>
                          <a:latin typeface="Calibri" pitchFamily="34" charset="0"/>
                          <a:ea typeface="MS Mincho" pitchFamily="49" charset="-128"/>
                          <a:cs typeface="Arial" charset="0"/>
                        </a:rPr>
                        <a:t>with the ‘main types of innovations’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0066"/>
                          </a:solidFill>
                          <a:effectLst/>
                          <a:latin typeface="Calibri" pitchFamily="34" charset="0"/>
                          <a:ea typeface="MS Mincho" pitchFamily="49" charset="-128"/>
                          <a:cs typeface="Arial" charset="0"/>
                        </a:rPr>
                        <a:t>according to the </a:t>
                      </a:r>
                      <a:r>
                        <a:rPr kumimoji="0" lang="en-GB" sz="2000" b="1" i="0" u="none" strike="noStrike" cap="none" normalizeH="0" baseline="0" dirty="0" smtClean="0">
                          <a:ln>
                            <a:noFill/>
                          </a:ln>
                          <a:solidFill>
                            <a:srgbClr val="000066"/>
                          </a:solidFill>
                          <a:effectLst/>
                          <a:latin typeface="Calibri" pitchFamily="34" charset="0"/>
                          <a:ea typeface="MS Mincho" pitchFamily="49" charset="-128"/>
                          <a:cs typeface="Arial" charset="0"/>
                        </a:rPr>
                        <a:t>Oslo Manual</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12952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e-AT" sz="200" b="0" i="0" u="none" strike="noStrike" cap="none" normalizeH="0" baseline="0" dirty="0" smtClean="0">
                        <a:ln>
                          <a:noFill/>
                        </a:ln>
                        <a:solidFill>
                          <a:schemeClr val="tx1"/>
                        </a:solidFill>
                        <a:effectLst/>
                        <a:latin typeface="Calibri" pitchFamily="34" charset="0"/>
                      </a:endParaRPr>
                    </a:p>
                  </a:txBody>
                  <a:tcPr marT="45717" marB="45717"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e-AT" sz="200" b="0" i="0" u="none" strike="noStrike" cap="none" normalizeH="0" baseline="0" dirty="0" smtClean="0">
                        <a:ln>
                          <a:noFill/>
                        </a:ln>
                        <a:solidFill>
                          <a:schemeClr val="tx1"/>
                        </a:solidFill>
                        <a:effectLst/>
                        <a:latin typeface="Calibri" pitchFamily="34" charset="0"/>
                      </a:endParaRPr>
                    </a:p>
                  </a:txBody>
                  <a:tcPr marT="45717" marB="4571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r>
              <a:tr h="1260402">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00CC"/>
                          </a:solidFill>
                          <a:effectLst/>
                          <a:latin typeface="Calibri" pitchFamily="34" charset="0"/>
                          <a:ea typeface="MS Mincho" pitchFamily="49" charset="-128"/>
                          <a:cs typeface="Arial" charset="0"/>
                        </a:rPr>
                        <a:t>“New combinations of</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00CC"/>
                          </a:solidFill>
                          <a:effectLst/>
                          <a:latin typeface="Calibri" pitchFamily="34" charset="0"/>
                          <a:ea typeface="MS Mincho" pitchFamily="49" charset="-128"/>
                          <a:cs typeface="Arial" charset="0"/>
                        </a:rPr>
                        <a:t>production factors”</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DE" sz="300" b="0" i="0" u="none" strike="noStrike" cap="none" normalizeH="0" baseline="0" dirty="0" smtClean="0">
                          <a:ln>
                            <a:noFill/>
                          </a:ln>
                          <a:solidFill>
                            <a:srgbClr val="0000CC"/>
                          </a:solidFill>
                          <a:effectLst/>
                          <a:latin typeface="Calibri" pitchFamily="34" charset="0"/>
                          <a:ea typeface="MS Mincho" pitchFamily="49" charset="-128"/>
                          <a:cs typeface="Arial" charset="0"/>
                        </a:rPr>
                        <a:t>#</a:t>
                      </a:r>
                      <a:endParaRPr kumimoji="0" lang="de-AT" sz="300" b="0" i="0" u="none" strike="noStrike" cap="none" normalizeH="0" baseline="0" dirty="0" smtClean="0">
                        <a:ln>
                          <a:noFill/>
                        </a:ln>
                        <a:solidFill>
                          <a:srgbClr val="0000CC"/>
                        </a:solidFill>
                        <a:effectLst/>
                        <a:latin typeface="Calibri" pitchFamily="34" charset="0"/>
                        <a:ea typeface="MS Mincho" pitchFamily="49" charset="-128"/>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CC"/>
                          </a:solidFill>
                          <a:effectLst/>
                          <a:latin typeface="Calibri" pitchFamily="34" charset="0"/>
                          <a:ea typeface="MS Mincho" pitchFamily="49" charset="-128"/>
                          <a:cs typeface="Arial" charset="0"/>
                        </a:rPr>
                        <a:t>(SCHUMPETER 1911)</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00CC"/>
                          </a:solidFill>
                          <a:effectLst/>
                          <a:latin typeface="Calibri" pitchFamily="34" charset="0"/>
                          <a:ea typeface="MS Mincho" pitchFamily="49" charset="-128"/>
                          <a:cs typeface="Arial" charset="0"/>
                        </a:rPr>
                        <a:t>“Main types of innovations” in business </a:t>
                      </a:r>
                      <a:r>
                        <a:rPr kumimoji="0" lang="en-GB" sz="1800" b="0" i="0" u="none" strike="noStrike" cap="none" normalizeH="0" baseline="0" dirty="0" smtClean="0">
                          <a:ln>
                            <a:noFill/>
                          </a:ln>
                          <a:solidFill>
                            <a:srgbClr val="0000CC"/>
                          </a:solidFill>
                          <a:effectLst/>
                          <a:latin typeface="Calibri" pitchFamily="34" charset="0"/>
                          <a:ea typeface="MS Mincho" pitchFamily="49" charset="-128"/>
                          <a:cs typeface="Arial" charset="0"/>
                        </a:rPr>
                        <a:t>(OECD 2005, ‘Oslo Manual’)</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AT" sz="200" b="0" i="0" u="none" strike="noStrike" cap="none" normalizeH="0" baseline="0" dirty="0" smtClean="0">
                        <a:ln>
                          <a:noFill/>
                        </a:ln>
                        <a:solidFill>
                          <a:srgbClr val="0000CC"/>
                        </a:solidFill>
                        <a:effectLst/>
                        <a:latin typeface="Calibri"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AT" sz="200" b="0" i="0" u="none" strike="noStrike" cap="none" normalizeH="0" baseline="0" dirty="0" smtClean="0">
                        <a:ln>
                          <a:noFill/>
                        </a:ln>
                        <a:solidFill>
                          <a:srgbClr val="0000CC"/>
                        </a:solidFill>
                        <a:effectLst/>
                        <a:latin typeface="Calibri"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6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AT" sz="1800" b="0" i="0" u="none" strike="noStrike" cap="none" normalizeH="0" baseline="0" dirty="0" smtClean="0">
                          <a:ln>
                            <a:noFill/>
                          </a:ln>
                          <a:solidFill>
                            <a:srgbClr val="0000CC"/>
                          </a:solidFill>
                          <a:effectLst/>
                          <a:latin typeface="Calibri" pitchFamily="34" charset="0"/>
                          <a:ea typeface="MS Mincho" pitchFamily="49" charset="-128"/>
                          <a:cs typeface="Arial" charset="0"/>
                        </a:rPr>
                        <a:t>New </a:t>
                      </a:r>
                      <a:r>
                        <a:rPr kumimoji="0" lang="de-AT" sz="1800" b="0" i="0" u="none" strike="noStrike" cap="none" normalizeH="0" baseline="0" dirty="0" err="1" smtClean="0">
                          <a:ln>
                            <a:noFill/>
                          </a:ln>
                          <a:solidFill>
                            <a:srgbClr val="0000CC"/>
                          </a:solidFill>
                          <a:effectLst/>
                          <a:latin typeface="Calibri" pitchFamily="34" charset="0"/>
                          <a:ea typeface="MS Mincho" pitchFamily="49" charset="-128"/>
                          <a:cs typeface="Arial" charset="0"/>
                        </a:rPr>
                        <a:t>or</a:t>
                      </a:r>
                      <a:r>
                        <a:rPr kumimoji="0" lang="de-AT" sz="1800" b="0" i="0" u="none" strike="noStrike" cap="none" normalizeH="0" baseline="0" dirty="0" smtClean="0">
                          <a:ln>
                            <a:noFill/>
                          </a:ln>
                          <a:solidFill>
                            <a:srgbClr val="0000CC"/>
                          </a:solidFill>
                          <a:effectLst/>
                          <a:latin typeface="Calibri" pitchFamily="34" charset="0"/>
                          <a:ea typeface="MS Mincho" pitchFamily="49" charset="-128"/>
                          <a:cs typeface="Arial" charset="0"/>
                        </a:rPr>
                        <a:t> </a:t>
                      </a:r>
                      <a:r>
                        <a:rPr kumimoji="0" lang="de-AT" sz="1800" b="0" i="0" u="none" strike="noStrike" cap="none" normalizeH="0" baseline="0" dirty="0" err="1" smtClean="0">
                          <a:ln>
                            <a:noFill/>
                          </a:ln>
                          <a:solidFill>
                            <a:srgbClr val="0000CC"/>
                          </a:solidFill>
                          <a:effectLst/>
                          <a:latin typeface="Calibri" pitchFamily="34" charset="0"/>
                          <a:ea typeface="MS Mincho" pitchFamily="49" charset="-128"/>
                          <a:cs typeface="Arial" charset="0"/>
                        </a:rPr>
                        <a:t>better</a:t>
                      </a:r>
                      <a:r>
                        <a:rPr kumimoji="0" lang="de-AT" sz="1800" b="0" i="0" u="none" strike="noStrike" cap="none" normalizeH="0" baseline="0" dirty="0" smtClean="0">
                          <a:ln>
                            <a:noFill/>
                          </a:ln>
                          <a:solidFill>
                            <a:srgbClr val="0000CC"/>
                          </a:solidFill>
                          <a:effectLst/>
                          <a:latin typeface="Calibri" pitchFamily="34" charset="0"/>
                          <a:ea typeface="MS Mincho" pitchFamily="49" charset="-128"/>
                          <a:cs typeface="Arial" charset="0"/>
                        </a:rPr>
                        <a:t> </a:t>
                      </a:r>
                      <a:r>
                        <a:rPr kumimoji="0" lang="de-AT" sz="1800" b="0" i="0" u="none" strike="noStrike" cap="none" normalizeH="0" baseline="0" dirty="0" err="1" smtClean="0">
                          <a:ln>
                            <a:noFill/>
                          </a:ln>
                          <a:solidFill>
                            <a:srgbClr val="0000CC"/>
                          </a:solidFill>
                          <a:effectLst/>
                          <a:latin typeface="Calibri" pitchFamily="34" charset="0"/>
                          <a:ea typeface="MS Mincho" pitchFamily="49" charset="-128"/>
                          <a:cs typeface="Arial" charset="0"/>
                        </a:rPr>
                        <a:t>products</a:t>
                      </a:r>
                      <a:endParaRPr kumimoji="0" lang="de-AT" sz="1800" b="0" i="0" u="none" strike="noStrike" cap="none" normalizeH="0" baseline="0" dirty="0" smtClean="0">
                        <a:ln>
                          <a:noFill/>
                        </a:ln>
                        <a:solidFill>
                          <a:srgbClr val="0000CC"/>
                        </a:solidFill>
                        <a:effectLst/>
                        <a:latin typeface="Calibri" pitchFamily="34" charset="0"/>
                        <a:ea typeface="MS Mincho" pitchFamily="49" charset="-128"/>
                        <a:cs typeface="Arial"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AT" sz="1800" b="0" i="0" u="none" strike="noStrike" cap="none" normalizeH="0" baseline="0" dirty="0" err="1" smtClean="0">
                          <a:ln>
                            <a:noFill/>
                          </a:ln>
                          <a:solidFill>
                            <a:srgbClr val="0000CC"/>
                          </a:solidFill>
                          <a:effectLst/>
                          <a:latin typeface="Calibri" pitchFamily="34" charset="0"/>
                          <a:ea typeface="MS Mincho" pitchFamily="49" charset="-128"/>
                          <a:cs typeface="Arial" charset="0"/>
                        </a:rPr>
                        <a:t>Product</a:t>
                      </a:r>
                      <a:r>
                        <a:rPr kumimoji="0" lang="de-AT" sz="1800" b="0" i="0" u="none" strike="noStrike" cap="none" normalizeH="0" baseline="0" dirty="0" smtClean="0">
                          <a:ln>
                            <a:noFill/>
                          </a:ln>
                          <a:solidFill>
                            <a:srgbClr val="0000CC"/>
                          </a:solidFill>
                          <a:effectLst/>
                          <a:latin typeface="Calibri" pitchFamily="34" charset="0"/>
                          <a:ea typeface="MS Mincho" pitchFamily="49" charset="-128"/>
                          <a:cs typeface="Arial" charset="0"/>
                        </a:rPr>
                        <a:t> </a:t>
                      </a:r>
                      <a:r>
                        <a:rPr kumimoji="0" lang="de-AT" sz="1800" b="0" i="0" u="none" strike="noStrike" cap="none" normalizeH="0" baseline="0" dirty="0" err="1" smtClean="0">
                          <a:ln>
                            <a:noFill/>
                          </a:ln>
                          <a:solidFill>
                            <a:srgbClr val="0000CC"/>
                          </a:solidFill>
                          <a:effectLst/>
                          <a:latin typeface="Calibri" pitchFamily="34" charset="0"/>
                          <a:ea typeface="MS Mincho" pitchFamily="49" charset="-128"/>
                          <a:cs typeface="Arial" charset="0"/>
                        </a:rPr>
                        <a:t>innovations</a:t>
                      </a:r>
                      <a:endParaRPr kumimoji="0" lang="de-AT" sz="1800" b="0" i="0" u="none" strike="noStrike" cap="none" normalizeH="0" baseline="0" dirty="0" smtClean="0">
                        <a:ln>
                          <a:noFill/>
                        </a:ln>
                        <a:solidFill>
                          <a:srgbClr val="0000CC"/>
                        </a:solidFill>
                        <a:effectLst/>
                        <a:latin typeface="Calibri" pitchFamily="34" charset="0"/>
                        <a:ea typeface="MS Mincho" pitchFamily="49" charset="-128"/>
                        <a:cs typeface="Arial"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52">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AT" sz="1800" b="0" i="0" u="none" strike="noStrike" cap="none" normalizeH="0" baseline="0" smtClean="0">
                          <a:ln>
                            <a:noFill/>
                          </a:ln>
                          <a:solidFill>
                            <a:srgbClr val="0000CC"/>
                          </a:solidFill>
                          <a:effectLst/>
                          <a:latin typeface="Calibri" pitchFamily="34" charset="0"/>
                          <a:ea typeface="MS Mincho" pitchFamily="49" charset="-128"/>
                          <a:cs typeface="Arial" charset="0"/>
                        </a:rPr>
                        <a:t>New production methods</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AT" sz="1800" b="0" i="0" u="none" strike="noStrike" cap="none" normalizeH="0" baseline="0" smtClean="0">
                          <a:ln>
                            <a:noFill/>
                          </a:ln>
                          <a:solidFill>
                            <a:srgbClr val="0000CC"/>
                          </a:solidFill>
                          <a:effectLst/>
                          <a:latin typeface="Calibri" pitchFamily="34" charset="0"/>
                          <a:ea typeface="MS Mincho" pitchFamily="49" charset="-128"/>
                          <a:cs typeface="Arial" charset="0"/>
                        </a:rPr>
                        <a:t>Process innovation</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52">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AT" sz="1800" b="0" i="0" u="none" strike="noStrike" cap="none" normalizeH="0" baseline="0" smtClean="0">
                          <a:ln>
                            <a:noFill/>
                          </a:ln>
                          <a:solidFill>
                            <a:srgbClr val="0000CC"/>
                          </a:solidFill>
                          <a:effectLst/>
                          <a:latin typeface="Calibri" pitchFamily="34" charset="0"/>
                          <a:ea typeface="MS Mincho" pitchFamily="49" charset="-128"/>
                          <a:cs typeface="Arial" charset="0"/>
                        </a:rPr>
                        <a:t>Opening up new markets</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AT" sz="1800" b="0" i="0" u="none" strike="noStrike" cap="none" normalizeH="0" baseline="0" smtClean="0">
                          <a:ln>
                            <a:noFill/>
                          </a:ln>
                          <a:solidFill>
                            <a:srgbClr val="0000CC"/>
                          </a:solidFill>
                          <a:effectLst/>
                          <a:latin typeface="Calibri" pitchFamily="34" charset="0"/>
                          <a:ea typeface="MS Mincho" pitchFamily="49" charset="-128"/>
                          <a:cs typeface="Arial" charset="0"/>
                        </a:rPr>
                        <a:t>Marketing</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043">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CC"/>
                          </a:solidFill>
                          <a:effectLst/>
                          <a:latin typeface="Calibri" pitchFamily="34" charset="0"/>
                          <a:ea typeface="MS Mincho" pitchFamily="49" charset="-128"/>
                          <a:cs typeface="Arial" charset="0"/>
                        </a:rPr>
                        <a:t>Reorganization of the</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CC"/>
                          </a:solidFill>
                          <a:effectLst/>
                          <a:latin typeface="Calibri" pitchFamily="34" charset="0"/>
                          <a:ea typeface="MS Mincho" pitchFamily="49" charset="-128"/>
                          <a:cs typeface="Arial" charset="0"/>
                        </a:rPr>
                        <a:t>market position</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de-AT" sz="1200" b="0" i="0" u="none" strike="noStrike" cap="none" normalizeH="0" baseline="0" dirty="0" smtClean="0">
                        <a:ln>
                          <a:noFill/>
                        </a:ln>
                        <a:solidFill>
                          <a:srgbClr val="0000CC"/>
                        </a:solidFill>
                        <a:effectLst/>
                        <a:latin typeface="Calibri" pitchFamily="34" charset="0"/>
                        <a:ea typeface="MS Mincho" pitchFamily="49" charset="-128"/>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AT" sz="1800" b="0" i="0" u="none" strike="noStrike" cap="none" normalizeH="0" baseline="0" dirty="0" err="1" smtClean="0">
                          <a:ln>
                            <a:noFill/>
                          </a:ln>
                          <a:solidFill>
                            <a:srgbClr val="0000CC"/>
                          </a:solidFill>
                          <a:effectLst/>
                          <a:latin typeface="Calibri" pitchFamily="34" charset="0"/>
                          <a:ea typeface="MS Mincho" pitchFamily="49" charset="-128"/>
                          <a:cs typeface="Arial" charset="0"/>
                        </a:rPr>
                        <a:t>Organizational</a:t>
                      </a:r>
                      <a:endParaRPr kumimoji="0" lang="de-AT" sz="1800" b="0" i="0" u="none" strike="noStrike" cap="none" normalizeH="0" baseline="0" dirty="0" smtClean="0">
                        <a:ln>
                          <a:noFill/>
                        </a:ln>
                        <a:solidFill>
                          <a:srgbClr val="0000CC"/>
                        </a:solidFill>
                        <a:effectLst/>
                        <a:latin typeface="Calibri" pitchFamily="34" charset="0"/>
                        <a:ea typeface="MS Mincho" pitchFamily="49" charset="-128"/>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AT" sz="1800" b="0" i="0" u="none" strike="noStrike" cap="none" normalizeH="0" baseline="0" dirty="0" err="1" smtClean="0">
                          <a:ln>
                            <a:noFill/>
                          </a:ln>
                          <a:solidFill>
                            <a:srgbClr val="0000CC"/>
                          </a:solidFill>
                          <a:effectLst/>
                          <a:latin typeface="Calibri" pitchFamily="34" charset="0"/>
                          <a:ea typeface="MS Mincho" pitchFamily="49" charset="-128"/>
                          <a:cs typeface="Arial" charset="0"/>
                        </a:rPr>
                        <a:t>innovations</a:t>
                      </a:r>
                      <a:endParaRPr kumimoji="0" lang="de-AT" sz="1800" b="0" i="0" u="none" strike="noStrike" cap="none" normalizeH="0" baseline="0" dirty="0" smtClean="0">
                        <a:ln>
                          <a:noFill/>
                        </a:ln>
                        <a:solidFill>
                          <a:srgbClr val="0000CC"/>
                        </a:solidFill>
                        <a:effectLst/>
                        <a:latin typeface="Calibri" pitchFamily="34" charset="0"/>
                        <a:ea typeface="MS Mincho" pitchFamily="49" charset="-128"/>
                        <a:cs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5296">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CC"/>
                          </a:solidFill>
                          <a:effectLst/>
                          <a:latin typeface="Calibri" pitchFamily="34" charset="0"/>
                          <a:ea typeface="MS Mincho" pitchFamily="49" charset="-128"/>
                          <a:cs typeface="Arial" charset="0"/>
                        </a:rPr>
                        <a:t>New sources of raw</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CC"/>
                          </a:solidFill>
                          <a:effectLst/>
                          <a:latin typeface="Calibri" pitchFamily="34" charset="0"/>
                          <a:ea typeface="MS Mincho" pitchFamily="49" charset="-128"/>
                          <a:cs typeface="Arial" charset="0"/>
                        </a:rPr>
                        <a:t>materials</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sp>
        <p:nvSpPr>
          <p:cNvPr id="3" name="AutoShape 167"/>
          <p:cNvSpPr>
            <a:spLocks noChangeArrowheads="1"/>
          </p:cNvSpPr>
          <p:nvPr/>
        </p:nvSpPr>
        <p:spPr bwMode="auto">
          <a:xfrm>
            <a:off x="3060550" y="2565400"/>
            <a:ext cx="433387" cy="287338"/>
          </a:xfrm>
          <a:prstGeom prst="rightArrow">
            <a:avLst>
              <a:gd name="adj1" fmla="val 50000"/>
              <a:gd name="adj2" fmla="val 37707"/>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AutoShape 173"/>
          <p:cNvSpPr>
            <a:spLocks noChangeArrowheads="1"/>
          </p:cNvSpPr>
          <p:nvPr/>
        </p:nvSpPr>
        <p:spPr bwMode="auto">
          <a:xfrm>
            <a:off x="3133327" y="3645024"/>
            <a:ext cx="360363" cy="144462"/>
          </a:xfrm>
          <a:prstGeom prst="rightArrow">
            <a:avLst>
              <a:gd name="adj1" fmla="val 50000"/>
              <a:gd name="adj2" fmla="val 62363"/>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AutoShape 174"/>
          <p:cNvSpPr>
            <a:spLocks noChangeArrowheads="1"/>
          </p:cNvSpPr>
          <p:nvPr/>
        </p:nvSpPr>
        <p:spPr bwMode="auto">
          <a:xfrm>
            <a:off x="3133327" y="4076626"/>
            <a:ext cx="360363" cy="144462"/>
          </a:xfrm>
          <a:prstGeom prst="rightArrow">
            <a:avLst>
              <a:gd name="adj1" fmla="val 50000"/>
              <a:gd name="adj2" fmla="val 62363"/>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AutoShape 175"/>
          <p:cNvSpPr>
            <a:spLocks noChangeArrowheads="1"/>
          </p:cNvSpPr>
          <p:nvPr/>
        </p:nvSpPr>
        <p:spPr bwMode="auto">
          <a:xfrm>
            <a:off x="3133327" y="4437112"/>
            <a:ext cx="360363" cy="144462"/>
          </a:xfrm>
          <a:prstGeom prst="rightArrow">
            <a:avLst>
              <a:gd name="adj1" fmla="val 50000"/>
              <a:gd name="adj2" fmla="val 62363"/>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226"/>
          <p:cNvSpPr>
            <a:spLocks noChangeShapeType="1"/>
          </p:cNvSpPr>
          <p:nvPr/>
        </p:nvSpPr>
        <p:spPr bwMode="auto">
          <a:xfrm>
            <a:off x="828525" y="2492896"/>
            <a:ext cx="2232025" cy="0"/>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 name="Line 227"/>
          <p:cNvSpPr>
            <a:spLocks noChangeShapeType="1"/>
          </p:cNvSpPr>
          <p:nvPr/>
        </p:nvSpPr>
        <p:spPr bwMode="auto">
          <a:xfrm>
            <a:off x="1115862" y="2780928"/>
            <a:ext cx="1728788" cy="0"/>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17" name="Picture 13"/>
          <p:cNvPicPr>
            <a:picLocks noChangeAspect="1" noChangeArrowheads="1"/>
          </p:cNvPicPr>
          <p:nvPr/>
        </p:nvPicPr>
        <p:blipFill>
          <a:blip r:embed="rId2">
            <a:grayscl/>
            <a:extLst>
              <a:ext uri="{28A0092B-C50C-407E-A947-70E740481C1C}">
                <a14:useLocalDpi xmlns:a14="http://schemas.microsoft.com/office/drawing/2010/main" val="0"/>
              </a:ext>
            </a:extLst>
          </a:blip>
          <a:srcRect t="10394" b="45430"/>
          <a:stretch>
            <a:fillRect/>
          </a:stretch>
        </p:blipFill>
        <p:spPr bwMode="auto">
          <a:xfrm>
            <a:off x="0" y="6192787"/>
            <a:ext cx="9144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8" name="Picture 14"/>
          <p:cNvPicPr>
            <a:picLocks noChangeAspect="1" noChangeArrowheads="1"/>
          </p:cNvPicPr>
          <p:nvPr/>
        </p:nvPicPr>
        <p:blipFill>
          <a:blip r:embed="rId3">
            <a:grayscl/>
            <a:extLst>
              <a:ext uri="{28A0092B-C50C-407E-A947-70E740481C1C}">
                <a14:useLocalDpi xmlns:a14="http://schemas.microsoft.com/office/drawing/2010/main" val="0"/>
              </a:ext>
            </a:extLst>
          </a:blip>
          <a:srcRect t="30244" b="35329"/>
          <a:stretch>
            <a:fillRect/>
          </a:stretch>
        </p:blipFill>
        <p:spPr bwMode="auto">
          <a:xfrm>
            <a:off x="0" y="-27384"/>
            <a:ext cx="91440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0" name="Rectangle 10"/>
          <p:cNvSpPr>
            <a:spLocks noChangeArrowheads="1"/>
          </p:cNvSpPr>
          <p:nvPr/>
        </p:nvSpPr>
        <p:spPr bwMode="auto">
          <a:xfrm>
            <a:off x="2262" y="44450"/>
            <a:ext cx="91458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sz="2400" b="1" dirty="0" smtClean="0">
                <a:solidFill>
                  <a:srgbClr val="FFFF00"/>
                </a:solidFill>
                <a:latin typeface="Calibri" pitchFamily="34" charset="0"/>
                <a:cs typeface="Calibri" pitchFamily="34" charset="0"/>
              </a:rPr>
              <a:t>SOCIAL INNOVATION BUILDS ON 100 YEARS OF INNOVATION THEORY</a:t>
            </a:r>
            <a:endParaRPr lang="de-AT" sz="2400" b="1" dirty="0">
              <a:solidFill>
                <a:srgbClr val="FFFF00"/>
              </a:solidFill>
              <a:latin typeface="Calibri" pitchFamily="34" charset="0"/>
              <a:cs typeface="Calibri" pitchFamily="34" charset="0"/>
            </a:endParaRPr>
          </a:p>
        </p:txBody>
      </p:sp>
      <p:graphicFrame>
        <p:nvGraphicFramePr>
          <p:cNvPr id="21" name="Tabelle 20"/>
          <p:cNvGraphicFramePr>
            <a:graphicFrameLocks noGrp="1"/>
          </p:cNvGraphicFramePr>
          <p:nvPr>
            <p:extLst>
              <p:ext uri="{D42A27DB-BD31-4B8C-83A1-F6EECF244321}">
                <p14:modId xmlns:p14="http://schemas.microsoft.com/office/powerpoint/2010/main" val="3575490655"/>
              </p:ext>
            </p:extLst>
          </p:nvPr>
        </p:nvGraphicFramePr>
        <p:xfrm>
          <a:off x="6013648" y="726582"/>
          <a:ext cx="2590800" cy="5367683"/>
        </p:xfrm>
        <a:graphic>
          <a:graphicData uri="http://schemas.openxmlformats.org/drawingml/2006/table">
            <a:tbl>
              <a:tblPr/>
              <a:tblGrid>
                <a:gridCol w="2590800"/>
              </a:tblGrid>
              <a:tr h="131056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GB" sz="800" b="0" i="0" u="none" strike="noStrike" cap="none" normalizeH="0" baseline="0" dirty="0" smtClean="0">
                        <a:ln>
                          <a:noFill/>
                        </a:ln>
                        <a:solidFill>
                          <a:srgbClr val="000066"/>
                        </a:solidFill>
                        <a:effectLst/>
                        <a:latin typeface="Calibri" pitchFamily="34" charset="0"/>
                        <a:ea typeface="MS Mincho" pitchFamily="49" charset="-128"/>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rgbClr val="000066"/>
                        </a:solidFill>
                        <a:effectLst/>
                        <a:latin typeface="Calibri" pitchFamily="34" charset="0"/>
                        <a:ea typeface="MS Mincho" pitchFamily="49" charset="-128"/>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0066"/>
                          </a:solidFill>
                          <a:effectLst/>
                          <a:latin typeface="Calibri" pitchFamily="34" charset="0"/>
                          <a:ea typeface="MS Mincho" pitchFamily="49" charset="-128"/>
                          <a:cs typeface="Arial" charset="0"/>
                        </a:rPr>
                        <a:t>Major forms of</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00066"/>
                          </a:solidFill>
                          <a:effectLst/>
                          <a:latin typeface="Calibri" pitchFamily="34" charset="0"/>
                          <a:ea typeface="MS Mincho" pitchFamily="49" charset="-128"/>
                          <a:cs typeface="Arial" charset="0"/>
                        </a:rPr>
                        <a:t>social innovations</a:t>
                      </a: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GB" sz="800" b="1" i="0" u="none" strike="noStrike" cap="none" normalizeH="0" baseline="0" dirty="0" smtClean="0">
                        <a:ln>
                          <a:noFill/>
                        </a:ln>
                        <a:solidFill>
                          <a:srgbClr val="000066"/>
                        </a:solidFill>
                        <a:effectLst/>
                        <a:latin typeface="Calibri" pitchFamily="34" charset="0"/>
                        <a:ea typeface="MS Mincho" pitchFamily="49" charset="-128"/>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12952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e-AT" sz="200" b="0" i="0" u="none" strike="noStrike" cap="none" normalizeH="0" baseline="0" dirty="0" smtClean="0">
                        <a:ln>
                          <a:noFill/>
                        </a:ln>
                        <a:solidFill>
                          <a:schemeClr val="tx1"/>
                        </a:solidFill>
                        <a:effectLst/>
                        <a:latin typeface="Calibri" pitchFamily="34" charset="0"/>
                      </a:endParaRPr>
                    </a:p>
                  </a:txBody>
                  <a:tcPr marT="45717" marB="45717"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1260402">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00066"/>
                          </a:solidFill>
                          <a:effectLst/>
                          <a:latin typeface="Calibri" pitchFamily="34" charset="0"/>
                          <a:ea typeface="MS Mincho" pitchFamily="49" charset="-128"/>
                          <a:cs typeface="Arial" charset="0"/>
                        </a:rPr>
                        <a:t>“New combinations of</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00066"/>
                          </a:solidFill>
                          <a:effectLst/>
                          <a:latin typeface="Calibri" pitchFamily="34" charset="0"/>
                          <a:ea typeface="MS Mincho" pitchFamily="49" charset="-128"/>
                          <a:cs typeface="Arial" charset="0"/>
                        </a:rPr>
                        <a:t>social practices”:</a:t>
                      </a:r>
                      <a:r>
                        <a:rPr kumimoji="0" lang="en-GB" sz="1800" b="1" i="0" u="none" strike="noStrike" cap="none" normalizeH="0" baseline="0" dirty="0" smtClean="0">
                          <a:ln>
                            <a:noFill/>
                          </a:ln>
                          <a:solidFill>
                            <a:schemeClr val="accent2"/>
                          </a:solidFill>
                          <a:effectLst/>
                          <a:latin typeface="Calibri" pitchFamily="34" charset="0"/>
                          <a:ea typeface="MS Mincho" pitchFamily="49" charset="-128"/>
                          <a:cs typeface="Arial" charset="0"/>
                        </a:rPr>
                        <a:t> social</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accent2"/>
                          </a:solidFill>
                          <a:effectLst/>
                          <a:latin typeface="Calibri" pitchFamily="34" charset="0"/>
                          <a:ea typeface="MS Mincho" pitchFamily="49" charset="-128"/>
                          <a:cs typeface="Arial" charset="0"/>
                        </a:rPr>
                        <a:t>innovations, established</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accent2"/>
                          </a:solidFill>
                          <a:effectLst/>
                          <a:latin typeface="Calibri" pitchFamily="34" charset="0"/>
                          <a:ea typeface="MS Mincho" pitchFamily="49" charset="-128"/>
                          <a:cs typeface="Arial" charset="0"/>
                        </a:rPr>
                        <a:t>in the form of …</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AT" sz="200" b="0" i="0" u="none" strike="noStrike" cap="none" normalizeH="0" baseline="0" dirty="0" smtClean="0">
                        <a:ln>
                          <a:noFill/>
                        </a:ln>
                        <a:solidFill>
                          <a:schemeClr val="accent2"/>
                        </a:solidFill>
                        <a:effectLst/>
                        <a:latin typeface="Calibri"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9526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6600CC"/>
                          </a:solidFill>
                          <a:effectLst/>
                          <a:latin typeface="Calibri" pitchFamily="34" charset="0"/>
                          <a:ea typeface="MS Mincho" pitchFamily="49" charset="-128"/>
                          <a:cs typeface="Arial" charset="0"/>
                        </a:rPr>
                        <a:t>          Roles</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CC"/>
                    </a:solidFill>
                  </a:tcPr>
                </a:tc>
              </a:tr>
              <a:tr h="396852">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6600CC"/>
                          </a:solidFill>
                          <a:effectLst/>
                          <a:latin typeface="Calibri" pitchFamily="34" charset="0"/>
                          <a:ea typeface="MS Mincho" pitchFamily="49" charset="-128"/>
                          <a:cs typeface="Arial" charset="0"/>
                        </a:rPr>
                        <a:t>                Relations</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FFFFCC"/>
                    </a:solidFill>
                  </a:tcPr>
                </a:tc>
              </a:tr>
              <a:tr h="396852">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6600CC"/>
                          </a:solidFill>
                          <a:effectLst/>
                          <a:latin typeface="Calibri" pitchFamily="34" charset="0"/>
                          <a:ea typeface="MS Mincho" pitchFamily="49" charset="-128"/>
                          <a:cs typeface="Arial" charset="0"/>
                        </a:rPr>
                        <a:t>                     Norms</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FFFFCC"/>
                    </a:solidFill>
                  </a:tcPr>
                </a:tc>
              </a:tr>
              <a:tr h="1355339">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6600CC"/>
                          </a:solidFill>
                          <a:effectLst/>
                          <a:latin typeface="Calibri" pitchFamily="34" charset="0"/>
                          <a:ea typeface="MS Mincho" pitchFamily="49" charset="-128"/>
                          <a:cs typeface="Arial" charset="0"/>
                        </a:rPr>
                        <a:t>                    Values</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bl>
          </a:graphicData>
        </a:graphic>
      </p:graphicFrame>
      <p:sp>
        <p:nvSpPr>
          <p:cNvPr id="22" name="Line 224"/>
          <p:cNvSpPr>
            <a:spLocks noChangeShapeType="1"/>
          </p:cNvSpPr>
          <p:nvPr/>
        </p:nvSpPr>
        <p:spPr bwMode="auto">
          <a:xfrm>
            <a:off x="6301679" y="2541451"/>
            <a:ext cx="2232025" cy="0"/>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3" name="Line 225"/>
          <p:cNvSpPr>
            <a:spLocks noChangeShapeType="1"/>
          </p:cNvSpPr>
          <p:nvPr/>
        </p:nvSpPr>
        <p:spPr bwMode="auto">
          <a:xfrm>
            <a:off x="6013648" y="2829483"/>
            <a:ext cx="1800200" cy="0"/>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 name="AutoShape 222"/>
          <p:cNvSpPr>
            <a:spLocks noChangeArrowheads="1"/>
          </p:cNvSpPr>
          <p:nvPr/>
        </p:nvSpPr>
        <p:spPr bwMode="auto">
          <a:xfrm rot="5400000">
            <a:off x="7164882" y="4796259"/>
            <a:ext cx="361950" cy="215900"/>
          </a:xfrm>
          <a:custGeom>
            <a:avLst/>
            <a:gdLst>
              <a:gd name="T0" fmla="*/ 279405 w 21600"/>
              <a:gd name="T1" fmla="*/ 0 h 21600"/>
              <a:gd name="T2" fmla="*/ 196844 w 21600"/>
              <a:gd name="T3" fmla="*/ 71967 h 21600"/>
              <a:gd name="T4" fmla="*/ 0 w 21600"/>
              <a:gd name="T5" fmla="*/ 194440 h 21600"/>
              <a:gd name="T6" fmla="*/ 155119 w 21600"/>
              <a:gd name="T7" fmla="*/ 215900 h 21600"/>
              <a:gd name="T8" fmla="*/ 310238 w 21600"/>
              <a:gd name="T9" fmla="*/ 149931 h 21600"/>
              <a:gd name="T10" fmla="*/ 361950 w 21600"/>
              <a:gd name="T11" fmla="*/ 71967 h 21600"/>
              <a:gd name="T12" fmla="*/ 17694720 60000 65536"/>
              <a:gd name="T13" fmla="*/ 11796480 60000 65536"/>
              <a:gd name="T14" fmla="*/ 11796480 60000 65536"/>
              <a:gd name="T15" fmla="*/ 5898240 60000 65536"/>
              <a:gd name="T16" fmla="*/ 0 60000 65536"/>
              <a:gd name="T17" fmla="*/ 0 60000 65536"/>
              <a:gd name="T18" fmla="*/ 0 w 21600"/>
              <a:gd name="T19" fmla="*/ 17305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674" y="0"/>
                </a:moveTo>
                <a:lnTo>
                  <a:pt x="11747" y="7200"/>
                </a:lnTo>
                <a:lnTo>
                  <a:pt x="14833" y="7200"/>
                </a:lnTo>
                <a:lnTo>
                  <a:pt x="14833" y="17305"/>
                </a:lnTo>
                <a:lnTo>
                  <a:pt x="0" y="17305"/>
                </a:lnTo>
                <a:lnTo>
                  <a:pt x="0" y="21600"/>
                </a:lnTo>
                <a:lnTo>
                  <a:pt x="18514" y="21600"/>
                </a:lnTo>
                <a:lnTo>
                  <a:pt x="18514" y="7200"/>
                </a:lnTo>
                <a:lnTo>
                  <a:pt x="21600" y="7200"/>
                </a:lnTo>
                <a:lnTo>
                  <a:pt x="16674" y="0"/>
                </a:lnTo>
                <a:close/>
              </a:path>
            </a:pathLst>
          </a:cu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 name="AutoShape 219"/>
          <p:cNvSpPr>
            <a:spLocks noChangeArrowheads="1"/>
          </p:cNvSpPr>
          <p:nvPr/>
        </p:nvSpPr>
        <p:spPr bwMode="auto">
          <a:xfrm rot="5400000">
            <a:off x="6084192" y="3476215"/>
            <a:ext cx="650875" cy="215900"/>
          </a:xfrm>
          <a:custGeom>
            <a:avLst/>
            <a:gdLst>
              <a:gd name="T0" fmla="*/ 502439 w 21600"/>
              <a:gd name="T1" fmla="*/ 0 h 21600"/>
              <a:gd name="T2" fmla="*/ 353974 w 21600"/>
              <a:gd name="T3" fmla="*/ 71967 h 21600"/>
              <a:gd name="T4" fmla="*/ 0 w 21600"/>
              <a:gd name="T5" fmla="*/ 194440 h 21600"/>
              <a:gd name="T6" fmla="*/ 278942 w 21600"/>
              <a:gd name="T7" fmla="*/ 215900 h 21600"/>
              <a:gd name="T8" fmla="*/ 557884 w 21600"/>
              <a:gd name="T9" fmla="*/ 149931 h 21600"/>
              <a:gd name="T10" fmla="*/ 650875 w 21600"/>
              <a:gd name="T11" fmla="*/ 71967 h 21600"/>
              <a:gd name="T12" fmla="*/ 17694720 60000 65536"/>
              <a:gd name="T13" fmla="*/ 11796480 60000 65536"/>
              <a:gd name="T14" fmla="*/ 11796480 60000 65536"/>
              <a:gd name="T15" fmla="*/ 5898240 60000 65536"/>
              <a:gd name="T16" fmla="*/ 0 60000 65536"/>
              <a:gd name="T17" fmla="*/ 0 60000 65536"/>
              <a:gd name="T18" fmla="*/ 0 w 21600"/>
              <a:gd name="T19" fmla="*/ 17305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674" y="0"/>
                </a:moveTo>
                <a:lnTo>
                  <a:pt x="11747" y="7200"/>
                </a:lnTo>
                <a:lnTo>
                  <a:pt x="14833" y="7200"/>
                </a:lnTo>
                <a:lnTo>
                  <a:pt x="14833" y="17305"/>
                </a:lnTo>
                <a:lnTo>
                  <a:pt x="0" y="17305"/>
                </a:lnTo>
                <a:lnTo>
                  <a:pt x="0" y="21600"/>
                </a:lnTo>
                <a:lnTo>
                  <a:pt x="18514" y="21600"/>
                </a:lnTo>
                <a:lnTo>
                  <a:pt x="18514" y="7200"/>
                </a:lnTo>
                <a:lnTo>
                  <a:pt x="21600" y="7200"/>
                </a:lnTo>
                <a:lnTo>
                  <a:pt x="16674" y="0"/>
                </a:lnTo>
                <a:close/>
              </a:path>
            </a:pathLst>
          </a:cu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 name="AutoShape 220"/>
          <p:cNvSpPr>
            <a:spLocks noChangeArrowheads="1"/>
          </p:cNvSpPr>
          <p:nvPr/>
        </p:nvSpPr>
        <p:spPr bwMode="auto">
          <a:xfrm rot="5400000">
            <a:off x="6588818" y="4004171"/>
            <a:ext cx="361950" cy="215900"/>
          </a:xfrm>
          <a:custGeom>
            <a:avLst/>
            <a:gdLst>
              <a:gd name="T0" fmla="*/ 279405 w 21600"/>
              <a:gd name="T1" fmla="*/ 0 h 21600"/>
              <a:gd name="T2" fmla="*/ 196844 w 21600"/>
              <a:gd name="T3" fmla="*/ 71967 h 21600"/>
              <a:gd name="T4" fmla="*/ 0 w 21600"/>
              <a:gd name="T5" fmla="*/ 194440 h 21600"/>
              <a:gd name="T6" fmla="*/ 155119 w 21600"/>
              <a:gd name="T7" fmla="*/ 215900 h 21600"/>
              <a:gd name="T8" fmla="*/ 310238 w 21600"/>
              <a:gd name="T9" fmla="*/ 149931 h 21600"/>
              <a:gd name="T10" fmla="*/ 361950 w 21600"/>
              <a:gd name="T11" fmla="*/ 71967 h 21600"/>
              <a:gd name="T12" fmla="*/ 17694720 60000 65536"/>
              <a:gd name="T13" fmla="*/ 11796480 60000 65536"/>
              <a:gd name="T14" fmla="*/ 11796480 60000 65536"/>
              <a:gd name="T15" fmla="*/ 5898240 60000 65536"/>
              <a:gd name="T16" fmla="*/ 0 60000 65536"/>
              <a:gd name="T17" fmla="*/ 0 60000 65536"/>
              <a:gd name="T18" fmla="*/ 0 w 21600"/>
              <a:gd name="T19" fmla="*/ 17305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674" y="0"/>
                </a:moveTo>
                <a:lnTo>
                  <a:pt x="11747" y="7200"/>
                </a:lnTo>
                <a:lnTo>
                  <a:pt x="14833" y="7200"/>
                </a:lnTo>
                <a:lnTo>
                  <a:pt x="14833" y="17305"/>
                </a:lnTo>
                <a:lnTo>
                  <a:pt x="0" y="17305"/>
                </a:lnTo>
                <a:lnTo>
                  <a:pt x="0" y="21600"/>
                </a:lnTo>
                <a:lnTo>
                  <a:pt x="18514" y="21600"/>
                </a:lnTo>
                <a:lnTo>
                  <a:pt x="18514" y="7200"/>
                </a:lnTo>
                <a:lnTo>
                  <a:pt x="21600" y="7200"/>
                </a:lnTo>
                <a:lnTo>
                  <a:pt x="16674" y="0"/>
                </a:lnTo>
                <a:close/>
              </a:path>
            </a:pathLst>
          </a:cu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 name="AutoShape 221"/>
          <p:cNvSpPr>
            <a:spLocks noChangeArrowheads="1"/>
          </p:cNvSpPr>
          <p:nvPr/>
        </p:nvSpPr>
        <p:spPr bwMode="auto">
          <a:xfrm rot="5400000">
            <a:off x="6876850" y="4364211"/>
            <a:ext cx="361950" cy="215900"/>
          </a:xfrm>
          <a:custGeom>
            <a:avLst/>
            <a:gdLst>
              <a:gd name="T0" fmla="*/ 279405 w 21600"/>
              <a:gd name="T1" fmla="*/ 0 h 21600"/>
              <a:gd name="T2" fmla="*/ 196844 w 21600"/>
              <a:gd name="T3" fmla="*/ 71967 h 21600"/>
              <a:gd name="T4" fmla="*/ 0 w 21600"/>
              <a:gd name="T5" fmla="*/ 194440 h 21600"/>
              <a:gd name="T6" fmla="*/ 155119 w 21600"/>
              <a:gd name="T7" fmla="*/ 215900 h 21600"/>
              <a:gd name="T8" fmla="*/ 310238 w 21600"/>
              <a:gd name="T9" fmla="*/ 149931 h 21600"/>
              <a:gd name="T10" fmla="*/ 361950 w 21600"/>
              <a:gd name="T11" fmla="*/ 71967 h 21600"/>
              <a:gd name="T12" fmla="*/ 17694720 60000 65536"/>
              <a:gd name="T13" fmla="*/ 11796480 60000 65536"/>
              <a:gd name="T14" fmla="*/ 11796480 60000 65536"/>
              <a:gd name="T15" fmla="*/ 5898240 60000 65536"/>
              <a:gd name="T16" fmla="*/ 0 60000 65536"/>
              <a:gd name="T17" fmla="*/ 0 60000 65536"/>
              <a:gd name="T18" fmla="*/ 0 w 21600"/>
              <a:gd name="T19" fmla="*/ 17305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674" y="0"/>
                </a:moveTo>
                <a:lnTo>
                  <a:pt x="11747" y="7200"/>
                </a:lnTo>
                <a:lnTo>
                  <a:pt x="14833" y="7200"/>
                </a:lnTo>
                <a:lnTo>
                  <a:pt x="14833" y="17305"/>
                </a:lnTo>
                <a:lnTo>
                  <a:pt x="0" y="17305"/>
                </a:lnTo>
                <a:lnTo>
                  <a:pt x="0" y="21600"/>
                </a:lnTo>
                <a:lnTo>
                  <a:pt x="18514" y="21600"/>
                </a:lnTo>
                <a:lnTo>
                  <a:pt x="18514" y="7200"/>
                </a:lnTo>
                <a:lnTo>
                  <a:pt x="21600" y="7200"/>
                </a:lnTo>
                <a:lnTo>
                  <a:pt x="16674" y="0"/>
                </a:lnTo>
                <a:close/>
              </a:path>
            </a:pathLst>
          </a:cu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extLst>
      <p:ext uri="{BB962C8B-B14F-4D97-AF65-F5344CB8AC3E}">
        <p14:creationId xmlns:p14="http://schemas.microsoft.com/office/powerpoint/2010/main" val="67062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0-#ppt_w/2"/>
                                          </p:val>
                                        </p:tav>
                                        <p:tav tm="100000">
                                          <p:val>
                                            <p:strVal val="#ppt_x"/>
                                          </p:val>
                                        </p:tav>
                                      </p:tavLst>
                                    </p:anim>
                                    <p:anim calcmode="lin" valueType="num">
                                      <p:cBhvr additive="base">
                                        <p:cTn id="2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0-#ppt_w/2"/>
                                          </p:val>
                                        </p:tav>
                                        <p:tav tm="100000">
                                          <p:val>
                                            <p:strVal val="#ppt_x"/>
                                          </p:val>
                                        </p:tav>
                                      </p:tavLst>
                                    </p:anim>
                                    <p:anim calcmode="lin" valueType="num">
                                      <p:cBhvr additive="base">
                                        <p:cTn id="2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0-#ppt_w/2"/>
                                          </p:val>
                                        </p:tav>
                                        <p:tav tm="100000">
                                          <p:val>
                                            <p:strVal val="#ppt_x"/>
                                          </p:val>
                                        </p:tav>
                                      </p:tavLst>
                                    </p:anim>
                                    <p:anim calcmode="lin" valueType="num">
                                      <p:cBhvr additive="base">
                                        <p:cTn id="3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0-#ppt_w/2"/>
                                          </p:val>
                                        </p:tav>
                                        <p:tav tm="100000">
                                          <p:val>
                                            <p:strVal val="#ppt_x"/>
                                          </p:val>
                                        </p:tav>
                                      </p:tavLst>
                                    </p:anim>
                                    <p:anim calcmode="lin" valueType="num">
                                      <p:cBhvr additive="base">
                                        <p:cTn id="41"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1000" fill="hold"/>
                                        <p:tgtEl>
                                          <p:spTgt spid="21"/>
                                        </p:tgtEl>
                                        <p:attrNameLst>
                                          <p:attrName>ppt_w</p:attrName>
                                        </p:attrNameLst>
                                      </p:cBhvr>
                                      <p:tavLst>
                                        <p:tav tm="0">
                                          <p:val>
                                            <p:fltVal val="0"/>
                                          </p:val>
                                        </p:tav>
                                        <p:tav tm="100000">
                                          <p:val>
                                            <p:strVal val="#ppt_w"/>
                                          </p:val>
                                        </p:tav>
                                      </p:tavLst>
                                    </p:anim>
                                    <p:anim calcmode="lin" valueType="num">
                                      <p:cBhvr>
                                        <p:cTn id="47" dur="1000" fill="hold"/>
                                        <p:tgtEl>
                                          <p:spTgt spid="21"/>
                                        </p:tgtEl>
                                        <p:attrNameLst>
                                          <p:attrName>ppt_h</p:attrName>
                                        </p:attrNameLst>
                                      </p:cBhvr>
                                      <p:tavLst>
                                        <p:tav tm="0">
                                          <p:val>
                                            <p:fltVal val="0"/>
                                          </p:val>
                                        </p:tav>
                                        <p:tav tm="100000">
                                          <p:val>
                                            <p:strVal val="#ppt_h"/>
                                          </p:val>
                                        </p:tav>
                                      </p:tavLst>
                                    </p:anim>
                                    <p:anim calcmode="lin" valueType="num">
                                      <p:cBhvr>
                                        <p:cTn id="48" dur="1000" fill="hold"/>
                                        <p:tgtEl>
                                          <p:spTgt spid="21"/>
                                        </p:tgtEl>
                                        <p:attrNameLst>
                                          <p:attrName>style.rotation</p:attrName>
                                        </p:attrNameLst>
                                      </p:cBhvr>
                                      <p:tavLst>
                                        <p:tav tm="0">
                                          <p:val>
                                            <p:fltVal val="90"/>
                                          </p:val>
                                        </p:tav>
                                        <p:tav tm="100000">
                                          <p:val>
                                            <p:fltVal val="0"/>
                                          </p:val>
                                        </p:tav>
                                      </p:tavLst>
                                    </p:anim>
                                    <p:animEffect transition="in" filter="fade">
                                      <p:cBhvr>
                                        <p:cTn id="49" dur="10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fill="hold"/>
                                        <p:tgtEl>
                                          <p:spTgt spid="22"/>
                                        </p:tgtEl>
                                        <p:attrNameLst>
                                          <p:attrName>ppt_x</p:attrName>
                                        </p:attrNameLst>
                                      </p:cBhvr>
                                      <p:tavLst>
                                        <p:tav tm="0">
                                          <p:val>
                                            <p:strVal val="#ppt_x"/>
                                          </p:val>
                                        </p:tav>
                                        <p:tav tm="100000">
                                          <p:val>
                                            <p:strVal val="#ppt_x"/>
                                          </p:val>
                                        </p:tav>
                                      </p:tavLst>
                                    </p:anim>
                                    <p:anim calcmode="lin" valueType="num">
                                      <p:cBhvr additive="base">
                                        <p:cTn id="55" dur="500" fill="hold"/>
                                        <p:tgtEl>
                                          <p:spTgt spid="2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additive="base">
                                        <p:cTn id="58" dur="500" fill="hold"/>
                                        <p:tgtEl>
                                          <p:spTgt spid="23"/>
                                        </p:tgtEl>
                                        <p:attrNameLst>
                                          <p:attrName>ppt_x</p:attrName>
                                        </p:attrNameLst>
                                      </p:cBhvr>
                                      <p:tavLst>
                                        <p:tav tm="0">
                                          <p:val>
                                            <p:strVal val="#ppt_x"/>
                                          </p:val>
                                        </p:tav>
                                        <p:tav tm="100000">
                                          <p:val>
                                            <p:strVal val="#ppt_x"/>
                                          </p:val>
                                        </p:tav>
                                      </p:tavLst>
                                    </p:anim>
                                    <p:anim calcmode="lin" valueType="num">
                                      <p:cBhvr additive="base">
                                        <p:cTn id="5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blinds(horizontal)">
                                      <p:cBhvr>
                                        <p:cTn id="64" dur="500"/>
                                        <p:tgtEl>
                                          <p:spTgt spid="25"/>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blinds(horizontal)">
                                      <p:cBhvr>
                                        <p:cTn id="69" dur="500"/>
                                        <p:tgtEl>
                                          <p:spTgt spid="26"/>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blinds(horizontal)">
                                      <p:cBhvr>
                                        <p:cTn id="74" dur="500"/>
                                        <p:tgtEl>
                                          <p:spTgt spid="27"/>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blinds(horizontal)">
                                      <p:cBhvr>
                                        <p:cTn id="7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4" grpId="0" animBg="1"/>
      <p:bldP spid="15" grpId="0" animBg="1"/>
      <p:bldP spid="22" grpId="0" animBg="1"/>
      <p:bldP spid="23" grpId="0" animBg="1"/>
      <p:bldP spid="24" grpId="0" animBg="1"/>
      <p:bldP spid="25"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Mondlandung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1993900"/>
            <a:ext cx="2201863"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252413" y="4941168"/>
            <a:ext cx="504031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r"/>
            <a:r>
              <a:rPr lang="de-DE" sz="1600" dirty="0">
                <a:solidFill>
                  <a:srgbClr val="0000CC"/>
                </a:solidFill>
                <a:latin typeface="Calibri" pitchFamily="34" charset="0"/>
              </a:rPr>
              <a:t>Not </a:t>
            </a:r>
            <a:r>
              <a:rPr lang="de-DE" sz="1600" dirty="0" err="1">
                <a:solidFill>
                  <a:srgbClr val="0000CC"/>
                </a:solidFill>
                <a:latin typeface="Calibri" pitchFamily="34" charset="0"/>
              </a:rPr>
              <a:t>one</a:t>
            </a:r>
            <a:r>
              <a:rPr lang="de-DE" sz="1600" dirty="0">
                <a:solidFill>
                  <a:srgbClr val="0000CC"/>
                </a:solidFill>
                <a:latin typeface="Calibri" pitchFamily="34" charset="0"/>
              </a:rPr>
              <a:t> </a:t>
            </a:r>
            <a:r>
              <a:rPr lang="de-DE" sz="1600" dirty="0" err="1">
                <a:solidFill>
                  <a:srgbClr val="0000CC"/>
                </a:solidFill>
                <a:latin typeface="Calibri" pitchFamily="34" charset="0"/>
              </a:rPr>
              <a:t>big</a:t>
            </a:r>
            <a:r>
              <a:rPr lang="de-DE" sz="1600" dirty="0">
                <a:solidFill>
                  <a:srgbClr val="0000CC"/>
                </a:solidFill>
                <a:latin typeface="Calibri" pitchFamily="34" charset="0"/>
              </a:rPr>
              <a:t> </a:t>
            </a:r>
            <a:r>
              <a:rPr lang="de-DE" sz="1600" dirty="0" err="1">
                <a:solidFill>
                  <a:srgbClr val="0000CC"/>
                </a:solidFill>
                <a:latin typeface="Calibri" pitchFamily="34" charset="0"/>
              </a:rPr>
              <a:t>innovation</a:t>
            </a:r>
            <a:r>
              <a:rPr lang="de-DE" sz="1600" dirty="0">
                <a:solidFill>
                  <a:srgbClr val="0000CC"/>
                </a:solidFill>
                <a:latin typeface="Calibri" pitchFamily="34" charset="0"/>
              </a:rPr>
              <a:t>, </a:t>
            </a:r>
            <a:endParaRPr lang="de-DE" sz="1600" dirty="0" smtClean="0">
              <a:solidFill>
                <a:srgbClr val="0000CC"/>
              </a:solidFill>
              <a:latin typeface="Calibri" pitchFamily="34" charset="0"/>
            </a:endParaRPr>
          </a:p>
          <a:p>
            <a:pPr algn="r"/>
            <a:r>
              <a:rPr lang="de-DE" sz="1600" dirty="0" err="1" smtClean="0">
                <a:solidFill>
                  <a:srgbClr val="0000CC"/>
                </a:solidFill>
                <a:latin typeface="Calibri" pitchFamily="34" charset="0"/>
              </a:rPr>
              <a:t>nor</a:t>
            </a:r>
            <a:r>
              <a:rPr lang="de-DE" sz="1600" dirty="0" smtClean="0">
                <a:solidFill>
                  <a:srgbClr val="0000CC"/>
                </a:solidFill>
                <a:latin typeface="Calibri" pitchFamily="34" charset="0"/>
              </a:rPr>
              <a:t> </a:t>
            </a:r>
            <a:r>
              <a:rPr lang="de-DE" sz="1600" dirty="0">
                <a:solidFill>
                  <a:srgbClr val="0000CC"/>
                </a:solidFill>
                <a:latin typeface="Calibri" pitchFamily="34" charset="0"/>
              </a:rPr>
              <a:t>a </a:t>
            </a:r>
            <a:r>
              <a:rPr lang="de-DE" sz="1600" dirty="0" err="1">
                <a:solidFill>
                  <a:srgbClr val="0000CC"/>
                </a:solidFill>
                <a:latin typeface="Calibri" pitchFamily="34" charset="0"/>
              </a:rPr>
              <a:t>series</a:t>
            </a:r>
            <a:r>
              <a:rPr lang="de-DE" sz="1600" dirty="0">
                <a:solidFill>
                  <a:srgbClr val="0000CC"/>
                </a:solidFill>
                <a:latin typeface="Calibri" pitchFamily="34" charset="0"/>
              </a:rPr>
              <a:t> </a:t>
            </a:r>
            <a:r>
              <a:rPr lang="de-DE" sz="1600" dirty="0" err="1">
                <a:solidFill>
                  <a:srgbClr val="0000CC"/>
                </a:solidFill>
                <a:latin typeface="Calibri" pitchFamily="34" charset="0"/>
              </a:rPr>
              <a:t>of</a:t>
            </a:r>
            <a:r>
              <a:rPr lang="de-DE" sz="1600" dirty="0">
                <a:solidFill>
                  <a:srgbClr val="0000CC"/>
                </a:solidFill>
                <a:latin typeface="Calibri" pitchFamily="34" charset="0"/>
              </a:rPr>
              <a:t> </a:t>
            </a:r>
            <a:r>
              <a:rPr lang="de-DE" sz="1600" dirty="0" err="1">
                <a:solidFill>
                  <a:srgbClr val="0000CC"/>
                </a:solidFill>
                <a:latin typeface="Calibri" pitchFamily="34" charset="0"/>
              </a:rPr>
              <a:t>innovations</a:t>
            </a:r>
            <a:r>
              <a:rPr lang="de-DE" sz="1600" dirty="0">
                <a:solidFill>
                  <a:srgbClr val="0000CC"/>
                </a:solidFill>
                <a:latin typeface="Calibri" pitchFamily="34" charset="0"/>
              </a:rPr>
              <a:t> </a:t>
            </a:r>
            <a:r>
              <a:rPr lang="de-DE" sz="1600" dirty="0" err="1">
                <a:solidFill>
                  <a:srgbClr val="0000CC"/>
                </a:solidFill>
                <a:latin typeface="Calibri" pitchFamily="34" charset="0"/>
              </a:rPr>
              <a:t>only</a:t>
            </a:r>
            <a:r>
              <a:rPr lang="de-DE" sz="1600" dirty="0">
                <a:solidFill>
                  <a:srgbClr val="0000CC"/>
                </a:solidFill>
                <a:latin typeface="Calibri" pitchFamily="34" charset="0"/>
              </a:rPr>
              <a:t>! </a:t>
            </a:r>
            <a:endParaRPr lang="de-DE" sz="1800" dirty="0">
              <a:solidFill>
                <a:srgbClr val="000066"/>
              </a:solidFill>
              <a:latin typeface="Calibri" pitchFamily="34" charset="0"/>
            </a:endParaRPr>
          </a:p>
          <a:p>
            <a:pPr algn="r"/>
            <a:r>
              <a:rPr lang="de-DE" sz="1800" b="1" dirty="0">
                <a:solidFill>
                  <a:srgbClr val="000066"/>
                </a:solidFill>
                <a:latin typeface="Calibri" pitchFamily="34" charset="0"/>
              </a:rPr>
              <a:t>→ </a:t>
            </a:r>
            <a:r>
              <a:rPr lang="de-DE" sz="1800" b="1" dirty="0" err="1">
                <a:solidFill>
                  <a:srgbClr val="000066"/>
                </a:solidFill>
                <a:latin typeface="Calibri" pitchFamily="34" charset="0"/>
              </a:rPr>
              <a:t>result</a:t>
            </a:r>
            <a:r>
              <a:rPr lang="de-DE" sz="1800" b="1" dirty="0">
                <a:solidFill>
                  <a:srgbClr val="000066"/>
                </a:solidFill>
                <a:latin typeface="Calibri" pitchFamily="34" charset="0"/>
              </a:rPr>
              <a:t> </a:t>
            </a:r>
            <a:r>
              <a:rPr lang="de-DE" sz="1800" b="1" dirty="0" err="1">
                <a:solidFill>
                  <a:srgbClr val="000066"/>
                </a:solidFill>
                <a:latin typeface="Calibri" pitchFamily="34" charset="0"/>
              </a:rPr>
              <a:t>of</a:t>
            </a:r>
            <a:r>
              <a:rPr lang="de-DE" sz="1800" b="1" dirty="0">
                <a:solidFill>
                  <a:srgbClr val="000066"/>
                </a:solidFill>
                <a:latin typeface="Calibri" pitchFamily="34" charset="0"/>
              </a:rPr>
              <a:t> a powerful </a:t>
            </a:r>
            <a:r>
              <a:rPr lang="de-DE" sz="1800" b="1" dirty="0" err="1">
                <a:solidFill>
                  <a:srgbClr val="000066"/>
                </a:solidFill>
                <a:latin typeface="Calibri" pitchFamily="34" charset="0"/>
              </a:rPr>
              <a:t>socio-technical</a:t>
            </a:r>
            <a:r>
              <a:rPr lang="de-DE" sz="1800" b="1" dirty="0">
                <a:solidFill>
                  <a:srgbClr val="000066"/>
                </a:solidFill>
                <a:latin typeface="Calibri" pitchFamily="34" charset="0"/>
              </a:rPr>
              <a:t> </a:t>
            </a:r>
            <a:r>
              <a:rPr lang="de-DE" sz="1800" b="1" dirty="0" err="1">
                <a:solidFill>
                  <a:srgbClr val="000066"/>
                </a:solidFill>
                <a:latin typeface="Calibri" pitchFamily="34" charset="0"/>
              </a:rPr>
              <a:t>system</a:t>
            </a:r>
            <a:r>
              <a:rPr lang="de-DE" sz="1800" dirty="0">
                <a:solidFill>
                  <a:srgbClr val="000066"/>
                </a:solidFill>
                <a:latin typeface="Calibri" pitchFamily="34" charset="0"/>
              </a:rPr>
              <a:t>,</a:t>
            </a:r>
          </a:p>
          <a:p>
            <a:pPr algn="r"/>
            <a:r>
              <a:rPr lang="de-DE" sz="1800" dirty="0" err="1">
                <a:solidFill>
                  <a:srgbClr val="000066"/>
                </a:solidFill>
                <a:latin typeface="Calibri" pitchFamily="34" charset="0"/>
              </a:rPr>
              <a:t>enabled</a:t>
            </a:r>
            <a:r>
              <a:rPr lang="de-DE" sz="1800" dirty="0">
                <a:solidFill>
                  <a:srgbClr val="000066"/>
                </a:solidFill>
                <a:latin typeface="Calibri" pitchFamily="34" charset="0"/>
              </a:rPr>
              <a:t> </a:t>
            </a:r>
            <a:r>
              <a:rPr lang="de-DE" sz="1800" dirty="0" err="1">
                <a:solidFill>
                  <a:srgbClr val="000066"/>
                </a:solidFill>
                <a:latin typeface="Calibri" pitchFamily="34" charset="0"/>
              </a:rPr>
              <a:t>by</a:t>
            </a:r>
            <a:r>
              <a:rPr lang="de-DE" sz="1800" dirty="0">
                <a:solidFill>
                  <a:srgbClr val="000066"/>
                </a:solidFill>
                <a:latin typeface="Calibri" pitchFamily="34" charset="0"/>
              </a:rPr>
              <a:t> a </a:t>
            </a:r>
            <a:r>
              <a:rPr lang="de-DE" sz="1800" dirty="0" err="1" smtClean="0">
                <a:solidFill>
                  <a:srgbClr val="000066"/>
                </a:solidFill>
                <a:latin typeface="Calibri" pitchFamily="34" charset="0"/>
              </a:rPr>
              <a:t>particular</a:t>
            </a:r>
            <a:r>
              <a:rPr lang="de-DE" sz="1800" dirty="0" smtClean="0">
                <a:solidFill>
                  <a:srgbClr val="000066"/>
                </a:solidFill>
                <a:latin typeface="Calibri" pitchFamily="34" charset="0"/>
              </a:rPr>
              <a:t>  </a:t>
            </a:r>
            <a:r>
              <a:rPr lang="de-DE" sz="1800" b="1" dirty="0" smtClean="0">
                <a:solidFill>
                  <a:srgbClr val="000066"/>
                </a:solidFill>
                <a:latin typeface="Calibri" pitchFamily="34" charset="0"/>
              </a:rPr>
              <a:t> </a:t>
            </a:r>
            <a:r>
              <a:rPr lang="de-DE" sz="2000" b="1" i="1" dirty="0" err="1" smtClean="0">
                <a:solidFill>
                  <a:srgbClr val="000066"/>
                </a:solidFill>
                <a:latin typeface="Calibri" pitchFamily="34" charset="0"/>
              </a:rPr>
              <a:t>innovation</a:t>
            </a:r>
            <a:r>
              <a:rPr lang="de-DE" sz="2000" b="1" i="1" dirty="0" smtClean="0">
                <a:solidFill>
                  <a:srgbClr val="000066"/>
                </a:solidFill>
                <a:latin typeface="Calibri" pitchFamily="34" charset="0"/>
              </a:rPr>
              <a:t> </a:t>
            </a:r>
            <a:r>
              <a:rPr lang="de-DE" sz="2000" b="1" i="1" dirty="0" err="1" smtClean="0">
                <a:solidFill>
                  <a:srgbClr val="000066"/>
                </a:solidFill>
                <a:latin typeface="Calibri" pitchFamily="34" charset="0"/>
              </a:rPr>
              <a:t>culture</a:t>
            </a:r>
            <a:endParaRPr lang="de-AT" sz="2000" b="1" i="1" dirty="0">
              <a:solidFill>
                <a:srgbClr val="000066"/>
              </a:solidFill>
              <a:latin typeface="Calibri" pitchFamily="34" charset="0"/>
            </a:endParaRPr>
          </a:p>
        </p:txBody>
      </p:sp>
      <p:pic>
        <p:nvPicPr>
          <p:cNvPr id="6" name="Picture 7" descr="EarthRise_Apollo8_Dec24-19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93900"/>
            <a:ext cx="2484438"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p:cNvSpPr txBox="1">
            <a:spLocks noChangeArrowheads="1"/>
          </p:cNvSpPr>
          <p:nvPr/>
        </p:nvSpPr>
        <p:spPr bwMode="auto">
          <a:xfrm>
            <a:off x="107950" y="620713"/>
            <a:ext cx="9001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r>
              <a:rPr lang="de-DE" sz="2800" b="1">
                <a:solidFill>
                  <a:srgbClr val="000066"/>
                </a:solidFill>
                <a:latin typeface="Calibri" pitchFamily="34" charset="0"/>
              </a:rPr>
              <a:t>Innovations expand the range of human action ...</a:t>
            </a:r>
          </a:p>
        </p:txBody>
      </p:sp>
      <p:sp>
        <p:nvSpPr>
          <p:cNvPr id="8" name="Text Box 8"/>
          <p:cNvSpPr txBox="1">
            <a:spLocks noChangeArrowheads="1"/>
          </p:cNvSpPr>
          <p:nvPr/>
        </p:nvSpPr>
        <p:spPr bwMode="auto">
          <a:xfrm>
            <a:off x="34925" y="1989138"/>
            <a:ext cx="30241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r>
              <a:rPr lang="de-DE" sz="1600" b="1" i="1">
                <a:solidFill>
                  <a:schemeClr val="bg1"/>
                </a:solidFill>
                <a:latin typeface="Calibri" pitchFamily="34" charset="0"/>
              </a:rPr>
              <a:t>Earth rise from moon orbit, December 24, 1968</a:t>
            </a:r>
            <a:endParaRPr lang="de-AT" sz="1600" b="1" i="1">
              <a:solidFill>
                <a:schemeClr val="bg1"/>
              </a:solidFill>
              <a:latin typeface="Calibri" pitchFamily="34" charset="0"/>
            </a:endParaRPr>
          </a:p>
        </p:txBody>
      </p:sp>
      <p:sp>
        <p:nvSpPr>
          <p:cNvPr id="9" name="Text Box 8"/>
          <p:cNvSpPr txBox="1">
            <a:spLocks noChangeArrowheads="1"/>
          </p:cNvSpPr>
          <p:nvPr/>
        </p:nvSpPr>
        <p:spPr bwMode="auto">
          <a:xfrm>
            <a:off x="2124075" y="3998913"/>
            <a:ext cx="26638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r"/>
            <a:endParaRPr lang="de-DE" sz="1800">
              <a:latin typeface="Calibri" pitchFamily="34" charset="0"/>
            </a:endParaRPr>
          </a:p>
          <a:p>
            <a:pPr algn="r"/>
            <a:r>
              <a:rPr lang="de-DE" sz="1700" b="1" i="1">
                <a:solidFill>
                  <a:schemeClr val="bg1"/>
                </a:solidFill>
                <a:latin typeface="Calibri" pitchFamily="34" charset="0"/>
              </a:rPr>
              <a:t>A walk in the sunshine, </a:t>
            </a:r>
          </a:p>
          <a:p>
            <a:pPr algn="r"/>
            <a:r>
              <a:rPr lang="de-DE" sz="1700" b="1" i="1">
                <a:solidFill>
                  <a:schemeClr val="bg1"/>
                </a:solidFill>
                <a:latin typeface="Calibri" pitchFamily="34" charset="0"/>
              </a:rPr>
              <a:t>July 21, 1969</a:t>
            </a:r>
            <a:endParaRPr lang="de-AT" sz="1700" b="1" i="1">
              <a:solidFill>
                <a:schemeClr val="bg1"/>
              </a:solidFill>
              <a:latin typeface="Calibri" pitchFamily="34" charset="0"/>
            </a:endParaRPr>
          </a:p>
        </p:txBody>
      </p:sp>
      <p:pic>
        <p:nvPicPr>
          <p:cNvPr id="10" name="Picture 14"/>
          <p:cNvPicPr>
            <a:picLocks noChangeAspect="1" noChangeArrowheads="1"/>
          </p:cNvPicPr>
          <p:nvPr/>
        </p:nvPicPr>
        <p:blipFill>
          <a:blip r:embed="rId4">
            <a:grayscl/>
            <a:extLst>
              <a:ext uri="{28A0092B-C50C-407E-A947-70E740481C1C}">
                <a14:useLocalDpi xmlns:a14="http://schemas.microsoft.com/office/drawing/2010/main" val="0"/>
              </a:ext>
            </a:extLst>
          </a:blip>
          <a:srcRect t="30244" b="35329"/>
          <a:stretch>
            <a:fillRect/>
          </a:stretch>
        </p:blipFill>
        <p:spPr bwMode="auto">
          <a:xfrm>
            <a:off x="0" y="0"/>
            <a:ext cx="91440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1" name="Picture 13"/>
          <p:cNvPicPr>
            <a:picLocks noChangeAspect="1" noChangeArrowheads="1"/>
          </p:cNvPicPr>
          <p:nvPr/>
        </p:nvPicPr>
        <p:blipFill>
          <a:blip r:embed="rId5">
            <a:grayscl/>
            <a:extLst>
              <a:ext uri="{28A0092B-C50C-407E-A947-70E740481C1C}">
                <a14:useLocalDpi xmlns:a14="http://schemas.microsoft.com/office/drawing/2010/main" val="0"/>
              </a:ext>
            </a:extLst>
          </a:blip>
          <a:srcRect t="10394" b="45430"/>
          <a:stretch>
            <a:fillRect/>
          </a:stretch>
        </p:blipFill>
        <p:spPr bwMode="auto">
          <a:xfrm>
            <a:off x="0" y="6165850"/>
            <a:ext cx="9144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 name="Rectangle 11"/>
          <p:cNvSpPr>
            <a:spLocks noChangeArrowheads="1"/>
          </p:cNvSpPr>
          <p:nvPr/>
        </p:nvSpPr>
        <p:spPr bwMode="auto">
          <a:xfrm>
            <a:off x="468313" y="0"/>
            <a:ext cx="8229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de-DE" sz="3600" b="1">
                <a:solidFill>
                  <a:srgbClr val="FFFF00"/>
                </a:solidFill>
                <a:latin typeface="Calibri" pitchFamily="34" charset="0"/>
              </a:rPr>
              <a:t>Society generates innovation</a:t>
            </a:r>
            <a:endParaRPr lang="de-AT" sz="3600" b="1">
              <a:solidFill>
                <a:srgbClr val="FFFF00"/>
              </a:solidFill>
              <a:latin typeface="Calibri" pitchFamily="34" charset="0"/>
            </a:endParaRPr>
          </a:p>
        </p:txBody>
      </p:sp>
      <p:sp>
        <p:nvSpPr>
          <p:cNvPr id="13" name="Oval 17"/>
          <p:cNvSpPr>
            <a:spLocks noChangeArrowheads="1"/>
          </p:cNvSpPr>
          <p:nvPr/>
        </p:nvSpPr>
        <p:spPr bwMode="auto">
          <a:xfrm>
            <a:off x="2627784" y="5734050"/>
            <a:ext cx="2195041" cy="431800"/>
          </a:xfrm>
          <a:prstGeom prst="ellipse">
            <a:avLst/>
          </a:prstGeom>
          <a:noFill/>
          <a:ln w="38100">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14" name="Text Box 8"/>
          <p:cNvSpPr txBox="1">
            <a:spLocks noChangeArrowheads="1"/>
          </p:cNvSpPr>
          <p:nvPr/>
        </p:nvSpPr>
        <p:spPr bwMode="auto">
          <a:xfrm>
            <a:off x="0" y="1236663"/>
            <a:ext cx="475773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r>
              <a:rPr lang="de-DE" sz="2000" b="1" i="1">
                <a:solidFill>
                  <a:schemeClr val="accent2"/>
                </a:solidFill>
                <a:latin typeface="Calibri" pitchFamily="34" charset="0"/>
              </a:rPr>
              <a:t>... and facilitate sometimes spectacular achievements:</a:t>
            </a:r>
            <a:endParaRPr lang="de-AT" sz="2000" b="1" i="1">
              <a:solidFill>
                <a:schemeClr val="accent2"/>
              </a:solidFill>
              <a:latin typeface="Calibri" pitchFamily="34" charset="0"/>
            </a:endParaRPr>
          </a:p>
        </p:txBody>
      </p:sp>
      <p:sp>
        <p:nvSpPr>
          <p:cNvPr id="15" name="Rectangle 19"/>
          <p:cNvSpPr>
            <a:spLocks noChangeArrowheads="1"/>
          </p:cNvSpPr>
          <p:nvPr/>
        </p:nvSpPr>
        <p:spPr bwMode="auto">
          <a:xfrm rot="20727125">
            <a:off x="-444500" y="3748088"/>
            <a:ext cx="5610225" cy="425450"/>
          </a:xfrm>
          <a:prstGeom prst="rect">
            <a:avLst/>
          </a:prstGeom>
          <a:solidFill>
            <a:srgbClr val="FFFF99"/>
          </a:solidFill>
          <a:ln w="9525">
            <a:solidFill>
              <a:schemeClr val="tx1"/>
            </a:solidFill>
            <a:miter lim="800000"/>
            <a:headEnd/>
            <a:tailEnd/>
          </a:ln>
          <a:effectLst/>
          <a:extLst/>
        </p:spPr>
        <p:txBody>
          <a:bodyPr wrap="none" anchor="ctr"/>
          <a:lstStyle/>
          <a:p>
            <a:pPr algn="ctr"/>
            <a:r>
              <a:rPr lang="de-DE" sz="1600" dirty="0">
                <a:latin typeface="Calibri" pitchFamily="34" charset="0"/>
              </a:rPr>
              <a:t>„Sputnik </a:t>
            </a:r>
            <a:r>
              <a:rPr lang="de-DE" sz="1600" dirty="0" err="1">
                <a:latin typeface="Calibri" pitchFamily="34" charset="0"/>
              </a:rPr>
              <a:t>shock</a:t>
            </a:r>
            <a:r>
              <a:rPr lang="de-DE" sz="1600" dirty="0">
                <a:latin typeface="Calibri" pitchFamily="34" charset="0"/>
              </a:rPr>
              <a:t>“ in </a:t>
            </a:r>
            <a:r>
              <a:rPr lang="de-DE" sz="1600" dirty="0" err="1">
                <a:latin typeface="Calibri" pitchFamily="34" charset="0"/>
              </a:rPr>
              <a:t>the</a:t>
            </a:r>
            <a:r>
              <a:rPr lang="de-DE" sz="1600" dirty="0">
                <a:latin typeface="Calibri" pitchFamily="34" charset="0"/>
              </a:rPr>
              <a:t> U.S. → </a:t>
            </a:r>
            <a:r>
              <a:rPr lang="de-DE" sz="1600" dirty="0" err="1" smtClean="0">
                <a:latin typeface="Calibri" pitchFamily="34" charset="0"/>
              </a:rPr>
              <a:t>and</a:t>
            </a:r>
            <a:r>
              <a:rPr lang="de-DE" sz="1600" dirty="0" smtClean="0">
                <a:latin typeface="Calibri" pitchFamily="34" charset="0"/>
              </a:rPr>
              <a:t> </a:t>
            </a:r>
            <a:r>
              <a:rPr lang="de-DE" sz="1600" dirty="0" err="1">
                <a:latin typeface="Calibri" pitchFamily="34" charset="0"/>
              </a:rPr>
              <a:t>the</a:t>
            </a:r>
            <a:r>
              <a:rPr lang="de-DE" sz="1600" dirty="0">
                <a:latin typeface="Calibri" pitchFamily="34" charset="0"/>
              </a:rPr>
              <a:t> </a:t>
            </a:r>
            <a:r>
              <a:rPr lang="de-DE" sz="1600" dirty="0" err="1">
                <a:latin typeface="Calibri" pitchFamily="34" charset="0"/>
              </a:rPr>
              <a:t>vision</a:t>
            </a:r>
            <a:r>
              <a:rPr lang="de-DE" sz="1600" dirty="0">
                <a:latin typeface="Calibri" pitchFamily="34" charset="0"/>
              </a:rPr>
              <a:t> </a:t>
            </a:r>
            <a:r>
              <a:rPr lang="de-DE" sz="1600" dirty="0" err="1">
                <a:latin typeface="Calibri" pitchFamily="34" charset="0"/>
              </a:rPr>
              <a:t>thereafter</a:t>
            </a:r>
            <a:endParaRPr lang="de-AT" sz="1600" dirty="0">
              <a:latin typeface="Calibri" pitchFamily="34" charset="0"/>
            </a:endParaRPr>
          </a:p>
        </p:txBody>
      </p:sp>
      <p:sp>
        <p:nvSpPr>
          <p:cNvPr id="16" name="Textfeld 15"/>
          <p:cNvSpPr txBox="1"/>
          <p:nvPr/>
        </p:nvSpPr>
        <p:spPr>
          <a:xfrm>
            <a:off x="4822825" y="1236663"/>
            <a:ext cx="4213225" cy="4862870"/>
          </a:xfrm>
          <a:prstGeom prst="rect">
            <a:avLst/>
          </a:prstGeom>
          <a:solidFill>
            <a:schemeClr val="bg1"/>
          </a:solidFill>
          <a:ln w="57150">
            <a:solidFill>
              <a:schemeClr val="accent6"/>
            </a:solidFill>
          </a:ln>
        </p:spPr>
        <p:txBody>
          <a:bodyPr>
            <a:spAutoFit/>
          </a:bodyPr>
          <a:lstStyle/>
          <a:p>
            <a:pPr>
              <a:defRPr/>
            </a:pPr>
            <a:r>
              <a:rPr lang="de-DE" sz="2200" dirty="0">
                <a:solidFill>
                  <a:schemeClr val="accent2"/>
                </a:solidFill>
                <a:latin typeface="Calibri" pitchFamily="34" charset="0"/>
                <a:cs typeface="Calibri" pitchFamily="34" charset="0"/>
              </a:rPr>
              <a:t>The </a:t>
            </a:r>
            <a:r>
              <a:rPr lang="de-DE" sz="2200" dirty="0" smtClean="0">
                <a:solidFill>
                  <a:schemeClr val="accent2"/>
                </a:solidFill>
                <a:latin typeface="Calibri" pitchFamily="34" charset="0"/>
                <a:cs typeface="Calibri" pitchFamily="34" charset="0"/>
              </a:rPr>
              <a:t>dominant </a:t>
            </a:r>
            <a:r>
              <a:rPr lang="de-DE" sz="2200" b="1" dirty="0" err="1" smtClean="0">
                <a:solidFill>
                  <a:schemeClr val="accent2"/>
                </a:solidFill>
                <a:latin typeface="Calibri" pitchFamily="34" charset="0"/>
                <a:cs typeface="Calibri" pitchFamily="34" charset="0"/>
              </a:rPr>
              <a:t>innovation</a:t>
            </a:r>
            <a:r>
              <a:rPr lang="de-DE" sz="2200" b="1" dirty="0" smtClean="0">
                <a:solidFill>
                  <a:schemeClr val="accent2"/>
                </a:solidFill>
                <a:latin typeface="Calibri" pitchFamily="34" charset="0"/>
                <a:cs typeface="Calibri" pitchFamily="34" charset="0"/>
              </a:rPr>
              <a:t> </a:t>
            </a:r>
            <a:r>
              <a:rPr lang="de-DE" sz="2200" b="1" dirty="0" err="1" smtClean="0">
                <a:solidFill>
                  <a:schemeClr val="accent2"/>
                </a:solidFill>
                <a:latin typeface="Calibri" pitchFamily="34" charset="0"/>
                <a:cs typeface="Calibri" pitchFamily="34" charset="0"/>
              </a:rPr>
              <a:t>culture</a:t>
            </a:r>
            <a:r>
              <a:rPr lang="de-DE" sz="2200" b="1" dirty="0" smtClean="0">
                <a:solidFill>
                  <a:schemeClr val="accent2"/>
                </a:solidFill>
                <a:latin typeface="Calibri" pitchFamily="34" charset="0"/>
                <a:cs typeface="Calibri" pitchFamily="34" charset="0"/>
              </a:rPr>
              <a:t> </a:t>
            </a:r>
            <a:r>
              <a:rPr lang="de-DE" sz="2200" dirty="0" err="1" smtClean="0">
                <a:solidFill>
                  <a:schemeClr val="accent2"/>
                </a:solidFill>
                <a:latin typeface="Calibri" pitchFamily="34" charset="0"/>
                <a:cs typeface="Calibri" pitchFamily="34" charset="0"/>
              </a:rPr>
              <a:t>favours</a:t>
            </a:r>
            <a:r>
              <a:rPr lang="de-DE" sz="2200" dirty="0">
                <a:solidFill>
                  <a:schemeClr val="accent2"/>
                </a:solidFill>
                <a:latin typeface="Calibri" pitchFamily="34" charset="0"/>
                <a:cs typeface="Calibri" pitchFamily="34" charset="0"/>
              </a:rPr>
              <a:t> </a:t>
            </a:r>
            <a:r>
              <a:rPr lang="de-DE" sz="2200" dirty="0" err="1" smtClean="0">
                <a:solidFill>
                  <a:schemeClr val="accent2"/>
                </a:solidFill>
                <a:latin typeface="Calibri" pitchFamily="34" charset="0"/>
                <a:cs typeface="Calibri" pitchFamily="34" charset="0"/>
              </a:rPr>
              <a:t>engineered</a:t>
            </a:r>
            <a:r>
              <a:rPr lang="de-DE" sz="2200" dirty="0" smtClean="0">
                <a:solidFill>
                  <a:schemeClr val="accent2"/>
                </a:solidFill>
                <a:latin typeface="Calibri" pitchFamily="34" charset="0"/>
                <a:cs typeface="Calibri" pitchFamily="34" charset="0"/>
              </a:rPr>
              <a:t> </a:t>
            </a:r>
            <a:r>
              <a:rPr lang="de-DE" sz="2200" dirty="0" err="1" smtClean="0">
                <a:solidFill>
                  <a:schemeClr val="accent2"/>
                </a:solidFill>
                <a:latin typeface="Calibri" pitchFamily="34" charset="0"/>
                <a:cs typeface="Calibri" pitchFamily="34" charset="0"/>
              </a:rPr>
              <a:t>changes</a:t>
            </a:r>
            <a:r>
              <a:rPr lang="de-DE" sz="2200" dirty="0" smtClean="0">
                <a:solidFill>
                  <a:schemeClr val="accent2"/>
                </a:solidFill>
                <a:latin typeface="Calibri" pitchFamily="34" charset="0"/>
                <a:cs typeface="Calibri" pitchFamily="34" charset="0"/>
              </a:rPr>
              <a:t> </a:t>
            </a:r>
            <a:r>
              <a:rPr lang="de-DE" sz="2200" dirty="0" err="1" smtClean="0">
                <a:solidFill>
                  <a:schemeClr val="accent2"/>
                </a:solidFill>
                <a:latin typeface="Calibri" pitchFamily="34" charset="0"/>
                <a:cs typeface="Calibri" pitchFamily="34" charset="0"/>
              </a:rPr>
              <a:t>by</a:t>
            </a:r>
            <a:r>
              <a:rPr lang="de-DE" sz="2200" dirty="0" smtClean="0">
                <a:solidFill>
                  <a:schemeClr val="accent2"/>
                </a:solidFill>
                <a:latin typeface="Calibri" pitchFamily="34" charset="0"/>
                <a:cs typeface="Calibri" pitchFamily="34" charset="0"/>
              </a:rPr>
              <a:t> </a:t>
            </a:r>
            <a:r>
              <a:rPr lang="de-DE" sz="2200" dirty="0" err="1" smtClean="0">
                <a:solidFill>
                  <a:schemeClr val="accent2"/>
                </a:solidFill>
                <a:latin typeface="Calibri" pitchFamily="34" charset="0"/>
                <a:cs typeface="Calibri" pitchFamily="34" charset="0"/>
              </a:rPr>
              <a:t>technology</a:t>
            </a:r>
            <a:r>
              <a:rPr lang="de-DE" sz="2200" dirty="0" smtClean="0">
                <a:solidFill>
                  <a:schemeClr val="accent2"/>
                </a:solidFill>
                <a:latin typeface="Calibri" pitchFamily="34" charset="0"/>
                <a:cs typeface="Calibri" pitchFamily="34" charset="0"/>
              </a:rPr>
              <a:t> in </a:t>
            </a:r>
            <a:r>
              <a:rPr lang="de-DE" sz="2200" dirty="0" err="1" smtClean="0">
                <a:solidFill>
                  <a:schemeClr val="accent2"/>
                </a:solidFill>
                <a:latin typeface="Calibri" pitchFamily="34" charset="0"/>
                <a:cs typeface="Calibri" pitchFamily="34" charset="0"/>
              </a:rPr>
              <a:t>societal</a:t>
            </a:r>
            <a:r>
              <a:rPr lang="de-DE" sz="2200" dirty="0" smtClean="0">
                <a:solidFill>
                  <a:schemeClr val="accent2"/>
                </a:solidFill>
                <a:latin typeface="Calibri" pitchFamily="34" charset="0"/>
                <a:cs typeface="Calibri" pitchFamily="34" charset="0"/>
              </a:rPr>
              <a:t> </a:t>
            </a:r>
            <a:r>
              <a:rPr lang="de-DE" sz="2200" b="1" dirty="0" err="1" smtClean="0">
                <a:solidFill>
                  <a:schemeClr val="accent2"/>
                </a:solidFill>
                <a:latin typeface="Calibri" pitchFamily="34" charset="0"/>
                <a:cs typeface="Calibri" pitchFamily="34" charset="0"/>
              </a:rPr>
              <a:t>sediments</a:t>
            </a:r>
            <a:r>
              <a:rPr lang="de-DE" sz="2200" dirty="0" smtClean="0">
                <a:solidFill>
                  <a:schemeClr val="accent2"/>
                </a:solidFill>
                <a:latin typeface="Calibri" pitchFamily="34" charset="0"/>
                <a:cs typeface="Calibri" pitchFamily="34" charset="0"/>
              </a:rPr>
              <a:t>:</a:t>
            </a:r>
            <a:endParaRPr lang="de-DE" sz="2200" dirty="0">
              <a:solidFill>
                <a:schemeClr val="accent2"/>
              </a:solidFill>
              <a:latin typeface="Calibri" pitchFamily="34" charset="0"/>
              <a:cs typeface="Calibri" pitchFamily="34" charset="0"/>
            </a:endParaRPr>
          </a:p>
          <a:p>
            <a:pPr>
              <a:defRPr/>
            </a:pPr>
            <a:endParaRPr lang="de-DE" sz="400" b="1" dirty="0">
              <a:solidFill>
                <a:schemeClr val="accent2"/>
              </a:solidFill>
              <a:latin typeface="Calibri" pitchFamily="34" charset="0"/>
              <a:cs typeface="Calibri" pitchFamily="34" charset="0"/>
            </a:endParaRPr>
          </a:p>
          <a:p>
            <a:pPr marL="285750" indent="-285750">
              <a:buFont typeface="Wingdings" pitchFamily="2" charset="2"/>
              <a:buChar char="v"/>
              <a:defRPr/>
            </a:pPr>
            <a:r>
              <a:rPr lang="de-DE" sz="2000" b="1" dirty="0">
                <a:solidFill>
                  <a:schemeClr val="accent2"/>
                </a:solidFill>
                <a:latin typeface="Calibri" pitchFamily="34" charset="0"/>
                <a:cs typeface="Calibri" pitchFamily="34" charset="0"/>
              </a:rPr>
              <a:t>Technology</a:t>
            </a:r>
            <a:r>
              <a:rPr lang="de-DE" sz="2000" dirty="0">
                <a:solidFill>
                  <a:schemeClr val="accent2"/>
                </a:solidFill>
                <a:latin typeface="Calibri" pitchFamily="34" charset="0"/>
                <a:cs typeface="Calibri" pitchFamily="34" charset="0"/>
              </a:rPr>
              <a:t> </a:t>
            </a:r>
            <a:r>
              <a:rPr lang="de-DE" sz="2000" dirty="0" err="1">
                <a:solidFill>
                  <a:schemeClr val="accent2"/>
                </a:solidFill>
                <a:latin typeface="Calibri" pitchFamily="34" charset="0"/>
                <a:cs typeface="Calibri" pitchFamily="34" charset="0"/>
              </a:rPr>
              <a:t>made</a:t>
            </a:r>
            <a:r>
              <a:rPr lang="de-DE" sz="2000" dirty="0">
                <a:solidFill>
                  <a:schemeClr val="accent2"/>
                </a:solidFill>
                <a:latin typeface="Calibri" pitchFamily="34" charset="0"/>
                <a:cs typeface="Calibri" pitchFamily="34" charset="0"/>
              </a:rPr>
              <a:t> ‚</a:t>
            </a:r>
            <a:r>
              <a:rPr lang="de-DE" sz="2000" dirty="0" err="1">
                <a:solidFill>
                  <a:schemeClr val="accent2"/>
                </a:solidFill>
                <a:latin typeface="Calibri" pitchFamily="34" charset="0"/>
                <a:cs typeface="Calibri" pitchFamily="34" charset="0"/>
              </a:rPr>
              <a:t>skin</a:t>
            </a:r>
            <a:r>
              <a:rPr lang="de-DE" sz="2000" dirty="0">
                <a:solidFill>
                  <a:schemeClr val="accent2"/>
                </a:solidFill>
                <a:latin typeface="Calibri" pitchFamily="34" charset="0"/>
                <a:cs typeface="Calibri" pitchFamily="34" charset="0"/>
              </a:rPr>
              <a:t>‘ </a:t>
            </a:r>
            <a:r>
              <a:rPr lang="de-DE" sz="2000" dirty="0" err="1">
                <a:solidFill>
                  <a:schemeClr val="accent2"/>
                </a:solidFill>
                <a:latin typeface="Calibri" pitchFamily="34" charset="0"/>
                <a:cs typeface="Calibri" pitchFamily="34" charset="0"/>
              </a:rPr>
              <a:t>of</a:t>
            </a:r>
            <a:r>
              <a:rPr lang="de-DE" sz="2000" dirty="0">
                <a:solidFill>
                  <a:schemeClr val="accent2"/>
                </a:solidFill>
                <a:latin typeface="Calibri" pitchFamily="34" charset="0"/>
                <a:cs typeface="Calibri" pitchFamily="34" charset="0"/>
              </a:rPr>
              <a:t> </a:t>
            </a:r>
            <a:r>
              <a:rPr lang="de-DE" sz="2000" dirty="0" err="1">
                <a:solidFill>
                  <a:schemeClr val="accent2"/>
                </a:solidFill>
                <a:latin typeface="Calibri" pitchFamily="34" charset="0"/>
                <a:cs typeface="Calibri" pitchFamily="34" charset="0"/>
              </a:rPr>
              <a:t>society</a:t>
            </a:r>
            <a:endParaRPr lang="de-DE" sz="2000" dirty="0">
              <a:solidFill>
                <a:schemeClr val="accent2"/>
              </a:solidFill>
              <a:latin typeface="Calibri" pitchFamily="34" charset="0"/>
              <a:cs typeface="Calibri" pitchFamily="34" charset="0"/>
            </a:endParaRPr>
          </a:p>
          <a:p>
            <a:pPr marL="285750" indent="-285750">
              <a:buFont typeface="Wingdings" pitchFamily="2" charset="2"/>
              <a:buChar char="v"/>
              <a:defRPr/>
            </a:pPr>
            <a:r>
              <a:rPr lang="de-DE" sz="2000" dirty="0">
                <a:solidFill>
                  <a:schemeClr val="accent2"/>
                </a:solidFill>
                <a:latin typeface="Calibri" pitchFamily="34" charset="0"/>
                <a:cs typeface="Calibri" pitchFamily="34" charset="0"/>
              </a:rPr>
              <a:t>The </a:t>
            </a:r>
            <a:r>
              <a:rPr lang="de-DE" sz="2000" b="1" dirty="0">
                <a:solidFill>
                  <a:schemeClr val="accent2"/>
                </a:solidFill>
                <a:latin typeface="Calibri" pitchFamily="34" charset="0"/>
                <a:cs typeface="Calibri" pitchFamily="34" charset="0"/>
              </a:rPr>
              <a:t>power</a:t>
            </a:r>
            <a:r>
              <a:rPr lang="de-DE" sz="2000" dirty="0">
                <a:solidFill>
                  <a:schemeClr val="accent2"/>
                </a:solidFill>
                <a:latin typeface="Calibri" pitchFamily="34" charset="0"/>
                <a:cs typeface="Calibri" pitchFamily="34" charset="0"/>
              </a:rPr>
              <a:t> </a:t>
            </a:r>
            <a:r>
              <a:rPr lang="de-DE" sz="2000" dirty="0" err="1">
                <a:solidFill>
                  <a:schemeClr val="accent2"/>
                </a:solidFill>
                <a:latin typeface="Calibri" pitchFamily="34" charset="0"/>
                <a:cs typeface="Calibri" pitchFamily="34" charset="0"/>
              </a:rPr>
              <a:t>structures</a:t>
            </a:r>
            <a:r>
              <a:rPr lang="de-DE" sz="2000" dirty="0">
                <a:solidFill>
                  <a:schemeClr val="accent2"/>
                </a:solidFill>
                <a:latin typeface="Calibri" pitchFamily="34" charset="0"/>
                <a:cs typeface="Calibri" pitchFamily="34" charset="0"/>
              </a:rPr>
              <a:t> in </a:t>
            </a:r>
            <a:r>
              <a:rPr lang="de-DE" sz="2000" dirty="0" err="1">
                <a:solidFill>
                  <a:schemeClr val="accent2"/>
                </a:solidFill>
                <a:latin typeface="Calibri" pitchFamily="34" charset="0"/>
                <a:cs typeface="Calibri" pitchFamily="34" charset="0"/>
              </a:rPr>
              <a:t>society</a:t>
            </a:r>
            <a:endParaRPr lang="de-DE" sz="2000" dirty="0">
              <a:solidFill>
                <a:schemeClr val="accent2"/>
              </a:solidFill>
              <a:latin typeface="Calibri" pitchFamily="34" charset="0"/>
              <a:cs typeface="Calibri" pitchFamily="34" charset="0"/>
            </a:endParaRPr>
          </a:p>
          <a:p>
            <a:pPr marL="285750" indent="-285750">
              <a:buFont typeface="Wingdings" pitchFamily="2" charset="2"/>
              <a:buChar char="v"/>
              <a:defRPr/>
            </a:pPr>
            <a:r>
              <a:rPr lang="de-DE" sz="2000" dirty="0">
                <a:solidFill>
                  <a:schemeClr val="accent2"/>
                </a:solidFill>
                <a:latin typeface="Calibri" pitchFamily="34" charset="0"/>
                <a:cs typeface="Calibri" pitchFamily="34" charset="0"/>
              </a:rPr>
              <a:t>Modes </a:t>
            </a:r>
            <a:r>
              <a:rPr lang="de-DE" sz="2000" dirty="0" err="1">
                <a:solidFill>
                  <a:schemeClr val="accent2"/>
                </a:solidFill>
                <a:latin typeface="Calibri" pitchFamily="34" charset="0"/>
                <a:cs typeface="Calibri" pitchFamily="34" charset="0"/>
              </a:rPr>
              <a:t>of</a:t>
            </a:r>
            <a:r>
              <a:rPr lang="de-DE" sz="2000" dirty="0">
                <a:solidFill>
                  <a:schemeClr val="accent2"/>
                </a:solidFill>
                <a:latin typeface="Calibri" pitchFamily="34" charset="0"/>
                <a:cs typeface="Calibri" pitchFamily="34" charset="0"/>
              </a:rPr>
              <a:t> </a:t>
            </a:r>
            <a:r>
              <a:rPr lang="de-DE" sz="2000" b="1" dirty="0" err="1">
                <a:solidFill>
                  <a:schemeClr val="accent2"/>
                </a:solidFill>
                <a:latin typeface="Calibri" pitchFamily="34" charset="0"/>
                <a:cs typeface="Calibri" pitchFamily="34" charset="0"/>
              </a:rPr>
              <a:t>communication</a:t>
            </a:r>
            <a:r>
              <a:rPr lang="de-DE" sz="2000" b="1" dirty="0">
                <a:solidFill>
                  <a:schemeClr val="accent2"/>
                </a:solidFill>
                <a:latin typeface="Calibri" pitchFamily="34" charset="0"/>
                <a:cs typeface="Calibri" pitchFamily="34" charset="0"/>
              </a:rPr>
              <a:t> </a:t>
            </a:r>
            <a:r>
              <a:rPr lang="de-DE" sz="2000" dirty="0">
                <a:solidFill>
                  <a:schemeClr val="accent2"/>
                </a:solidFill>
                <a:latin typeface="Calibri" pitchFamily="34" charset="0"/>
                <a:cs typeface="Calibri" pitchFamily="34" charset="0"/>
              </a:rPr>
              <a:t>in </a:t>
            </a:r>
            <a:r>
              <a:rPr lang="de-DE" sz="2000" dirty="0" err="1">
                <a:solidFill>
                  <a:schemeClr val="accent2"/>
                </a:solidFill>
                <a:latin typeface="Calibri" pitchFamily="34" charset="0"/>
                <a:cs typeface="Calibri" pitchFamily="34" charset="0"/>
              </a:rPr>
              <a:t>society</a:t>
            </a:r>
            <a:r>
              <a:rPr lang="de-DE" sz="2000" dirty="0">
                <a:solidFill>
                  <a:schemeClr val="accent2"/>
                </a:solidFill>
                <a:latin typeface="Calibri" pitchFamily="34" charset="0"/>
                <a:cs typeface="Calibri" pitchFamily="34" charset="0"/>
              </a:rPr>
              <a:t>, </a:t>
            </a:r>
            <a:r>
              <a:rPr lang="de-DE" sz="2000" dirty="0" err="1">
                <a:solidFill>
                  <a:schemeClr val="accent2"/>
                </a:solidFill>
                <a:latin typeface="Calibri" pitchFamily="34" charset="0"/>
                <a:cs typeface="Calibri" pitchFamily="34" charset="0"/>
              </a:rPr>
              <a:t>between</a:t>
            </a:r>
            <a:r>
              <a:rPr lang="de-DE" sz="2000" dirty="0">
                <a:solidFill>
                  <a:schemeClr val="accent2"/>
                </a:solidFill>
                <a:latin typeface="Calibri" pitchFamily="34" charset="0"/>
                <a:cs typeface="Calibri" pitchFamily="34" charset="0"/>
              </a:rPr>
              <a:t> </a:t>
            </a:r>
            <a:r>
              <a:rPr lang="de-DE" sz="2000" dirty="0" err="1">
                <a:solidFill>
                  <a:schemeClr val="accent2"/>
                </a:solidFill>
                <a:latin typeface="Calibri" pitchFamily="34" charset="0"/>
                <a:cs typeface="Calibri" pitchFamily="34" charset="0"/>
              </a:rPr>
              <a:t>individuals</a:t>
            </a:r>
            <a:r>
              <a:rPr lang="de-DE" sz="2000" dirty="0">
                <a:solidFill>
                  <a:schemeClr val="accent2"/>
                </a:solidFill>
                <a:latin typeface="Calibri" pitchFamily="34" charset="0"/>
                <a:cs typeface="Calibri" pitchFamily="34" charset="0"/>
              </a:rPr>
              <a:t>, </a:t>
            </a:r>
            <a:r>
              <a:rPr lang="de-DE" sz="2000" dirty="0" err="1">
                <a:solidFill>
                  <a:schemeClr val="accent2"/>
                </a:solidFill>
                <a:latin typeface="Calibri" pitchFamily="34" charset="0"/>
                <a:cs typeface="Calibri" pitchFamily="34" charset="0"/>
              </a:rPr>
              <a:t>organisations</a:t>
            </a:r>
            <a:r>
              <a:rPr lang="de-DE" sz="2000" dirty="0">
                <a:solidFill>
                  <a:schemeClr val="accent2"/>
                </a:solidFill>
                <a:latin typeface="Calibri" pitchFamily="34" charset="0"/>
                <a:cs typeface="Calibri" pitchFamily="34" charset="0"/>
              </a:rPr>
              <a:t>, </a:t>
            </a:r>
            <a:r>
              <a:rPr lang="de-DE" sz="2000" dirty="0" err="1">
                <a:solidFill>
                  <a:schemeClr val="accent2"/>
                </a:solidFill>
                <a:latin typeface="Calibri" pitchFamily="34" charset="0"/>
                <a:cs typeface="Calibri" pitchFamily="34" charset="0"/>
              </a:rPr>
              <a:t>organisms</a:t>
            </a:r>
            <a:r>
              <a:rPr lang="de-DE" sz="2000" dirty="0">
                <a:solidFill>
                  <a:schemeClr val="accent2"/>
                </a:solidFill>
                <a:latin typeface="Calibri" pitchFamily="34" charset="0"/>
                <a:cs typeface="Calibri" pitchFamily="34" charset="0"/>
              </a:rPr>
              <a:t> </a:t>
            </a:r>
            <a:r>
              <a:rPr lang="de-DE" sz="2000" dirty="0" err="1">
                <a:solidFill>
                  <a:schemeClr val="accent2"/>
                </a:solidFill>
                <a:latin typeface="Calibri" pitchFamily="34" charset="0"/>
                <a:cs typeface="Calibri" pitchFamily="34" charset="0"/>
              </a:rPr>
              <a:t>and</a:t>
            </a:r>
            <a:r>
              <a:rPr lang="de-DE" sz="2000" dirty="0">
                <a:solidFill>
                  <a:schemeClr val="accent2"/>
                </a:solidFill>
                <a:latin typeface="Calibri" pitchFamily="34" charset="0"/>
                <a:cs typeface="Calibri" pitchFamily="34" charset="0"/>
              </a:rPr>
              <a:t> </a:t>
            </a:r>
            <a:r>
              <a:rPr lang="de-DE" sz="2000" dirty="0" err="1">
                <a:solidFill>
                  <a:schemeClr val="accent2"/>
                </a:solidFill>
                <a:latin typeface="Calibri" pitchFamily="34" charset="0"/>
                <a:cs typeface="Calibri" pitchFamily="34" charset="0"/>
              </a:rPr>
              <a:t>artifacts</a:t>
            </a:r>
            <a:endParaRPr lang="de-DE" sz="2000" dirty="0">
              <a:solidFill>
                <a:schemeClr val="accent2"/>
              </a:solidFill>
              <a:latin typeface="Calibri" pitchFamily="34" charset="0"/>
              <a:cs typeface="Calibri" pitchFamily="34" charset="0"/>
            </a:endParaRPr>
          </a:p>
          <a:p>
            <a:pPr marL="285750" indent="-285750">
              <a:buFont typeface="Wingdings" pitchFamily="2" charset="2"/>
              <a:buChar char="v"/>
              <a:defRPr/>
            </a:pPr>
            <a:r>
              <a:rPr lang="de-DE" sz="2000" b="1" dirty="0">
                <a:solidFill>
                  <a:schemeClr val="accent2"/>
                </a:solidFill>
                <a:latin typeface="Calibri" pitchFamily="34" charset="0"/>
                <a:cs typeface="Calibri" pitchFamily="34" charset="0"/>
              </a:rPr>
              <a:t>Frames </a:t>
            </a:r>
            <a:r>
              <a:rPr lang="de-DE" sz="2000" b="1" dirty="0" err="1">
                <a:solidFill>
                  <a:schemeClr val="accent2"/>
                </a:solidFill>
                <a:latin typeface="Calibri" pitchFamily="34" charset="0"/>
                <a:cs typeface="Calibri" pitchFamily="34" charset="0"/>
              </a:rPr>
              <a:t>of</a:t>
            </a:r>
            <a:r>
              <a:rPr lang="de-DE" sz="2000" b="1" dirty="0">
                <a:solidFill>
                  <a:schemeClr val="accent2"/>
                </a:solidFill>
                <a:latin typeface="Calibri" pitchFamily="34" charset="0"/>
                <a:cs typeface="Calibri" pitchFamily="34" charset="0"/>
              </a:rPr>
              <a:t> </a:t>
            </a:r>
            <a:r>
              <a:rPr lang="de-DE" sz="2000" b="1" dirty="0" err="1">
                <a:solidFill>
                  <a:schemeClr val="accent2"/>
                </a:solidFill>
                <a:latin typeface="Calibri" pitchFamily="34" charset="0"/>
                <a:cs typeface="Calibri" pitchFamily="34" charset="0"/>
              </a:rPr>
              <a:t>reference</a:t>
            </a:r>
            <a:r>
              <a:rPr lang="de-DE" sz="2000" dirty="0">
                <a:solidFill>
                  <a:schemeClr val="accent2"/>
                </a:solidFill>
                <a:latin typeface="Calibri" pitchFamily="34" charset="0"/>
                <a:cs typeface="Calibri" pitchFamily="34" charset="0"/>
              </a:rPr>
              <a:t>, </a:t>
            </a:r>
            <a:r>
              <a:rPr lang="de-DE" sz="2000" dirty="0" err="1">
                <a:solidFill>
                  <a:schemeClr val="accent2"/>
                </a:solidFill>
                <a:latin typeface="Calibri" pitchFamily="34" charset="0"/>
                <a:cs typeface="Calibri" pitchFamily="34" charset="0"/>
              </a:rPr>
              <a:t>shaping</a:t>
            </a:r>
            <a:r>
              <a:rPr lang="de-DE" sz="2000" dirty="0">
                <a:solidFill>
                  <a:schemeClr val="accent2"/>
                </a:solidFill>
                <a:latin typeface="Calibri" pitchFamily="34" charset="0"/>
                <a:cs typeface="Calibri" pitchFamily="34" charset="0"/>
              </a:rPr>
              <a:t>  </a:t>
            </a:r>
            <a:r>
              <a:rPr lang="de-DE" sz="2000" dirty="0" err="1">
                <a:solidFill>
                  <a:schemeClr val="accent2"/>
                </a:solidFill>
                <a:latin typeface="Calibri" pitchFamily="34" charset="0"/>
                <a:cs typeface="Calibri" pitchFamily="34" charset="0"/>
              </a:rPr>
              <a:t>manners</a:t>
            </a:r>
            <a:r>
              <a:rPr lang="de-DE" sz="2000" dirty="0">
                <a:solidFill>
                  <a:schemeClr val="accent2"/>
                </a:solidFill>
                <a:latin typeface="Calibri" pitchFamily="34" charset="0"/>
                <a:cs typeface="Calibri" pitchFamily="34" charset="0"/>
              </a:rPr>
              <a:t>, </a:t>
            </a:r>
            <a:r>
              <a:rPr lang="de-DE" sz="2000" dirty="0" err="1">
                <a:solidFill>
                  <a:schemeClr val="accent2"/>
                </a:solidFill>
                <a:latin typeface="Calibri" pitchFamily="34" charset="0"/>
                <a:cs typeface="Calibri" pitchFamily="34" charset="0"/>
              </a:rPr>
              <a:t>mores</a:t>
            </a:r>
            <a:r>
              <a:rPr lang="de-DE" sz="2000" dirty="0">
                <a:solidFill>
                  <a:schemeClr val="accent2"/>
                </a:solidFill>
                <a:latin typeface="Calibri" pitchFamily="34" charset="0"/>
                <a:cs typeface="Calibri" pitchFamily="34" charset="0"/>
              </a:rPr>
              <a:t>, </a:t>
            </a:r>
            <a:r>
              <a:rPr lang="de-DE" sz="2000" dirty="0" err="1">
                <a:solidFill>
                  <a:schemeClr val="accent2"/>
                </a:solidFill>
                <a:latin typeface="Calibri" pitchFamily="34" charset="0"/>
                <a:cs typeface="Calibri" pitchFamily="34" charset="0"/>
              </a:rPr>
              <a:t>myths</a:t>
            </a:r>
            <a:r>
              <a:rPr lang="de-DE" sz="2000" dirty="0">
                <a:solidFill>
                  <a:schemeClr val="accent2"/>
                </a:solidFill>
                <a:latin typeface="Calibri" pitchFamily="34" charset="0"/>
                <a:cs typeface="Calibri" pitchFamily="34" charset="0"/>
              </a:rPr>
              <a:t> &amp; </a:t>
            </a:r>
            <a:r>
              <a:rPr lang="de-DE" sz="2000" dirty="0" err="1">
                <a:solidFill>
                  <a:schemeClr val="accent2"/>
                </a:solidFill>
                <a:latin typeface="Calibri" pitchFamily="34" charset="0"/>
                <a:cs typeface="Calibri" pitchFamily="34" charset="0"/>
              </a:rPr>
              <a:t>rites</a:t>
            </a:r>
            <a:endParaRPr lang="de-DE" sz="2000" dirty="0">
              <a:solidFill>
                <a:schemeClr val="accent2"/>
              </a:solidFill>
              <a:latin typeface="Calibri" pitchFamily="34" charset="0"/>
              <a:cs typeface="Calibri" pitchFamily="34" charset="0"/>
            </a:endParaRPr>
          </a:p>
          <a:p>
            <a:pPr marL="285750" indent="-285750">
              <a:buFont typeface="Wingdings" pitchFamily="2" charset="2"/>
              <a:buChar char="v"/>
              <a:defRPr/>
            </a:pPr>
            <a:r>
              <a:rPr lang="de-DE" sz="2000" dirty="0">
                <a:solidFill>
                  <a:schemeClr val="accent2"/>
                </a:solidFill>
                <a:latin typeface="Calibri" pitchFamily="34" charset="0"/>
                <a:cs typeface="Calibri" pitchFamily="34" charset="0"/>
              </a:rPr>
              <a:t>The </a:t>
            </a:r>
            <a:r>
              <a:rPr lang="de-DE" sz="2000" dirty="0" err="1">
                <a:solidFill>
                  <a:schemeClr val="accent2"/>
                </a:solidFill>
                <a:latin typeface="Calibri" pitchFamily="34" charset="0"/>
                <a:cs typeface="Calibri" pitchFamily="34" charset="0"/>
              </a:rPr>
              <a:t>balance</a:t>
            </a:r>
            <a:r>
              <a:rPr lang="de-DE" sz="2000" dirty="0">
                <a:solidFill>
                  <a:schemeClr val="accent2"/>
                </a:solidFill>
                <a:latin typeface="Calibri" pitchFamily="34" charset="0"/>
                <a:cs typeface="Calibri" pitchFamily="34" charset="0"/>
              </a:rPr>
              <a:t> </a:t>
            </a:r>
            <a:r>
              <a:rPr lang="de-DE" sz="2000" dirty="0" err="1">
                <a:solidFill>
                  <a:schemeClr val="accent2"/>
                </a:solidFill>
                <a:latin typeface="Calibri" pitchFamily="34" charset="0"/>
                <a:cs typeface="Calibri" pitchFamily="34" charset="0"/>
              </a:rPr>
              <a:t>or</a:t>
            </a:r>
            <a:r>
              <a:rPr lang="de-DE" sz="2000" dirty="0">
                <a:solidFill>
                  <a:schemeClr val="accent2"/>
                </a:solidFill>
                <a:latin typeface="Calibri" pitchFamily="34" charset="0"/>
                <a:cs typeface="Calibri" pitchFamily="34" charset="0"/>
              </a:rPr>
              <a:t> </a:t>
            </a:r>
            <a:r>
              <a:rPr lang="de-DE" sz="2000" dirty="0" err="1">
                <a:solidFill>
                  <a:schemeClr val="accent2"/>
                </a:solidFill>
                <a:latin typeface="Calibri" pitchFamily="34" charset="0"/>
                <a:cs typeface="Calibri" pitchFamily="34" charset="0"/>
              </a:rPr>
              <a:t>imbalance</a:t>
            </a:r>
            <a:r>
              <a:rPr lang="de-DE" sz="2000" dirty="0">
                <a:solidFill>
                  <a:schemeClr val="accent2"/>
                </a:solidFill>
                <a:latin typeface="Calibri" pitchFamily="34" charset="0"/>
                <a:cs typeface="Calibri" pitchFamily="34" charset="0"/>
              </a:rPr>
              <a:t> </a:t>
            </a:r>
            <a:r>
              <a:rPr lang="de-DE" sz="2000" dirty="0" err="1">
                <a:solidFill>
                  <a:schemeClr val="accent2"/>
                </a:solidFill>
                <a:latin typeface="Calibri" pitchFamily="34" charset="0"/>
                <a:cs typeface="Calibri" pitchFamily="34" charset="0"/>
              </a:rPr>
              <a:t>of</a:t>
            </a:r>
            <a:r>
              <a:rPr lang="de-DE" sz="2000" dirty="0">
                <a:solidFill>
                  <a:schemeClr val="accent2"/>
                </a:solidFill>
                <a:latin typeface="Calibri" pitchFamily="34" charset="0"/>
                <a:cs typeface="Calibri" pitchFamily="34" charset="0"/>
              </a:rPr>
              <a:t> </a:t>
            </a:r>
            <a:r>
              <a:rPr lang="de-DE" sz="2000" b="1" dirty="0" err="1">
                <a:solidFill>
                  <a:schemeClr val="accent2"/>
                </a:solidFill>
                <a:latin typeface="Calibri" pitchFamily="34" charset="0"/>
                <a:cs typeface="Calibri" pitchFamily="34" charset="0"/>
              </a:rPr>
              <a:t>emotions</a:t>
            </a:r>
            <a:r>
              <a:rPr lang="de-DE" sz="2000" b="1" dirty="0">
                <a:solidFill>
                  <a:schemeClr val="accent2"/>
                </a:solidFill>
                <a:latin typeface="Calibri" pitchFamily="34" charset="0"/>
                <a:cs typeface="Calibri" pitchFamily="34" charset="0"/>
              </a:rPr>
              <a:t> </a:t>
            </a:r>
            <a:r>
              <a:rPr lang="de-DE" sz="2000" dirty="0">
                <a:solidFill>
                  <a:schemeClr val="accent2"/>
                </a:solidFill>
                <a:latin typeface="Calibri" pitchFamily="34" charset="0"/>
                <a:cs typeface="Calibri" pitchFamily="34" charset="0"/>
              </a:rPr>
              <a:t>in </a:t>
            </a:r>
            <a:r>
              <a:rPr lang="de-DE" sz="2000" dirty="0" err="1">
                <a:solidFill>
                  <a:schemeClr val="accent2"/>
                </a:solidFill>
                <a:latin typeface="Calibri" pitchFamily="34" charset="0"/>
                <a:cs typeface="Calibri" pitchFamily="34" charset="0"/>
              </a:rPr>
              <a:t>society</a:t>
            </a:r>
            <a:r>
              <a:rPr lang="de-DE" sz="2000" dirty="0">
                <a:solidFill>
                  <a:schemeClr val="accent2"/>
                </a:solidFill>
                <a:latin typeface="Calibri" pitchFamily="34" charset="0"/>
                <a:cs typeface="Calibri" pitchFamily="34" charset="0"/>
              </a:rPr>
              <a:t> (</a:t>
            </a:r>
            <a:r>
              <a:rPr lang="de-DE" sz="2000" dirty="0" err="1">
                <a:solidFill>
                  <a:schemeClr val="accent2"/>
                </a:solidFill>
                <a:latin typeface="Calibri" pitchFamily="34" charset="0"/>
                <a:cs typeface="Calibri" pitchFamily="34" charset="0"/>
              </a:rPr>
              <a:t>security</a:t>
            </a:r>
            <a:r>
              <a:rPr lang="de-DE" sz="2000" dirty="0">
                <a:solidFill>
                  <a:schemeClr val="accent2"/>
                </a:solidFill>
                <a:latin typeface="Calibri" pitchFamily="34" charset="0"/>
                <a:cs typeface="Calibri" pitchFamily="34" charset="0"/>
              </a:rPr>
              <a:t> / </a:t>
            </a:r>
            <a:r>
              <a:rPr lang="de-DE" sz="2000" dirty="0" err="1">
                <a:solidFill>
                  <a:schemeClr val="accent2"/>
                </a:solidFill>
                <a:latin typeface="Calibri" pitchFamily="34" charset="0"/>
                <a:cs typeface="Calibri" pitchFamily="34" charset="0"/>
              </a:rPr>
              <a:t>insecurity</a:t>
            </a:r>
            <a:r>
              <a:rPr lang="de-DE" sz="2000" dirty="0">
                <a:solidFill>
                  <a:schemeClr val="accent2"/>
                </a:solidFill>
                <a:latin typeface="Calibri" pitchFamily="34" charset="0"/>
                <a:cs typeface="Calibri" pitchFamily="34" charset="0"/>
              </a:rPr>
              <a:t>, </a:t>
            </a:r>
            <a:r>
              <a:rPr lang="de-DE" sz="2000" dirty="0" err="1">
                <a:solidFill>
                  <a:schemeClr val="accent2"/>
                </a:solidFill>
                <a:latin typeface="Calibri" pitchFamily="34" charset="0"/>
                <a:cs typeface="Calibri" pitchFamily="34" charset="0"/>
              </a:rPr>
              <a:t>hope</a:t>
            </a:r>
            <a:r>
              <a:rPr lang="de-DE" sz="2000" dirty="0">
                <a:solidFill>
                  <a:schemeClr val="accent2"/>
                </a:solidFill>
                <a:latin typeface="Calibri" pitchFamily="34" charset="0"/>
                <a:cs typeface="Calibri" pitchFamily="34" charset="0"/>
              </a:rPr>
              <a:t> / </a:t>
            </a:r>
            <a:r>
              <a:rPr lang="de-DE" sz="2000" dirty="0" err="1">
                <a:solidFill>
                  <a:schemeClr val="accent2"/>
                </a:solidFill>
                <a:latin typeface="Calibri" pitchFamily="34" charset="0"/>
                <a:cs typeface="Calibri" pitchFamily="34" charset="0"/>
              </a:rPr>
              <a:t>fear</a:t>
            </a:r>
            <a:r>
              <a:rPr lang="de-DE" sz="2000" dirty="0">
                <a:solidFill>
                  <a:schemeClr val="accent2"/>
                </a:solidFill>
                <a:latin typeface="Calibri" pitchFamily="34" charset="0"/>
                <a:cs typeface="Calibri" pitchFamily="34" charset="0"/>
              </a:rPr>
              <a:t>, </a:t>
            </a:r>
          </a:p>
          <a:p>
            <a:pPr>
              <a:defRPr/>
            </a:pPr>
            <a:r>
              <a:rPr lang="de-DE" sz="2000" dirty="0">
                <a:solidFill>
                  <a:schemeClr val="accent2"/>
                </a:solidFill>
                <a:latin typeface="Calibri" pitchFamily="34" charset="0"/>
                <a:cs typeface="Calibri" pitchFamily="34" charset="0"/>
              </a:rPr>
              <a:t>     </a:t>
            </a:r>
            <a:r>
              <a:rPr lang="de-DE" sz="2000" dirty="0" err="1">
                <a:solidFill>
                  <a:schemeClr val="accent2"/>
                </a:solidFill>
                <a:latin typeface="Calibri" pitchFamily="34" charset="0"/>
                <a:cs typeface="Calibri" pitchFamily="34" charset="0"/>
              </a:rPr>
              <a:t>empathy</a:t>
            </a:r>
            <a:r>
              <a:rPr lang="de-DE" sz="2000" dirty="0">
                <a:solidFill>
                  <a:schemeClr val="accent2"/>
                </a:solidFill>
                <a:latin typeface="Calibri" pitchFamily="34" charset="0"/>
                <a:cs typeface="Calibri" pitchFamily="34" charset="0"/>
              </a:rPr>
              <a:t> / </a:t>
            </a:r>
            <a:r>
              <a:rPr lang="de-DE" sz="2000" dirty="0" err="1">
                <a:solidFill>
                  <a:schemeClr val="accent2"/>
                </a:solidFill>
                <a:latin typeface="Calibri" pitchFamily="34" charset="0"/>
                <a:cs typeface="Calibri" pitchFamily="34" charset="0"/>
              </a:rPr>
              <a:t>hatred</a:t>
            </a:r>
            <a:r>
              <a:rPr lang="de-DE" sz="2000" dirty="0">
                <a:solidFill>
                  <a:schemeClr val="accent2"/>
                </a:solidFill>
                <a:latin typeface="Calibri" pitchFamily="34" charset="0"/>
                <a:cs typeface="Calibri" pitchFamily="34" charset="0"/>
              </a:rPr>
              <a:t> … ) </a:t>
            </a:r>
          </a:p>
        </p:txBody>
      </p:sp>
      <p:sp>
        <p:nvSpPr>
          <p:cNvPr id="17" name="Rectangle 19"/>
          <p:cNvSpPr>
            <a:spLocks noChangeArrowheads="1"/>
          </p:cNvSpPr>
          <p:nvPr/>
        </p:nvSpPr>
        <p:spPr bwMode="auto">
          <a:xfrm rot="16200000">
            <a:off x="7067009" y="4051798"/>
            <a:ext cx="3528393" cy="266573"/>
          </a:xfrm>
          <a:prstGeom prst="rect">
            <a:avLst/>
          </a:prstGeom>
          <a:solidFill>
            <a:srgbClr val="FFFF00"/>
          </a:solidFill>
          <a:ln w="9525">
            <a:solidFill>
              <a:schemeClr val="tx1"/>
            </a:solidFill>
            <a:miter lim="800000"/>
            <a:headEnd/>
            <a:tailEnd/>
          </a:ln>
          <a:effectLst/>
        </p:spPr>
        <p:txBody>
          <a:bodyPr wrap="none" anchor="ctr"/>
          <a:lstStyle/>
          <a:p>
            <a:pPr algn="ctr"/>
            <a:r>
              <a:rPr lang="de-DE" sz="1600" b="1" i="1" dirty="0" err="1" smtClean="0">
                <a:latin typeface="Calibri" pitchFamily="34" charset="0"/>
              </a:rPr>
              <a:t>Social</a:t>
            </a:r>
            <a:r>
              <a:rPr lang="de-DE" sz="1600" b="1" i="1" dirty="0" smtClean="0">
                <a:latin typeface="Calibri" pitchFamily="34" charset="0"/>
              </a:rPr>
              <a:t> </a:t>
            </a:r>
            <a:r>
              <a:rPr lang="de-DE" sz="1600" b="1" i="1" dirty="0" err="1" smtClean="0">
                <a:latin typeface="Calibri" pitchFamily="34" charset="0"/>
              </a:rPr>
              <a:t>innovations</a:t>
            </a:r>
            <a:r>
              <a:rPr lang="de-DE" sz="1600" b="1" i="1" dirty="0" smtClean="0">
                <a:latin typeface="Calibri" pitchFamily="34" charset="0"/>
              </a:rPr>
              <a:t> </a:t>
            </a:r>
            <a:r>
              <a:rPr lang="de-DE" sz="1600" b="1" i="1" dirty="0" err="1" smtClean="0">
                <a:latin typeface="Calibri" pitchFamily="34" charset="0"/>
              </a:rPr>
              <a:t>required</a:t>
            </a:r>
            <a:r>
              <a:rPr lang="de-DE" sz="1600" b="1" i="1" dirty="0" smtClean="0">
                <a:latin typeface="Calibri" pitchFamily="34" charset="0"/>
              </a:rPr>
              <a:t> </a:t>
            </a:r>
            <a:r>
              <a:rPr lang="de-DE" sz="1600" b="1" i="1" dirty="0" err="1" smtClean="0">
                <a:latin typeface="Calibri" pitchFamily="34" charset="0"/>
              </a:rPr>
              <a:t>as</a:t>
            </a:r>
            <a:r>
              <a:rPr lang="de-DE" sz="1600" b="1" i="1" dirty="0" smtClean="0">
                <a:latin typeface="Calibri" pitchFamily="34" charset="0"/>
              </a:rPr>
              <a:t> </a:t>
            </a:r>
            <a:r>
              <a:rPr lang="de-DE" sz="1600" b="1" i="1" dirty="0" err="1" smtClean="0">
                <a:latin typeface="Calibri" pitchFamily="34" charset="0"/>
              </a:rPr>
              <a:t>well</a:t>
            </a:r>
            <a:r>
              <a:rPr lang="de-DE" sz="1600" b="1" i="1" dirty="0" smtClean="0">
                <a:latin typeface="Calibri" pitchFamily="34" charset="0"/>
              </a:rPr>
              <a:t> !</a:t>
            </a:r>
            <a:endParaRPr lang="de-AT" sz="1600" b="1" i="1" dirty="0">
              <a:latin typeface="Calibri" pitchFamily="34" charset="0"/>
            </a:endParaRPr>
          </a:p>
        </p:txBody>
      </p:sp>
    </p:spTree>
    <p:extLst>
      <p:ext uri="{BB962C8B-B14F-4D97-AF65-F5344CB8AC3E}">
        <p14:creationId xmlns:p14="http://schemas.microsoft.com/office/powerpoint/2010/main" val="369833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strVal val="#ppt_w*0.70"/>
                                          </p:val>
                                        </p:tav>
                                        <p:tav tm="100000">
                                          <p:val>
                                            <p:strVal val="#ppt_w"/>
                                          </p:val>
                                        </p:tav>
                                      </p:tavLst>
                                    </p:anim>
                                    <p:anim calcmode="lin" valueType="num">
                                      <p:cBhvr>
                                        <p:cTn id="28" dur="1000" fill="hold"/>
                                        <p:tgtEl>
                                          <p:spTgt spid="4"/>
                                        </p:tgtEl>
                                        <p:attrNameLst>
                                          <p:attrName>ppt_h</p:attrName>
                                        </p:attrNameLst>
                                      </p:cBhvr>
                                      <p:tavLst>
                                        <p:tav tm="0">
                                          <p:val>
                                            <p:strVal val="#ppt_h"/>
                                          </p:val>
                                        </p:tav>
                                        <p:tav tm="100000">
                                          <p:val>
                                            <p:strVal val="#ppt_h"/>
                                          </p:val>
                                        </p:tav>
                                      </p:tavLst>
                                    </p:anim>
                                    <p:animEffect transition="in" filter="fade">
                                      <p:cBhvr>
                                        <p:cTn id="29" dur="1000"/>
                                        <p:tgtEl>
                                          <p:spTgt spid="4"/>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strVal val="#ppt_w*0.70"/>
                                          </p:val>
                                        </p:tav>
                                        <p:tav tm="100000">
                                          <p:val>
                                            <p:strVal val="#ppt_w"/>
                                          </p:val>
                                        </p:tav>
                                      </p:tavLst>
                                    </p:anim>
                                    <p:anim calcmode="lin" valueType="num">
                                      <p:cBhvr>
                                        <p:cTn id="33" dur="1000" fill="hold"/>
                                        <p:tgtEl>
                                          <p:spTgt spid="9"/>
                                        </p:tgtEl>
                                        <p:attrNameLst>
                                          <p:attrName>ppt_h</p:attrName>
                                        </p:attrNameLst>
                                      </p:cBhvr>
                                      <p:tavLst>
                                        <p:tav tm="0">
                                          <p:val>
                                            <p:strVal val="#ppt_h"/>
                                          </p:val>
                                        </p:tav>
                                        <p:tav tm="100000">
                                          <p:val>
                                            <p:strVal val="#ppt_h"/>
                                          </p:val>
                                        </p:tav>
                                      </p:tavLst>
                                    </p:anim>
                                    <p:animEffect transition="in" filter="fade">
                                      <p:cBhvr>
                                        <p:cTn id="34" dur="1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nodeType="clickEffect">
                                  <p:stCondLst>
                                    <p:cond delay="0"/>
                                  </p:stCondLst>
                                  <p:childTnLst>
                                    <p:set>
                                      <p:cBhvr>
                                        <p:cTn id="43" dur="1" fill="hold">
                                          <p:stCondLst>
                                            <p:cond delay="0"/>
                                          </p:stCondLst>
                                        </p:cTn>
                                        <p:tgtEl>
                                          <p:spTgt spid="5">
                                            <p:txEl>
                                              <p:pRg st="0" end="0"/>
                                            </p:txEl>
                                          </p:spTgt>
                                        </p:tgtEl>
                                        <p:attrNameLst>
                                          <p:attrName>style.visibility</p:attrName>
                                        </p:attrNameLst>
                                      </p:cBhvr>
                                      <p:to>
                                        <p:strVal val="visible"/>
                                      </p:to>
                                    </p:set>
                                    <p:anim calcmode="lin" valueType="num">
                                      <p:cBhvr>
                                        <p:cTn id="44"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45"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46" dur="1000"/>
                                        <p:tgtEl>
                                          <p:spTgt spid="5">
                                            <p:txEl>
                                              <p:pRg st="0" end="0"/>
                                            </p:txEl>
                                          </p:spTgt>
                                        </p:tgtEl>
                                      </p:cBhvr>
                                    </p:animEffect>
                                  </p:childTnLst>
                                </p:cTn>
                              </p:par>
                              <p:par>
                                <p:cTn id="47" presetID="55" presetClass="entr" presetSubtype="0" fill="hold" nodeType="withEffect">
                                  <p:stCondLst>
                                    <p:cond delay="0"/>
                                  </p:stCondLst>
                                  <p:childTnLst>
                                    <p:set>
                                      <p:cBhvr>
                                        <p:cTn id="48" dur="1" fill="hold">
                                          <p:stCondLst>
                                            <p:cond delay="0"/>
                                          </p:stCondLst>
                                        </p:cTn>
                                        <p:tgtEl>
                                          <p:spTgt spid="5">
                                            <p:txEl>
                                              <p:pRg st="1" end="1"/>
                                            </p:txEl>
                                          </p:spTgt>
                                        </p:tgtEl>
                                        <p:attrNameLst>
                                          <p:attrName>style.visibility</p:attrName>
                                        </p:attrNameLst>
                                      </p:cBhvr>
                                      <p:to>
                                        <p:strVal val="visible"/>
                                      </p:to>
                                    </p:set>
                                    <p:anim calcmode="lin" valueType="num">
                                      <p:cBhvr>
                                        <p:cTn id="49"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50"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51" dur="1000"/>
                                        <p:tgtEl>
                                          <p:spTgt spid="5">
                                            <p:txEl>
                                              <p:pRg st="1" end="1"/>
                                            </p:txEl>
                                          </p:spTgt>
                                        </p:tgtEl>
                                      </p:cBhvr>
                                    </p:animEffect>
                                  </p:childTnLst>
                                </p:cTn>
                              </p:par>
                            </p:childTnLst>
                          </p:cTn>
                        </p:par>
                        <p:par>
                          <p:cTn id="52" fill="hold">
                            <p:stCondLst>
                              <p:cond delay="1000"/>
                            </p:stCondLst>
                            <p:childTnLst>
                              <p:par>
                                <p:cTn id="53" presetID="2" presetClass="entr" presetSubtype="12" fill="hold" nodeType="afterEffect">
                                  <p:stCondLst>
                                    <p:cond delay="0"/>
                                  </p:stCondLst>
                                  <p:childTnLst>
                                    <p:set>
                                      <p:cBhvr>
                                        <p:cTn id="54" dur="1" fill="hold">
                                          <p:stCondLst>
                                            <p:cond delay="0"/>
                                          </p:stCondLst>
                                        </p:cTn>
                                        <p:tgtEl>
                                          <p:spTgt spid="5">
                                            <p:txEl>
                                              <p:pRg st="2" end="2"/>
                                            </p:txEl>
                                          </p:spTgt>
                                        </p:tgtEl>
                                        <p:attrNameLst>
                                          <p:attrName>style.visibility</p:attrName>
                                        </p:attrNameLst>
                                      </p:cBhvr>
                                      <p:to>
                                        <p:strVal val="visible"/>
                                      </p:to>
                                    </p:set>
                                    <p:anim calcmode="lin" valueType="num">
                                      <p:cBhvr additive="base">
                                        <p:cTn id="55"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57" presetID="2" presetClass="entr" presetSubtype="12" fill="hold" nodeType="withEffect">
                                  <p:stCondLst>
                                    <p:cond delay="0"/>
                                  </p:stCondLst>
                                  <p:childTnLst>
                                    <p:set>
                                      <p:cBhvr>
                                        <p:cTn id="58" dur="1" fill="hold">
                                          <p:stCondLst>
                                            <p:cond delay="0"/>
                                          </p:stCondLst>
                                        </p:cTn>
                                        <p:tgtEl>
                                          <p:spTgt spid="5">
                                            <p:txEl>
                                              <p:pRg st="3" end="3"/>
                                            </p:txEl>
                                          </p:spTgt>
                                        </p:tgtEl>
                                        <p:attrNameLst>
                                          <p:attrName>style.visibility</p:attrName>
                                        </p:attrNameLst>
                                      </p:cBhvr>
                                      <p:to>
                                        <p:strVal val="visible"/>
                                      </p:to>
                                    </p:set>
                                    <p:anim calcmode="lin" valueType="num">
                                      <p:cBhvr additive="base">
                                        <p:cTn id="59"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5"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1000" fill="hold"/>
                                        <p:tgtEl>
                                          <p:spTgt spid="13"/>
                                        </p:tgtEl>
                                        <p:attrNameLst>
                                          <p:attrName>ppt_w</p:attrName>
                                        </p:attrNameLst>
                                      </p:cBhvr>
                                      <p:tavLst>
                                        <p:tav tm="0">
                                          <p:val>
                                            <p:strVal val="#ppt_w*0.70"/>
                                          </p:val>
                                        </p:tav>
                                        <p:tav tm="100000">
                                          <p:val>
                                            <p:strVal val="#ppt_w"/>
                                          </p:val>
                                        </p:tav>
                                      </p:tavLst>
                                    </p:anim>
                                    <p:anim calcmode="lin" valueType="num">
                                      <p:cBhvr>
                                        <p:cTn id="66" dur="1000" fill="hold"/>
                                        <p:tgtEl>
                                          <p:spTgt spid="13"/>
                                        </p:tgtEl>
                                        <p:attrNameLst>
                                          <p:attrName>ppt_h</p:attrName>
                                        </p:attrNameLst>
                                      </p:cBhvr>
                                      <p:tavLst>
                                        <p:tav tm="0">
                                          <p:val>
                                            <p:strVal val="#ppt_h"/>
                                          </p:val>
                                        </p:tav>
                                        <p:tav tm="100000">
                                          <p:val>
                                            <p:strVal val="#ppt_h"/>
                                          </p:val>
                                        </p:tav>
                                      </p:tavLst>
                                    </p:anim>
                                    <p:animEffect transition="in" filter="fade">
                                      <p:cBhvr>
                                        <p:cTn id="67" dur="10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8" presetClass="emph" presetSubtype="0" fill="hold" grpId="1" nodeType="clickEffect">
                                  <p:stCondLst>
                                    <p:cond delay="0"/>
                                  </p:stCondLst>
                                  <p:childTnLst>
                                    <p:animRot by="21600000">
                                      <p:cBhvr>
                                        <p:cTn id="71" dur="2000" fill="hold"/>
                                        <p:tgtEl>
                                          <p:spTgt spid="13"/>
                                        </p:tgtEl>
                                        <p:attrNameLst>
                                          <p:attrName>r</p:attrName>
                                        </p:attrNameLst>
                                      </p:cBhvr>
                                    </p:animRo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p:cTn id="76" dur="1000" fill="hold"/>
                                        <p:tgtEl>
                                          <p:spTgt spid="16"/>
                                        </p:tgtEl>
                                        <p:attrNameLst>
                                          <p:attrName>ppt_w</p:attrName>
                                        </p:attrNameLst>
                                      </p:cBhvr>
                                      <p:tavLst>
                                        <p:tav tm="0">
                                          <p:val>
                                            <p:fltVal val="0"/>
                                          </p:val>
                                        </p:tav>
                                        <p:tav tm="100000">
                                          <p:val>
                                            <p:strVal val="#ppt_w"/>
                                          </p:val>
                                        </p:tav>
                                      </p:tavLst>
                                    </p:anim>
                                    <p:anim calcmode="lin" valueType="num">
                                      <p:cBhvr>
                                        <p:cTn id="77" dur="1000" fill="hold"/>
                                        <p:tgtEl>
                                          <p:spTgt spid="16"/>
                                        </p:tgtEl>
                                        <p:attrNameLst>
                                          <p:attrName>ppt_h</p:attrName>
                                        </p:attrNameLst>
                                      </p:cBhvr>
                                      <p:tavLst>
                                        <p:tav tm="0">
                                          <p:val>
                                            <p:fltVal val="0"/>
                                          </p:val>
                                        </p:tav>
                                        <p:tav tm="100000">
                                          <p:val>
                                            <p:strVal val="#ppt_h"/>
                                          </p:val>
                                        </p:tav>
                                      </p:tavLst>
                                    </p:anim>
                                    <p:anim calcmode="lin" valueType="num">
                                      <p:cBhvr>
                                        <p:cTn id="78" dur="1000" fill="hold"/>
                                        <p:tgtEl>
                                          <p:spTgt spid="16"/>
                                        </p:tgtEl>
                                        <p:attrNameLst>
                                          <p:attrName>style.rotation</p:attrName>
                                        </p:attrNameLst>
                                      </p:cBhvr>
                                      <p:tavLst>
                                        <p:tav tm="0">
                                          <p:val>
                                            <p:fltVal val="90"/>
                                          </p:val>
                                        </p:tav>
                                        <p:tav tm="100000">
                                          <p:val>
                                            <p:fltVal val="0"/>
                                          </p:val>
                                        </p:tav>
                                      </p:tavLst>
                                    </p:anim>
                                    <p:animEffect transition="in" filter="fade">
                                      <p:cBhvr>
                                        <p:cTn id="79" dur="1000"/>
                                        <p:tgtEl>
                                          <p:spTgt spid="16"/>
                                        </p:tgtEl>
                                      </p:cBhvr>
                                    </p:animEffect>
                                  </p:childTnLst>
                                </p:cTn>
                              </p:par>
                              <p:par>
                                <p:cTn id="80" presetID="53" presetClass="entr" presetSubtype="16" fill="hold" nodeType="withEffect">
                                  <p:stCondLst>
                                    <p:cond delay="0"/>
                                  </p:stCondLst>
                                  <p:childTnLst>
                                    <p:set>
                                      <p:cBhvr>
                                        <p:cTn id="81" dur="1" fill="hold">
                                          <p:stCondLst>
                                            <p:cond delay="0"/>
                                          </p:stCondLst>
                                        </p:cTn>
                                        <p:tgtEl>
                                          <p:spTgt spid="16">
                                            <p:txEl>
                                              <p:pRg st="0" end="0"/>
                                            </p:txEl>
                                          </p:spTgt>
                                        </p:tgtEl>
                                        <p:attrNameLst>
                                          <p:attrName>style.visibility</p:attrName>
                                        </p:attrNameLst>
                                      </p:cBhvr>
                                      <p:to>
                                        <p:strVal val="visible"/>
                                      </p:to>
                                    </p:set>
                                    <p:anim calcmode="lin" valueType="num">
                                      <p:cBhvr>
                                        <p:cTn id="82"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83"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84" dur="500"/>
                                        <p:tgtEl>
                                          <p:spTgt spid="16">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16">
                                            <p:txEl>
                                              <p:pRg st="2" end="2"/>
                                            </p:txEl>
                                          </p:spTgt>
                                        </p:tgtEl>
                                        <p:attrNameLst>
                                          <p:attrName>style.visibility</p:attrName>
                                        </p:attrNameLst>
                                      </p:cBhvr>
                                      <p:to>
                                        <p:strVal val="visible"/>
                                      </p:to>
                                    </p:set>
                                    <p:anim calcmode="lin" valueType="num">
                                      <p:cBhvr additive="base">
                                        <p:cTn id="89"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16">
                                            <p:txEl>
                                              <p:pRg st="3" end="3"/>
                                            </p:txEl>
                                          </p:spTgt>
                                        </p:tgtEl>
                                        <p:attrNameLst>
                                          <p:attrName>style.visibility</p:attrName>
                                        </p:attrNameLst>
                                      </p:cBhvr>
                                      <p:to>
                                        <p:strVal val="visible"/>
                                      </p:to>
                                    </p:set>
                                    <p:anim calcmode="lin" valueType="num">
                                      <p:cBhvr additive="base">
                                        <p:cTn id="95"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16">
                                            <p:txEl>
                                              <p:pRg st="4" end="4"/>
                                            </p:txEl>
                                          </p:spTgt>
                                        </p:tgtEl>
                                        <p:attrNameLst>
                                          <p:attrName>style.visibility</p:attrName>
                                        </p:attrNameLst>
                                      </p:cBhvr>
                                      <p:to>
                                        <p:strVal val="visible"/>
                                      </p:to>
                                    </p:set>
                                    <p:anim calcmode="lin" valueType="num">
                                      <p:cBhvr additive="base">
                                        <p:cTn id="101"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1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16">
                                            <p:txEl>
                                              <p:pRg st="5" end="5"/>
                                            </p:txEl>
                                          </p:spTgt>
                                        </p:tgtEl>
                                        <p:attrNameLst>
                                          <p:attrName>style.visibility</p:attrName>
                                        </p:attrNameLst>
                                      </p:cBhvr>
                                      <p:to>
                                        <p:strVal val="visible"/>
                                      </p:to>
                                    </p:set>
                                    <p:anim calcmode="lin" valueType="num">
                                      <p:cBhvr additive="base">
                                        <p:cTn id="107" dur="500" fill="hold"/>
                                        <p:tgtEl>
                                          <p:spTgt spid="16">
                                            <p:txEl>
                                              <p:pRg st="5" end="5"/>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1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16">
                                            <p:txEl>
                                              <p:pRg st="6" end="6"/>
                                            </p:txEl>
                                          </p:spTgt>
                                        </p:tgtEl>
                                        <p:attrNameLst>
                                          <p:attrName>style.visibility</p:attrName>
                                        </p:attrNameLst>
                                      </p:cBhvr>
                                      <p:to>
                                        <p:strVal val="visible"/>
                                      </p:to>
                                    </p:set>
                                    <p:anim calcmode="lin" valueType="num">
                                      <p:cBhvr additive="base">
                                        <p:cTn id="113"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16">
                                            <p:txEl>
                                              <p:pRg st="6" end="6"/>
                                            </p:txEl>
                                          </p:spTgt>
                                        </p:tgtEl>
                                        <p:attrNameLst>
                                          <p:attrName>ppt_y</p:attrName>
                                        </p:attrNameLst>
                                      </p:cBhvr>
                                      <p:tavLst>
                                        <p:tav tm="0">
                                          <p:val>
                                            <p:strVal val="1+#ppt_h/2"/>
                                          </p:val>
                                        </p:tav>
                                        <p:tav tm="100000">
                                          <p:val>
                                            <p:strVal val="#ppt_y"/>
                                          </p:val>
                                        </p:tav>
                                      </p:tavLst>
                                    </p:anim>
                                  </p:childTnLst>
                                </p:cTn>
                              </p:par>
                              <p:par>
                                <p:cTn id="115" presetID="2" presetClass="entr" presetSubtype="4" fill="hold" nodeType="withEffect">
                                  <p:stCondLst>
                                    <p:cond delay="0"/>
                                  </p:stCondLst>
                                  <p:childTnLst>
                                    <p:set>
                                      <p:cBhvr>
                                        <p:cTn id="116" dur="1" fill="hold">
                                          <p:stCondLst>
                                            <p:cond delay="0"/>
                                          </p:stCondLst>
                                        </p:cTn>
                                        <p:tgtEl>
                                          <p:spTgt spid="16">
                                            <p:txEl>
                                              <p:pRg st="7" end="7"/>
                                            </p:txEl>
                                          </p:spTgt>
                                        </p:tgtEl>
                                        <p:attrNameLst>
                                          <p:attrName>style.visibility</p:attrName>
                                        </p:attrNameLst>
                                      </p:cBhvr>
                                      <p:to>
                                        <p:strVal val="visible"/>
                                      </p:to>
                                    </p:set>
                                    <p:anim calcmode="lin" valueType="num">
                                      <p:cBhvr additive="base">
                                        <p:cTn id="117" dur="500" fill="hold"/>
                                        <p:tgtEl>
                                          <p:spTgt spid="16">
                                            <p:txEl>
                                              <p:pRg st="7" end="7"/>
                                            </p:txEl>
                                          </p:spTgt>
                                        </p:tgtEl>
                                        <p:attrNameLst>
                                          <p:attrName>ppt_x</p:attrName>
                                        </p:attrNameLst>
                                      </p:cBhvr>
                                      <p:tavLst>
                                        <p:tav tm="0">
                                          <p:val>
                                            <p:strVal val="#ppt_x"/>
                                          </p:val>
                                        </p:tav>
                                        <p:tav tm="100000">
                                          <p:val>
                                            <p:strVal val="#ppt_x"/>
                                          </p:val>
                                        </p:tav>
                                      </p:tavLst>
                                    </p:anim>
                                    <p:anim calcmode="lin" valueType="num">
                                      <p:cBhvr additive="base">
                                        <p:cTn id="118" dur="500" fill="hold"/>
                                        <p:tgtEl>
                                          <p:spTgt spid="1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31" presetClass="entr" presetSubtype="0" fill="hold" grpId="0" nodeType="clickEffect">
                                  <p:stCondLst>
                                    <p:cond delay="0"/>
                                  </p:stCondLst>
                                  <p:childTnLst>
                                    <p:set>
                                      <p:cBhvr>
                                        <p:cTn id="122" dur="1" fill="hold">
                                          <p:stCondLst>
                                            <p:cond delay="0"/>
                                          </p:stCondLst>
                                        </p:cTn>
                                        <p:tgtEl>
                                          <p:spTgt spid="17"/>
                                        </p:tgtEl>
                                        <p:attrNameLst>
                                          <p:attrName>style.visibility</p:attrName>
                                        </p:attrNameLst>
                                      </p:cBhvr>
                                      <p:to>
                                        <p:strVal val="visible"/>
                                      </p:to>
                                    </p:set>
                                    <p:anim calcmode="lin" valueType="num">
                                      <p:cBhvr>
                                        <p:cTn id="123" dur="1000" fill="hold"/>
                                        <p:tgtEl>
                                          <p:spTgt spid="17"/>
                                        </p:tgtEl>
                                        <p:attrNameLst>
                                          <p:attrName>ppt_w</p:attrName>
                                        </p:attrNameLst>
                                      </p:cBhvr>
                                      <p:tavLst>
                                        <p:tav tm="0">
                                          <p:val>
                                            <p:fltVal val="0"/>
                                          </p:val>
                                        </p:tav>
                                        <p:tav tm="100000">
                                          <p:val>
                                            <p:strVal val="#ppt_w"/>
                                          </p:val>
                                        </p:tav>
                                      </p:tavLst>
                                    </p:anim>
                                    <p:anim calcmode="lin" valueType="num">
                                      <p:cBhvr>
                                        <p:cTn id="124" dur="1000" fill="hold"/>
                                        <p:tgtEl>
                                          <p:spTgt spid="17"/>
                                        </p:tgtEl>
                                        <p:attrNameLst>
                                          <p:attrName>ppt_h</p:attrName>
                                        </p:attrNameLst>
                                      </p:cBhvr>
                                      <p:tavLst>
                                        <p:tav tm="0">
                                          <p:val>
                                            <p:fltVal val="0"/>
                                          </p:val>
                                        </p:tav>
                                        <p:tav tm="100000">
                                          <p:val>
                                            <p:strVal val="#ppt_h"/>
                                          </p:val>
                                        </p:tav>
                                      </p:tavLst>
                                    </p:anim>
                                    <p:anim calcmode="lin" valueType="num">
                                      <p:cBhvr>
                                        <p:cTn id="125" dur="1000" fill="hold"/>
                                        <p:tgtEl>
                                          <p:spTgt spid="17"/>
                                        </p:tgtEl>
                                        <p:attrNameLst>
                                          <p:attrName>style.rotation</p:attrName>
                                        </p:attrNameLst>
                                      </p:cBhvr>
                                      <p:tavLst>
                                        <p:tav tm="0">
                                          <p:val>
                                            <p:fltVal val="90"/>
                                          </p:val>
                                        </p:tav>
                                        <p:tav tm="100000">
                                          <p:val>
                                            <p:fltVal val="0"/>
                                          </p:val>
                                        </p:tav>
                                      </p:tavLst>
                                    </p:anim>
                                    <p:animEffect transition="in" filter="fade">
                                      <p:cBhvr>
                                        <p:cTn id="12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3" grpId="0" animBg="1"/>
      <p:bldP spid="13" grpId="1" animBg="1"/>
      <p:bldP spid="14" grpId="0"/>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500" y="476250"/>
            <a:ext cx="49022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3415" name="Picture 7" descr="Antenn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989138"/>
            <a:ext cx="26638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3416" name="Picture 5" descr="http://tbn0.google.com/images?q=tbn:GMXDEHDdf-3V5M:http://blogoscoped.com/files/was-wir-wissen.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641350"/>
            <a:ext cx="338455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11"/>
          <p:cNvSpPr>
            <a:spLocks noGrp="1" noChangeArrowheads="1"/>
          </p:cNvSpPr>
          <p:nvPr>
            <p:ph type="title"/>
          </p:nvPr>
        </p:nvSpPr>
        <p:spPr>
          <a:xfrm>
            <a:off x="3924300" y="811213"/>
            <a:ext cx="4752975" cy="1104900"/>
          </a:xfrm>
          <a:noFill/>
        </p:spPr>
        <p:txBody>
          <a:bodyPr/>
          <a:lstStyle/>
          <a:p>
            <a:pPr algn="r"/>
            <a:r>
              <a:rPr lang="de-DE" altLang="de-DE" sz="2400" smtClean="0">
                <a:latin typeface="Calibri" pitchFamily="34" charset="0"/>
              </a:rPr>
              <a:t>Social change, development,</a:t>
            </a:r>
            <a:br>
              <a:rPr lang="de-DE" altLang="de-DE" sz="2400" smtClean="0">
                <a:latin typeface="Calibri" pitchFamily="34" charset="0"/>
              </a:rPr>
            </a:br>
            <a:r>
              <a:rPr lang="de-DE" altLang="de-DE" sz="2400" smtClean="0">
                <a:latin typeface="Calibri" pitchFamily="34" charset="0"/>
              </a:rPr>
              <a:t>crisis and ‚Grand Challenges‘:</a:t>
            </a:r>
            <a:br>
              <a:rPr lang="de-DE" altLang="de-DE" sz="2400" smtClean="0">
                <a:latin typeface="Calibri" pitchFamily="34" charset="0"/>
              </a:rPr>
            </a:br>
            <a:r>
              <a:rPr lang="de-DE" altLang="de-DE" sz="2400" smtClean="0">
                <a:latin typeface="Calibri" pitchFamily="34" charset="0"/>
              </a:rPr>
              <a:t>Resources and solutions</a:t>
            </a:r>
            <a:endParaRPr lang="de-AT" altLang="de-DE" sz="2400" smtClean="0">
              <a:latin typeface="Calibri" pitchFamily="34" charset="0"/>
            </a:endParaRPr>
          </a:p>
        </p:txBody>
      </p:sp>
      <p:pic>
        <p:nvPicPr>
          <p:cNvPr id="19462" name="Picture 14"/>
          <p:cNvPicPr>
            <a:picLocks noChangeAspect="1" noChangeArrowheads="1"/>
          </p:cNvPicPr>
          <p:nvPr/>
        </p:nvPicPr>
        <p:blipFill>
          <a:blip r:embed="rId6">
            <a:grayscl/>
            <a:extLst>
              <a:ext uri="{28A0092B-C50C-407E-A947-70E740481C1C}">
                <a14:useLocalDpi xmlns:a14="http://schemas.microsoft.com/office/drawing/2010/main" val="0"/>
              </a:ext>
            </a:extLst>
          </a:blip>
          <a:srcRect t="30244" b="35329"/>
          <a:stretch>
            <a:fillRect/>
          </a:stretch>
        </p:blipFill>
        <p:spPr bwMode="auto">
          <a:xfrm>
            <a:off x="-101600" y="-26988"/>
            <a:ext cx="9282113"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73424" name="Text Box 16"/>
          <p:cNvSpPr txBox="1">
            <a:spLocks noChangeArrowheads="1"/>
          </p:cNvSpPr>
          <p:nvPr/>
        </p:nvSpPr>
        <p:spPr bwMode="auto">
          <a:xfrm>
            <a:off x="1179513" y="1125538"/>
            <a:ext cx="16700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r>
              <a:rPr lang="de-DE" altLang="de-DE" sz="2800" b="1">
                <a:solidFill>
                  <a:schemeClr val="bg1"/>
                </a:solidFill>
                <a:latin typeface="Calibri" pitchFamily="34" charset="0"/>
              </a:rPr>
              <a:t>Evolution </a:t>
            </a:r>
          </a:p>
          <a:p>
            <a:pPr algn="ctr"/>
            <a:r>
              <a:rPr lang="de-DE" altLang="de-DE" sz="2800" b="1">
                <a:solidFill>
                  <a:schemeClr val="bg1"/>
                </a:solidFill>
                <a:latin typeface="Calibri" pitchFamily="34" charset="0"/>
              </a:rPr>
              <a:t>of Brains</a:t>
            </a:r>
          </a:p>
        </p:txBody>
      </p:sp>
      <p:pic>
        <p:nvPicPr>
          <p:cNvPr id="273425" name="Picture 17" descr="matrix_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213" y="4506913"/>
            <a:ext cx="2663825"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3426" name="Text Box 18"/>
          <p:cNvSpPr txBox="1">
            <a:spLocks noChangeArrowheads="1"/>
          </p:cNvSpPr>
          <p:nvPr/>
        </p:nvSpPr>
        <p:spPr bwMode="auto">
          <a:xfrm>
            <a:off x="931863" y="4005263"/>
            <a:ext cx="21018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r>
              <a:rPr lang="de-DE" altLang="de-DE" sz="2800" b="1">
                <a:solidFill>
                  <a:schemeClr val="bg1"/>
                </a:solidFill>
                <a:latin typeface="Calibri" pitchFamily="34" charset="0"/>
              </a:rPr>
              <a:t>Innovative</a:t>
            </a:r>
          </a:p>
          <a:p>
            <a:pPr algn="ctr"/>
            <a:r>
              <a:rPr lang="de-DE" altLang="de-DE" sz="2800" b="1">
                <a:solidFill>
                  <a:schemeClr val="bg1"/>
                </a:solidFill>
                <a:latin typeface="Calibri" pitchFamily="34" charset="0"/>
              </a:rPr>
              <a:t>Technologies</a:t>
            </a:r>
            <a:endParaRPr lang="de-AT" altLang="de-DE" sz="2800" b="1">
              <a:solidFill>
                <a:schemeClr val="bg1"/>
              </a:solidFill>
              <a:latin typeface="Calibri" pitchFamily="34" charset="0"/>
            </a:endParaRPr>
          </a:p>
        </p:txBody>
      </p:sp>
      <p:sp>
        <p:nvSpPr>
          <p:cNvPr id="19466" name="Rectangle 11"/>
          <p:cNvSpPr>
            <a:spLocks noChangeArrowheads="1"/>
          </p:cNvSpPr>
          <p:nvPr/>
        </p:nvSpPr>
        <p:spPr bwMode="auto">
          <a:xfrm>
            <a:off x="-101600" y="0"/>
            <a:ext cx="9282113"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de-DE" altLang="de-DE" sz="3600" b="1" u="sng">
                <a:solidFill>
                  <a:srgbClr val="FFFF00"/>
                </a:solidFill>
                <a:latin typeface="Calibri" pitchFamily="34" charset="0"/>
              </a:rPr>
              <a:t>WHY </a:t>
            </a:r>
            <a:r>
              <a:rPr lang="de-DE" altLang="de-DE" sz="4400" b="1" i="1" u="sng">
                <a:solidFill>
                  <a:srgbClr val="FFFF00"/>
                </a:solidFill>
                <a:latin typeface="Calibri" pitchFamily="34" charset="0"/>
              </a:rPr>
              <a:t>SOCIAL</a:t>
            </a:r>
            <a:r>
              <a:rPr lang="de-DE" altLang="de-DE" sz="3600" b="1" u="sng">
                <a:solidFill>
                  <a:srgbClr val="FFFF00"/>
                </a:solidFill>
                <a:latin typeface="Calibri" pitchFamily="34" charset="0"/>
              </a:rPr>
              <a:t> INNOVATION ?</a:t>
            </a:r>
            <a:endParaRPr lang="de-AT" altLang="de-DE" sz="3600" b="1" u="sng">
              <a:solidFill>
                <a:srgbClr val="FFFF00"/>
              </a:solidFill>
              <a:latin typeface="Calibri" pitchFamily="34" charset="0"/>
            </a:endParaRPr>
          </a:p>
        </p:txBody>
      </p:sp>
      <p:sp>
        <p:nvSpPr>
          <p:cNvPr id="273413" name="Text Box 5"/>
          <p:cNvSpPr txBox="1">
            <a:spLocks noChangeArrowheads="1"/>
          </p:cNvSpPr>
          <p:nvPr/>
        </p:nvSpPr>
        <p:spPr bwMode="auto">
          <a:xfrm>
            <a:off x="3492500" y="5373688"/>
            <a:ext cx="547211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r>
              <a:rPr lang="de-DE" altLang="de-DE" sz="2400" b="1" i="1" dirty="0" err="1" smtClean="0">
                <a:solidFill>
                  <a:schemeClr val="bg1"/>
                </a:solidFill>
                <a:latin typeface="Calibri" pitchFamily="34" charset="0"/>
              </a:rPr>
              <a:t>Social</a:t>
            </a:r>
            <a:r>
              <a:rPr lang="de-DE" altLang="de-DE" sz="2400" b="1" i="1" dirty="0" smtClean="0">
                <a:solidFill>
                  <a:schemeClr val="bg1"/>
                </a:solidFill>
                <a:latin typeface="Calibri" pitchFamily="34" charset="0"/>
              </a:rPr>
              <a:t> Innovation </a:t>
            </a:r>
            <a:r>
              <a:rPr lang="de-DE" altLang="de-DE" sz="2400" b="1" i="1" dirty="0" err="1" smtClean="0">
                <a:solidFill>
                  <a:schemeClr val="bg1"/>
                </a:solidFill>
                <a:latin typeface="Calibri" pitchFamily="34" charset="0"/>
              </a:rPr>
              <a:t>for</a:t>
            </a:r>
            <a:r>
              <a:rPr lang="de-DE" altLang="de-DE" sz="2400" b="1" i="1" dirty="0" smtClean="0">
                <a:solidFill>
                  <a:schemeClr val="bg1"/>
                </a:solidFill>
                <a:latin typeface="Calibri" pitchFamily="34" charset="0"/>
              </a:rPr>
              <a:t> </a:t>
            </a:r>
            <a:r>
              <a:rPr lang="de-DE" altLang="de-DE" sz="2400" b="1" i="1" dirty="0" err="1" smtClean="0">
                <a:solidFill>
                  <a:schemeClr val="bg1"/>
                </a:solidFill>
                <a:latin typeface="Calibri" pitchFamily="34" charset="0"/>
              </a:rPr>
              <a:t>Social</a:t>
            </a:r>
            <a:r>
              <a:rPr lang="de-DE" altLang="de-DE" sz="2400" b="1" i="1" dirty="0" smtClean="0">
                <a:solidFill>
                  <a:schemeClr val="bg1"/>
                </a:solidFill>
                <a:latin typeface="Calibri" pitchFamily="34" charset="0"/>
              </a:rPr>
              <a:t> A</a:t>
            </a:r>
            <a:r>
              <a:rPr lang="de-DE" altLang="de-DE" sz="2600" b="1" i="1" dirty="0" smtClean="0">
                <a:solidFill>
                  <a:schemeClr val="bg1"/>
                </a:solidFill>
                <a:latin typeface="Calibri" pitchFamily="34" charset="0"/>
              </a:rPr>
              <a:t>ction </a:t>
            </a:r>
            <a:r>
              <a:rPr lang="de-DE" altLang="de-DE" sz="2400" b="1" dirty="0" smtClean="0">
                <a:solidFill>
                  <a:schemeClr val="bg1"/>
                </a:solidFill>
                <a:latin typeface="Calibri" pitchFamily="34" charset="0"/>
              </a:rPr>
              <a:t>!</a:t>
            </a:r>
            <a:endParaRPr lang="de-AT" altLang="de-DE" sz="2400" b="1" dirty="0">
              <a:solidFill>
                <a:schemeClr val="bg1"/>
              </a:solidFill>
              <a:latin typeface="Calibri" pitchFamily="34" charset="0"/>
            </a:endParaRPr>
          </a:p>
        </p:txBody>
      </p:sp>
      <p:sp>
        <p:nvSpPr>
          <p:cNvPr id="2" name="Text Box 5"/>
          <p:cNvSpPr txBox="1">
            <a:spLocks noChangeArrowheads="1"/>
          </p:cNvSpPr>
          <p:nvPr/>
        </p:nvSpPr>
        <p:spPr bwMode="auto">
          <a:xfrm>
            <a:off x="4572000" y="5851525"/>
            <a:ext cx="5472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r>
              <a:rPr lang="de-DE" altLang="de-DE" sz="2400" b="1" i="1" dirty="0">
                <a:solidFill>
                  <a:srgbClr val="0000CC"/>
                </a:solidFill>
                <a:latin typeface="Calibri" pitchFamily="34" charset="0"/>
              </a:rPr>
              <a:t>&gt;&gt; Cultural Evolution</a:t>
            </a:r>
            <a:endParaRPr lang="de-AT" altLang="de-DE" sz="2400" b="1" i="1" dirty="0">
              <a:solidFill>
                <a:srgbClr val="0000CC"/>
              </a:solidFill>
              <a:latin typeface="Calibri" pitchFamily="34" charset="0"/>
            </a:endParaRPr>
          </a:p>
        </p:txBody>
      </p:sp>
      <p:sp>
        <p:nvSpPr>
          <p:cNvPr id="3" name="Text Box 5"/>
          <p:cNvSpPr txBox="1">
            <a:spLocks noChangeArrowheads="1"/>
          </p:cNvSpPr>
          <p:nvPr/>
        </p:nvSpPr>
        <p:spPr bwMode="auto">
          <a:xfrm>
            <a:off x="539750" y="5876925"/>
            <a:ext cx="54721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r>
              <a:rPr lang="de-DE" altLang="de-DE" sz="2000" dirty="0">
                <a:solidFill>
                  <a:schemeClr val="bg1"/>
                </a:solidFill>
                <a:latin typeface="Calibri" pitchFamily="34" charset="0"/>
              </a:rPr>
              <a:t>Collaborative </a:t>
            </a:r>
            <a:r>
              <a:rPr lang="de-DE" altLang="de-DE" sz="2000" dirty="0" err="1">
                <a:solidFill>
                  <a:schemeClr val="bg1"/>
                </a:solidFill>
                <a:latin typeface="Calibri" pitchFamily="34" charset="0"/>
              </a:rPr>
              <a:t>intelligence</a:t>
            </a:r>
            <a:r>
              <a:rPr lang="de-DE" altLang="de-DE" sz="1800" dirty="0">
                <a:solidFill>
                  <a:srgbClr val="0000CC"/>
                </a:solidFill>
                <a:latin typeface="Calibri" pitchFamily="34" charset="0"/>
              </a:rPr>
              <a:t> &amp; intelligent </a:t>
            </a:r>
            <a:r>
              <a:rPr lang="de-DE" altLang="de-DE" sz="1800" dirty="0" err="1">
                <a:solidFill>
                  <a:srgbClr val="0000CC"/>
                </a:solidFill>
                <a:latin typeface="Calibri" pitchFamily="34" charset="0"/>
              </a:rPr>
              <a:t>collaboration</a:t>
            </a:r>
            <a:endParaRPr lang="de-AT" altLang="de-DE" sz="1800" dirty="0">
              <a:solidFill>
                <a:srgbClr val="0000CC"/>
              </a:solidFill>
              <a:latin typeface="Calibri" pitchFamily="34" charset="0"/>
            </a:endParaRPr>
          </a:p>
        </p:txBody>
      </p:sp>
      <p:pic>
        <p:nvPicPr>
          <p:cNvPr id="19470" name="Picture 13"/>
          <p:cNvPicPr>
            <a:picLocks noChangeAspect="1" noChangeArrowheads="1"/>
          </p:cNvPicPr>
          <p:nvPr/>
        </p:nvPicPr>
        <p:blipFill>
          <a:blip r:embed="rId8">
            <a:grayscl/>
            <a:extLst>
              <a:ext uri="{28A0092B-C50C-407E-A947-70E740481C1C}">
                <a14:useLocalDpi xmlns:a14="http://schemas.microsoft.com/office/drawing/2010/main" val="0"/>
              </a:ext>
            </a:extLst>
          </a:blip>
          <a:srcRect t="10394" b="45430"/>
          <a:stretch>
            <a:fillRect/>
          </a:stretch>
        </p:blipFill>
        <p:spPr bwMode="auto">
          <a:xfrm>
            <a:off x="0" y="6308725"/>
            <a:ext cx="9144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 name="Rechteck 14"/>
          <p:cNvSpPr/>
          <p:nvPr/>
        </p:nvSpPr>
        <p:spPr>
          <a:xfrm rot="16200000">
            <a:off x="-1150695" y="4759207"/>
            <a:ext cx="2628476" cy="400110"/>
          </a:xfrm>
          <a:prstGeom prst="rect">
            <a:avLst/>
          </a:prstGeom>
        </p:spPr>
        <p:txBody>
          <a:bodyPr wrap="none">
            <a:spAutoFit/>
          </a:bodyPr>
          <a:lstStyle/>
          <a:p>
            <a:r>
              <a:rPr lang="en-US" altLang="de-DE" sz="2000" b="1" i="1" dirty="0" smtClean="0">
                <a:solidFill>
                  <a:srgbClr val="000066"/>
                </a:solidFill>
                <a:latin typeface="Calibri" pitchFamily="34" charset="0"/>
              </a:rPr>
              <a:t>1. Innovation </a:t>
            </a:r>
            <a:r>
              <a:rPr lang="en-US" altLang="de-DE" sz="2000" b="1" i="1" dirty="0">
                <a:solidFill>
                  <a:srgbClr val="000066"/>
                </a:solidFill>
                <a:latin typeface="Calibri" pitchFamily="34" charset="0"/>
              </a:rPr>
              <a:t>culture </a:t>
            </a:r>
            <a:r>
              <a:rPr lang="en-US" altLang="de-DE" sz="2000" b="1" i="1" dirty="0" smtClean="0">
                <a:solidFill>
                  <a:srgbClr val="000066"/>
                </a:solidFill>
                <a:latin typeface="Calibri" pitchFamily="34" charset="0"/>
              </a:rPr>
              <a:t>…</a:t>
            </a:r>
            <a:endParaRPr lang="de-DE" sz="2000" b="1" dirty="0">
              <a:solidFill>
                <a:srgbClr val="00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73412"/>
                                        </p:tgtEl>
                                        <p:attrNameLst>
                                          <p:attrName>style.visibility</p:attrName>
                                        </p:attrNameLst>
                                      </p:cBhvr>
                                      <p:to>
                                        <p:strVal val="visible"/>
                                      </p:to>
                                    </p:set>
                                    <p:animEffect transition="in" filter="blinds(horizontal)">
                                      <p:cBhvr>
                                        <p:cTn id="7" dur="500"/>
                                        <p:tgtEl>
                                          <p:spTgt spid="27341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7174"/>
                                        </p:tgtEl>
                                        <p:attrNameLst>
                                          <p:attrName>style.visibility</p:attrName>
                                        </p:attrNameLst>
                                      </p:cBhvr>
                                      <p:to>
                                        <p:strVal val="visible"/>
                                      </p:to>
                                    </p:set>
                                    <p:anim calcmode="lin" valueType="num">
                                      <p:cBhvr>
                                        <p:cTn id="12" dur="1000" fill="hold"/>
                                        <p:tgtEl>
                                          <p:spTgt spid="7174"/>
                                        </p:tgtEl>
                                        <p:attrNameLst>
                                          <p:attrName>ppt_w</p:attrName>
                                        </p:attrNameLst>
                                      </p:cBhvr>
                                      <p:tavLst>
                                        <p:tav tm="0">
                                          <p:val>
                                            <p:strVal val="#ppt_w*0.70"/>
                                          </p:val>
                                        </p:tav>
                                        <p:tav tm="100000">
                                          <p:val>
                                            <p:strVal val="#ppt_w"/>
                                          </p:val>
                                        </p:tav>
                                      </p:tavLst>
                                    </p:anim>
                                    <p:anim calcmode="lin" valueType="num">
                                      <p:cBhvr>
                                        <p:cTn id="13" dur="1000" fill="hold"/>
                                        <p:tgtEl>
                                          <p:spTgt spid="7174"/>
                                        </p:tgtEl>
                                        <p:attrNameLst>
                                          <p:attrName>ppt_h</p:attrName>
                                        </p:attrNameLst>
                                      </p:cBhvr>
                                      <p:tavLst>
                                        <p:tav tm="0">
                                          <p:val>
                                            <p:strVal val="#ppt_h"/>
                                          </p:val>
                                        </p:tav>
                                        <p:tav tm="100000">
                                          <p:val>
                                            <p:strVal val="#ppt_h"/>
                                          </p:val>
                                        </p:tav>
                                      </p:tavLst>
                                    </p:anim>
                                    <p:animEffect transition="in" filter="fade">
                                      <p:cBhvr>
                                        <p:cTn id="14" dur="1000"/>
                                        <p:tgtEl>
                                          <p:spTgt spid="7174"/>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273415"/>
                                        </p:tgtEl>
                                        <p:attrNameLst>
                                          <p:attrName>style.visibility</p:attrName>
                                        </p:attrNameLst>
                                      </p:cBhvr>
                                      <p:to>
                                        <p:strVal val="visible"/>
                                      </p:to>
                                    </p:set>
                                    <p:animEffect transition="in" filter="blinds(horizontal)">
                                      <p:cBhvr>
                                        <p:cTn id="19" dur="500"/>
                                        <p:tgtEl>
                                          <p:spTgt spid="273415"/>
                                        </p:tgtEl>
                                      </p:cBhvr>
                                    </p:animEffect>
                                  </p:childTnLst>
                                </p:cTn>
                              </p:par>
                              <p:par>
                                <p:cTn id="20" presetID="3" presetClass="entr" presetSubtype="10" fill="hold" nodeType="withEffect">
                                  <p:stCondLst>
                                    <p:cond delay="0"/>
                                  </p:stCondLst>
                                  <p:childTnLst>
                                    <p:set>
                                      <p:cBhvr>
                                        <p:cTn id="21" dur="1" fill="hold">
                                          <p:stCondLst>
                                            <p:cond delay="0"/>
                                          </p:stCondLst>
                                        </p:cTn>
                                        <p:tgtEl>
                                          <p:spTgt spid="273425"/>
                                        </p:tgtEl>
                                        <p:attrNameLst>
                                          <p:attrName>style.visibility</p:attrName>
                                        </p:attrNameLst>
                                      </p:cBhvr>
                                      <p:to>
                                        <p:strVal val="visible"/>
                                      </p:to>
                                    </p:set>
                                    <p:animEffect transition="in" filter="blinds(horizontal)">
                                      <p:cBhvr>
                                        <p:cTn id="22" dur="500"/>
                                        <p:tgtEl>
                                          <p:spTgt spid="273425"/>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273426"/>
                                        </p:tgtEl>
                                        <p:attrNameLst>
                                          <p:attrName>style.visibility</p:attrName>
                                        </p:attrNameLst>
                                      </p:cBhvr>
                                      <p:to>
                                        <p:strVal val="visible"/>
                                      </p:to>
                                    </p:set>
                                    <p:anim calcmode="lin" valueType="num">
                                      <p:cBhvr>
                                        <p:cTn id="25" dur="1000" fill="hold"/>
                                        <p:tgtEl>
                                          <p:spTgt spid="273426"/>
                                        </p:tgtEl>
                                        <p:attrNameLst>
                                          <p:attrName>ppt_w</p:attrName>
                                        </p:attrNameLst>
                                      </p:cBhvr>
                                      <p:tavLst>
                                        <p:tav tm="0">
                                          <p:val>
                                            <p:strVal val="#ppt_w*0.70"/>
                                          </p:val>
                                        </p:tav>
                                        <p:tav tm="100000">
                                          <p:val>
                                            <p:strVal val="#ppt_w"/>
                                          </p:val>
                                        </p:tav>
                                      </p:tavLst>
                                    </p:anim>
                                    <p:anim calcmode="lin" valueType="num">
                                      <p:cBhvr>
                                        <p:cTn id="26" dur="1000" fill="hold"/>
                                        <p:tgtEl>
                                          <p:spTgt spid="273426"/>
                                        </p:tgtEl>
                                        <p:attrNameLst>
                                          <p:attrName>ppt_h</p:attrName>
                                        </p:attrNameLst>
                                      </p:cBhvr>
                                      <p:tavLst>
                                        <p:tav tm="0">
                                          <p:val>
                                            <p:strVal val="#ppt_h"/>
                                          </p:val>
                                        </p:tav>
                                        <p:tav tm="100000">
                                          <p:val>
                                            <p:strVal val="#ppt_h"/>
                                          </p:val>
                                        </p:tav>
                                      </p:tavLst>
                                    </p:anim>
                                    <p:animEffect transition="in" filter="fade">
                                      <p:cBhvr>
                                        <p:cTn id="27" dur="1000"/>
                                        <p:tgtEl>
                                          <p:spTgt spid="27342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73416"/>
                                        </p:tgtEl>
                                        <p:attrNameLst>
                                          <p:attrName>style.visibility</p:attrName>
                                        </p:attrNameLst>
                                      </p:cBhvr>
                                      <p:to>
                                        <p:strVal val="visible"/>
                                      </p:to>
                                    </p:set>
                                    <p:animEffect transition="in" filter="blinds(horizontal)">
                                      <p:cBhvr>
                                        <p:cTn id="32" dur="500"/>
                                        <p:tgtEl>
                                          <p:spTgt spid="273416"/>
                                        </p:tgtEl>
                                      </p:cBhvr>
                                    </p:animEffect>
                                  </p:childTnLst>
                                </p:cTn>
                              </p:par>
                              <p:par>
                                <p:cTn id="33" presetID="55" presetClass="entr" presetSubtype="0" fill="hold" grpId="0" nodeType="withEffect">
                                  <p:stCondLst>
                                    <p:cond delay="0"/>
                                  </p:stCondLst>
                                  <p:childTnLst>
                                    <p:set>
                                      <p:cBhvr>
                                        <p:cTn id="34" dur="1" fill="hold">
                                          <p:stCondLst>
                                            <p:cond delay="0"/>
                                          </p:stCondLst>
                                        </p:cTn>
                                        <p:tgtEl>
                                          <p:spTgt spid="273424"/>
                                        </p:tgtEl>
                                        <p:attrNameLst>
                                          <p:attrName>style.visibility</p:attrName>
                                        </p:attrNameLst>
                                      </p:cBhvr>
                                      <p:to>
                                        <p:strVal val="visible"/>
                                      </p:to>
                                    </p:set>
                                    <p:anim calcmode="lin" valueType="num">
                                      <p:cBhvr>
                                        <p:cTn id="35" dur="1000" fill="hold"/>
                                        <p:tgtEl>
                                          <p:spTgt spid="273424"/>
                                        </p:tgtEl>
                                        <p:attrNameLst>
                                          <p:attrName>ppt_w</p:attrName>
                                        </p:attrNameLst>
                                      </p:cBhvr>
                                      <p:tavLst>
                                        <p:tav tm="0">
                                          <p:val>
                                            <p:strVal val="#ppt_w*0.70"/>
                                          </p:val>
                                        </p:tav>
                                        <p:tav tm="100000">
                                          <p:val>
                                            <p:strVal val="#ppt_w"/>
                                          </p:val>
                                        </p:tav>
                                      </p:tavLst>
                                    </p:anim>
                                    <p:anim calcmode="lin" valueType="num">
                                      <p:cBhvr>
                                        <p:cTn id="36" dur="1000" fill="hold"/>
                                        <p:tgtEl>
                                          <p:spTgt spid="273424"/>
                                        </p:tgtEl>
                                        <p:attrNameLst>
                                          <p:attrName>ppt_h</p:attrName>
                                        </p:attrNameLst>
                                      </p:cBhvr>
                                      <p:tavLst>
                                        <p:tav tm="0">
                                          <p:val>
                                            <p:strVal val="#ppt_h"/>
                                          </p:val>
                                        </p:tav>
                                        <p:tav tm="100000">
                                          <p:val>
                                            <p:strVal val="#ppt_h"/>
                                          </p:val>
                                        </p:tav>
                                      </p:tavLst>
                                    </p:anim>
                                    <p:animEffect transition="in" filter="fade">
                                      <p:cBhvr>
                                        <p:cTn id="37" dur="1000"/>
                                        <p:tgtEl>
                                          <p:spTgt spid="273424"/>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12"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0-#ppt_w/2"/>
                                          </p:val>
                                        </p:tav>
                                        <p:tav tm="100000">
                                          <p:val>
                                            <p:strVal val="#ppt_x"/>
                                          </p:val>
                                        </p:tav>
                                      </p:tavLst>
                                    </p:anim>
                                    <p:anim calcmode="lin" valueType="num">
                                      <p:cBhvr additive="base">
                                        <p:cTn id="4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12"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 calcmode="lin" valueType="num">
                                      <p:cBhvr additive="base">
                                        <p:cTn id="48" dur="500" fill="hold"/>
                                        <p:tgtEl>
                                          <p:spTgt spid="2"/>
                                        </p:tgtEl>
                                        <p:attrNameLst>
                                          <p:attrName>ppt_x</p:attrName>
                                        </p:attrNameLst>
                                      </p:cBhvr>
                                      <p:tavLst>
                                        <p:tav tm="0">
                                          <p:val>
                                            <p:strVal val="0-#ppt_w/2"/>
                                          </p:val>
                                        </p:tav>
                                        <p:tav tm="100000">
                                          <p:val>
                                            <p:strVal val="#ppt_x"/>
                                          </p:val>
                                        </p:tav>
                                      </p:tavLst>
                                    </p:anim>
                                    <p:anim calcmode="lin" valueType="num">
                                      <p:cBhvr additive="base">
                                        <p:cTn id="49" dur="500" fill="hold"/>
                                        <p:tgtEl>
                                          <p:spTgt spid="2"/>
                                        </p:tgtEl>
                                        <p:attrNameLst>
                                          <p:attrName>ppt_y</p:attrName>
                                        </p:attrNameLst>
                                      </p:cBhvr>
                                      <p:tavLst>
                                        <p:tav tm="0">
                                          <p:val>
                                            <p:strVal val="1+#ppt_h/2"/>
                                          </p:val>
                                        </p:tav>
                                        <p:tav tm="100000">
                                          <p:val>
                                            <p:strVal val="#ppt_y"/>
                                          </p:val>
                                        </p:tav>
                                      </p:tavLst>
                                    </p:anim>
                                  </p:childTnLst>
                                </p:cTn>
                              </p:par>
                            </p:childTnLst>
                          </p:cTn>
                        </p:par>
                        <p:par>
                          <p:cTn id="50" fill="hold" nodeType="withGroup">
                            <p:stCondLst>
                              <p:cond delay="500"/>
                            </p:stCondLst>
                            <p:childTnLst>
                              <p:par>
                                <p:cTn id="51" presetID="55" presetClass="entr" presetSubtype="0" fill="hold" grpId="0" nodeType="afterEffect">
                                  <p:stCondLst>
                                    <p:cond delay="0"/>
                                  </p:stCondLst>
                                  <p:childTnLst>
                                    <p:set>
                                      <p:cBhvr>
                                        <p:cTn id="52" dur="1" fill="hold">
                                          <p:stCondLst>
                                            <p:cond delay="0"/>
                                          </p:stCondLst>
                                        </p:cTn>
                                        <p:tgtEl>
                                          <p:spTgt spid="273413"/>
                                        </p:tgtEl>
                                        <p:attrNameLst>
                                          <p:attrName>style.visibility</p:attrName>
                                        </p:attrNameLst>
                                      </p:cBhvr>
                                      <p:to>
                                        <p:strVal val="visible"/>
                                      </p:to>
                                    </p:set>
                                    <p:anim calcmode="lin" valueType="num">
                                      <p:cBhvr>
                                        <p:cTn id="53" dur="1000" fill="hold"/>
                                        <p:tgtEl>
                                          <p:spTgt spid="273413"/>
                                        </p:tgtEl>
                                        <p:attrNameLst>
                                          <p:attrName>ppt_w</p:attrName>
                                        </p:attrNameLst>
                                      </p:cBhvr>
                                      <p:tavLst>
                                        <p:tav tm="0">
                                          <p:val>
                                            <p:strVal val="#ppt_w*0.70"/>
                                          </p:val>
                                        </p:tav>
                                        <p:tav tm="100000">
                                          <p:val>
                                            <p:strVal val="#ppt_w"/>
                                          </p:val>
                                        </p:tav>
                                      </p:tavLst>
                                    </p:anim>
                                    <p:anim calcmode="lin" valueType="num">
                                      <p:cBhvr>
                                        <p:cTn id="54" dur="1000" fill="hold"/>
                                        <p:tgtEl>
                                          <p:spTgt spid="273413"/>
                                        </p:tgtEl>
                                        <p:attrNameLst>
                                          <p:attrName>ppt_h</p:attrName>
                                        </p:attrNameLst>
                                      </p:cBhvr>
                                      <p:tavLst>
                                        <p:tav tm="0">
                                          <p:val>
                                            <p:strVal val="#ppt_h"/>
                                          </p:val>
                                        </p:tav>
                                        <p:tav tm="100000">
                                          <p:val>
                                            <p:strVal val="#ppt_h"/>
                                          </p:val>
                                        </p:tav>
                                      </p:tavLst>
                                    </p:anim>
                                    <p:animEffect transition="in" filter="fade">
                                      <p:cBhvr>
                                        <p:cTn id="55" dur="1000"/>
                                        <p:tgtEl>
                                          <p:spTgt spid="273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273424" grpId="0"/>
      <p:bldP spid="273426" grpId="0"/>
      <p:bldP spid="273413" grpId="0"/>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0"/>
          <p:cNvPicPr>
            <a:picLocks noChangeAspect="1" noChangeArrowheads="1"/>
          </p:cNvPicPr>
          <p:nvPr/>
        </p:nvPicPr>
        <p:blipFill>
          <a:blip r:embed="rId2">
            <a:grayscl/>
            <a:extLst>
              <a:ext uri="{28A0092B-C50C-407E-A947-70E740481C1C}">
                <a14:useLocalDpi xmlns:a14="http://schemas.microsoft.com/office/drawing/2010/main" val="0"/>
              </a:ext>
            </a:extLst>
          </a:blip>
          <a:srcRect t="30244" b="35329"/>
          <a:stretch>
            <a:fillRect/>
          </a:stretch>
        </p:blipFill>
        <p:spPr bwMode="auto">
          <a:xfrm>
            <a:off x="0" y="0"/>
            <a:ext cx="91440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0483" name="Picture 11"/>
          <p:cNvPicPr>
            <a:picLocks noChangeAspect="1" noChangeArrowheads="1"/>
          </p:cNvPicPr>
          <p:nvPr/>
        </p:nvPicPr>
        <p:blipFill>
          <a:blip r:embed="rId3">
            <a:grayscl/>
            <a:extLst>
              <a:ext uri="{28A0092B-C50C-407E-A947-70E740481C1C}">
                <a14:useLocalDpi xmlns:a14="http://schemas.microsoft.com/office/drawing/2010/main" val="0"/>
              </a:ext>
            </a:extLst>
          </a:blip>
          <a:srcRect t="10394" b="45430"/>
          <a:stretch>
            <a:fillRect/>
          </a:stretch>
        </p:blipFill>
        <p:spPr bwMode="auto">
          <a:xfrm>
            <a:off x="0" y="6165850"/>
            <a:ext cx="9144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0484" name="Rectangle 4"/>
          <p:cNvSpPr txBox="1">
            <a:spLocks noChangeArrowheads="1"/>
          </p:cNvSpPr>
          <p:nvPr/>
        </p:nvSpPr>
        <p:spPr bwMode="auto">
          <a:xfrm>
            <a:off x="250825" y="2022475"/>
            <a:ext cx="8296275"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17463">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just">
              <a:spcBef>
                <a:spcPct val="20000"/>
              </a:spcBef>
            </a:pPr>
            <a:r>
              <a:rPr lang="en-US" altLang="de-DE" sz="2400" b="1" dirty="0">
                <a:solidFill>
                  <a:srgbClr val="0000CC"/>
                </a:solidFill>
              </a:rPr>
              <a:t>	</a:t>
            </a:r>
            <a:r>
              <a:rPr lang="en-US" altLang="de-DE" sz="2400" b="1" dirty="0">
                <a:solidFill>
                  <a:srgbClr val="0000CC"/>
                </a:solidFill>
                <a:latin typeface="Calibri" pitchFamily="34" charset="0"/>
              </a:rPr>
              <a:t>“</a:t>
            </a:r>
            <a:r>
              <a:rPr lang="en-GB" altLang="de-DE" sz="2400" b="1" dirty="0">
                <a:solidFill>
                  <a:srgbClr val="0000CC"/>
                </a:solidFill>
                <a:latin typeface="Calibri" pitchFamily="34" charset="0"/>
              </a:rPr>
              <a:t>The tracks of international research on innovation demonstrate that the technology-oriented paradigm – shaped by the industrial society – does not cover the broad range of innovations indispensable in the transition from an industrial to a knowledge and services-based society: Such fundamental societal changes require the inclusion of social innovations in a paradigm shift of the innovation system.” </a:t>
            </a:r>
            <a:endParaRPr lang="en-GB" altLang="de-DE" sz="1000" b="1" dirty="0">
              <a:solidFill>
                <a:srgbClr val="0000CC"/>
              </a:solidFill>
              <a:latin typeface="Calibri" pitchFamily="34" charset="0"/>
            </a:endParaRPr>
          </a:p>
          <a:p>
            <a:pPr>
              <a:spcBef>
                <a:spcPct val="20000"/>
              </a:spcBef>
            </a:pPr>
            <a:r>
              <a:rPr lang="en-GB" altLang="de-DE" sz="2400" i="1" dirty="0">
                <a:solidFill>
                  <a:srgbClr val="0000CC"/>
                </a:solidFill>
                <a:latin typeface="Calibri" pitchFamily="34" charset="0"/>
              </a:rPr>
              <a:t>Cf. the “</a:t>
            </a:r>
            <a:r>
              <a:rPr lang="en-GB" altLang="de-DE" sz="2400" b="1" i="1" dirty="0">
                <a:solidFill>
                  <a:srgbClr val="0000CC"/>
                </a:solidFill>
                <a:latin typeface="Calibri" pitchFamily="34" charset="0"/>
              </a:rPr>
              <a:t>Vienna Declaration: The most relevant topics in social innovation research</a:t>
            </a:r>
            <a:r>
              <a:rPr lang="en-GB" altLang="de-DE" sz="2400" i="1" dirty="0">
                <a:solidFill>
                  <a:srgbClr val="0000CC"/>
                </a:solidFill>
                <a:latin typeface="Calibri" pitchFamily="34" charset="0"/>
              </a:rPr>
              <a:t>”, 2011, adopted by the conference CSI.</a:t>
            </a:r>
          </a:p>
          <a:p>
            <a:pPr>
              <a:spcBef>
                <a:spcPct val="20000"/>
              </a:spcBef>
            </a:pPr>
            <a:r>
              <a:rPr lang="en-GB" altLang="de-DE" sz="2400" i="1" dirty="0">
                <a:solidFill>
                  <a:srgbClr val="0000CC"/>
                </a:solidFill>
                <a:latin typeface="Calibri" pitchFamily="34" charset="0"/>
              </a:rPr>
              <a:t>Information online: </a:t>
            </a:r>
            <a:r>
              <a:rPr lang="en-GB" altLang="de-DE" sz="2400" b="1" i="1" u="sng" dirty="0">
                <a:solidFill>
                  <a:srgbClr val="0000CC"/>
                </a:solidFill>
                <a:latin typeface="Calibri" pitchFamily="34" charset="0"/>
              </a:rPr>
              <a:t>www.socialinnovation2011.eu</a:t>
            </a:r>
            <a:r>
              <a:rPr lang="en-GB" altLang="de-DE" sz="2400" b="1" i="1" dirty="0">
                <a:solidFill>
                  <a:srgbClr val="0000CC"/>
                </a:solidFill>
                <a:latin typeface="Calibri" pitchFamily="34" charset="0"/>
              </a:rPr>
              <a:t> </a:t>
            </a:r>
            <a:endParaRPr lang="de-DE" altLang="de-DE" sz="2400" b="1" i="1" dirty="0">
              <a:solidFill>
                <a:srgbClr val="0000CC"/>
              </a:solidFill>
              <a:latin typeface="Calibri" pitchFamily="34" charset="0"/>
            </a:endParaRPr>
          </a:p>
        </p:txBody>
      </p:sp>
      <p:pic>
        <p:nvPicPr>
          <p:cNvPr id="204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913" y="908050"/>
            <a:ext cx="3152775" cy="923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486" name="Textfeld 1"/>
          <p:cNvSpPr txBox="1">
            <a:spLocks noChangeArrowheads="1"/>
          </p:cNvSpPr>
          <p:nvPr/>
        </p:nvSpPr>
        <p:spPr bwMode="auto">
          <a:xfrm>
            <a:off x="3851275" y="1039813"/>
            <a:ext cx="46958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r>
              <a:rPr lang="de-DE" altLang="de-DE" sz="1600" b="1">
                <a:solidFill>
                  <a:srgbClr val="0000CC"/>
                </a:solidFill>
                <a:latin typeface="Calibri" pitchFamily="34" charset="0"/>
                <a:cs typeface="Calibri" pitchFamily="34" charset="0"/>
              </a:rPr>
              <a:t>The first world-wide conference on social innovation </a:t>
            </a:r>
          </a:p>
          <a:p>
            <a:r>
              <a:rPr lang="de-DE" altLang="de-DE" sz="1600" b="1">
                <a:solidFill>
                  <a:srgbClr val="0000CC"/>
                </a:solidFill>
                <a:latin typeface="Calibri" pitchFamily="34" charset="0"/>
                <a:cs typeface="Calibri" pitchFamily="34" charset="0"/>
              </a:rPr>
              <a:t>research with 370 participants from 54 countries </a:t>
            </a:r>
          </a:p>
          <a:p>
            <a:r>
              <a:rPr lang="de-DE" altLang="de-DE" sz="1600" b="1">
                <a:solidFill>
                  <a:srgbClr val="0000CC"/>
                </a:solidFill>
                <a:latin typeface="Calibri" pitchFamily="34" charset="0"/>
                <a:cs typeface="Calibri" pitchFamily="34" charset="0"/>
              </a:rPr>
              <a:t>around the globe. * Vienna, 19-21 Sep. 2011</a:t>
            </a:r>
          </a:p>
        </p:txBody>
      </p:sp>
      <p:sp>
        <p:nvSpPr>
          <p:cNvPr id="7" name="Rechteck 6"/>
          <p:cNvSpPr/>
          <p:nvPr/>
        </p:nvSpPr>
        <p:spPr>
          <a:xfrm rot="16200000">
            <a:off x="-1448918" y="4121326"/>
            <a:ext cx="3224922" cy="400110"/>
          </a:xfrm>
          <a:prstGeom prst="rect">
            <a:avLst/>
          </a:prstGeom>
        </p:spPr>
        <p:txBody>
          <a:bodyPr wrap="none">
            <a:spAutoFit/>
          </a:bodyPr>
          <a:lstStyle/>
          <a:p>
            <a:r>
              <a:rPr lang="en-US" altLang="de-DE" sz="2000" i="1" dirty="0" smtClean="0">
                <a:solidFill>
                  <a:srgbClr val="000066"/>
                </a:solidFill>
                <a:latin typeface="Calibri" pitchFamily="34" charset="0"/>
              </a:rPr>
              <a:t>2. </a:t>
            </a:r>
            <a:r>
              <a:rPr lang="en-US" altLang="de-DE" sz="2000" b="1" i="1" dirty="0">
                <a:solidFill>
                  <a:srgbClr val="000066"/>
                </a:solidFill>
                <a:latin typeface="Calibri" pitchFamily="34" charset="0"/>
              </a:rPr>
              <a:t>Extending the paradigm </a:t>
            </a:r>
            <a:r>
              <a:rPr lang="en-US" altLang="de-DE" sz="2000" i="1" dirty="0" smtClean="0">
                <a:solidFill>
                  <a:srgbClr val="000066"/>
                </a:solidFill>
                <a:latin typeface="Calibri" pitchFamily="34" charset="0"/>
              </a:rPr>
              <a:t>…</a:t>
            </a:r>
            <a:endParaRPr lang="de-DE" sz="2000" dirty="0">
              <a:solidFill>
                <a:srgbClr val="000066"/>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grayscl/>
            <a:extLst>
              <a:ext uri="{28A0092B-C50C-407E-A947-70E740481C1C}">
                <a14:useLocalDpi xmlns:a14="http://schemas.microsoft.com/office/drawing/2010/main" val="0"/>
              </a:ext>
            </a:extLst>
          </a:blip>
          <a:srcRect t="10394" b="45430"/>
          <a:stretch>
            <a:fillRect/>
          </a:stretch>
        </p:blipFill>
        <p:spPr bwMode="auto">
          <a:xfrm>
            <a:off x="0" y="6408738"/>
            <a:ext cx="9144000" cy="836612"/>
          </a:xfrm>
          <a:prstGeom prst="rect">
            <a:avLst/>
          </a:prstGeom>
          <a:noFill/>
          <a:ln>
            <a:noFill/>
          </a:ln>
          <a:effectLst/>
          <a:extLst>
            <a:ext uri="{909E8E84-426E-40DD-AFC4-6F175D3DCCD1}">
              <a14:hiddenFill xmlns:a14="http://schemas.microsoft.com/office/drawing/2010/main">
                <a:solidFill>
                  <a:srgbClr val="FF3300">
                    <a:alpha val="16078"/>
                  </a:srgbClr>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3">
            <a:grayscl/>
            <a:extLst>
              <a:ext uri="{28A0092B-C50C-407E-A947-70E740481C1C}">
                <a14:useLocalDpi xmlns:a14="http://schemas.microsoft.com/office/drawing/2010/main" val="0"/>
              </a:ext>
            </a:extLst>
          </a:blip>
          <a:srcRect t="30244" b="35329"/>
          <a:stretch>
            <a:fillRect/>
          </a:stretch>
        </p:blipFill>
        <p:spPr bwMode="auto">
          <a:xfrm>
            <a:off x="0" y="0"/>
            <a:ext cx="9144000" cy="658813"/>
          </a:xfrm>
          <a:prstGeom prst="rect">
            <a:avLst/>
          </a:prstGeom>
          <a:noFill/>
          <a:ln>
            <a:noFill/>
          </a:ln>
          <a:effectLst/>
          <a:extLst>
            <a:ext uri="{909E8E84-426E-40DD-AFC4-6F175D3DCCD1}">
              <a14:hiddenFill xmlns:a14="http://schemas.microsoft.com/office/drawing/2010/main">
                <a:solidFill>
                  <a:srgbClr val="FF3300">
                    <a:alpha val="16078"/>
                  </a:srgbClr>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6"/>
          <p:cNvSpPr txBox="1">
            <a:spLocks noChangeArrowheads="1"/>
          </p:cNvSpPr>
          <p:nvPr/>
        </p:nvSpPr>
        <p:spPr bwMode="auto">
          <a:xfrm>
            <a:off x="519113" y="-26988"/>
            <a:ext cx="8229600" cy="64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ctr">
              <a:spcBef>
                <a:spcPct val="50000"/>
              </a:spcBef>
            </a:pPr>
            <a:r>
              <a:rPr lang="en-GB" sz="3600" b="1" u="sng">
                <a:solidFill>
                  <a:srgbClr val="FFFF00"/>
                </a:solidFill>
                <a:latin typeface="Calibri" pitchFamily="34" charset="0"/>
              </a:rPr>
              <a:t>“THE GREAT TRANSFORMATION”</a:t>
            </a:r>
            <a:endParaRPr lang="de-DE" sz="3600" b="1">
              <a:solidFill>
                <a:srgbClr val="FFFF00"/>
              </a:solidFill>
              <a:latin typeface="Calibri" pitchFamily="34" charset="0"/>
            </a:endParaRPr>
          </a:p>
        </p:txBody>
      </p:sp>
      <p:sp>
        <p:nvSpPr>
          <p:cNvPr id="7" name="Rectangle 7"/>
          <p:cNvSpPr>
            <a:spLocks noChangeArrowheads="1"/>
          </p:cNvSpPr>
          <p:nvPr/>
        </p:nvSpPr>
        <p:spPr bwMode="auto">
          <a:xfrm>
            <a:off x="827088" y="785004"/>
            <a:ext cx="7993062"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GB" sz="1800" b="1">
                <a:solidFill>
                  <a:srgbClr val="0000FF"/>
                </a:solidFill>
                <a:latin typeface="Calibri" pitchFamily="34" charset="0"/>
              </a:rPr>
              <a:t>Karl Polanyi, 1944:</a:t>
            </a:r>
            <a:endParaRPr lang="en-GB" sz="1800">
              <a:solidFill>
                <a:srgbClr val="0000FF"/>
              </a:solidFill>
              <a:latin typeface="Calibri" pitchFamily="34" charset="0"/>
            </a:endParaRPr>
          </a:p>
          <a:p>
            <a:pPr algn="r"/>
            <a:r>
              <a:rPr lang="en-GB" sz="1800">
                <a:solidFill>
                  <a:srgbClr val="0000FF"/>
                </a:solidFill>
                <a:latin typeface="Calibri" pitchFamily="34" charset="0"/>
              </a:rPr>
              <a:t>Economic processes separate from society, dominate</a:t>
            </a:r>
          </a:p>
          <a:p>
            <a:pPr algn="r"/>
            <a:r>
              <a:rPr lang="en-GB" sz="1800">
                <a:solidFill>
                  <a:srgbClr val="0000FF"/>
                </a:solidFill>
                <a:latin typeface="Calibri" pitchFamily="34" charset="0"/>
              </a:rPr>
              <a:t>social relations instead of being regulated to benefit societal needs</a:t>
            </a:r>
            <a:endParaRPr lang="en-GB" sz="1800" b="1">
              <a:solidFill>
                <a:srgbClr val="0000FF"/>
              </a:solidFill>
              <a:latin typeface="Calibri" pitchFamily="34" charset="0"/>
            </a:endParaRPr>
          </a:p>
        </p:txBody>
      </p:sp>
      <p:sp>
        <p:nvSpPr>
          <p:cNvPr id="8" name="Oval 8"/>
          <p:cNvSpPr>
            <a:spLocks noChangeArrowheads="1"/>
          </p:cNvSpPr>
          <p:nvPr/>
        </p:nvSpPr>
        <p:spPr bwMode="auto">
          <a:xfrm>
            <a:off x="827088" y="1794654"/>
            <a:ext cx="4681537" cy="2016125"/>
          </a:xfrm>
          <a:prstGeom prst="ellipse">
            <a:avLst/>
          </a:prstGeom>
          <a:solidFill>
            <a:srgbClr val="FFFF99"/>
          </a:solidFill>
          <a:ln w="9525">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AT" sz="1800">
              <a:solidFill>
                <a:schemeClr val="accent2"/>
              </a:solidFill>
              <a:latin typeface="Calibri" pitchFamily="34" charset="0"/>
            </a:endParaRPr>
          </a:p>
        </p:txBody>
      </p:sp>
      <p:sp>
        <p:nvSpPr>
          <p:cNvPr id="9" name="Text Box 9"/>
          <p:cNvSpPr txBox="1">
            <a:spLocks noChangeArrowheads="1"/>
          </p:cNvSpPr>
          <p:nvPr/>
        </p:nvSpPr>
        <p:spPr bwMode="auto">
          <a:xfrm>
            <a:off x="1547813" y="2189942"/>
            <a:ext cx="11525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r>
              <a:rPr lang="de-DE" sz="2000" b="1">
                <a:solidFill>
                  <a:srgbClr val="0000FF"/>
                </a:solidFill>
                <a:latin typeface="Calibri" pitchFamily="34" charset="0"/>
              </a:rPr>
              <a:t>Economy</a:t>
            </a:r>
          </a:p>
        </p:txBody>
      </p:sp>
      <p:sp>
        <p:nvSpPr>
          <p:cNvPr id="10" name="Text Box 10"/>
          <p:cNvSpPr txBox="1">
            <a:spLocks noChangeArrowheads="1"/>
          </p:cNvSpPr>
          <p:nvPr/>
        </p:nvSpPr>
        <p:spPr bwMode="auto">
          <a:xfrm>
            <a:off x="611560" y="3933056"/>
            <a:ext cx="7489279"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r>
              <a:rPr lang="de-DE" sz="2000" b="1" dirty="0">
                <a:solidFill>
                  <a:srgbClr val="0000FF"/>
                </a:solidFill>
                <a:latin typeface="Calibri" pitchFamily="34" charset="0"/>
              </a:rPr>
              <a:t>The </a:t>
            </a:r>
            <a:r>
              <a:rPr lang="de-DE" sz="2000" b="1" dirty="0" err="1">
                <a:solidFill>
                  <a:srgbClr val="0000FF"/>
                </a:solidFill>
                <a:latin typeface="Calibri" pitchFamily="34" charset="0"/>
              </a:rPr>
              <a:t>utmost</a:t>
            </a:r>
            <a:r>
              <a:rPr lang="de-DE" sz="2000" b="1" dirty="0">
                <a:solidFill>
                  <a:srgbClr val="0000FF"/>
                </a:solidFill>
                <a:latin typeface="Calibri" pitchFamily="34" charset="0"/>
              </a:rPr>
              <a:t> </a:t>
            </a:r>
            <a:r>
              <a:rPr lang="de-DE" sz="2000" b="1" dirty="0" err="1">
                <a:solidFill>
                  <a:srgbClr val="0000FF"/>
                </a:solidFill>
                <a:latin typeface="Calibri" pitchFamily="34" charset="0"/>
              </a:rPr>
              <a:t>concern</a:t>
            </a:r>
            <a:r>
              <a:rPr lang="de-DE" sz="2000" b="1" dirty="0">
                <a:solidFill>
                  <a:srgbClr val="0000FF"/>
                </a:solidFill>
                <a:latin typeface="Calibri" pitchFamily="34" charset="0"/>
              </a:rPr>
              <a:t> </a:t>
            </a:r>
            <a:r>
              <a:rPr lang="de-DE" sz="2000" b="1" dirty="0" err="1">
                <a:solidFill>
                  <a:srgbClr val="0000FF"/>
                </a:solidFill>
                <a:latin typeface="Calibri" pitchFamily="34" charset="0"/>
              </a:rPr>
              <a:t>of</a:t>
            </a:r>
            <a:r>
              <a:rPr lang="de-DE" sz="2000" b="1" dirty="0">
                <a:solidFill>
                  <a:srgbClr val="0000FF"/>
                </a:solidFill>
                <a:latin typeface="Calibri" pitchFamily="34" charset="0"/>
              </a:rPr>
              <a:t> </a:t>
            </a:r>
            <a:r>
              <a:rPr lang="de-DE" sz="2000" b="1" dirty="0" err="1">
                <a:solidFill>
                  <a:srgbClr val="0000FF"/>
                </a:solidFill>
                <a:latin typeface="Calibri" pitchFamily="34" charset="0"/>
              </a:rPr>
              <a:t>social</a:t>
            </a:r>
            <a:r>
              <a:rPr lang="de-DE" sz="2000" b="1" dirty="0">
                <a:solidFill>
                  <a:srgbClr val="0000FF"/>
                </a:solidFill>
                <a:latin typeface="Calibri" pitchFamily="34" charset="0"/>
              </a:rPr>
              <a:t> </a:t>
            </a:r>
            <a:r>
              <a:rPr lang="de-DE" sz="2000" b="1" dirty="0" err="1">
                <a:solidFill>
                  <a:srgbClr val="0000FF"/>
                </a:solidFill>
                <a:latin typeface="Calibri" pitchFamily="34" charset="0"/>
              </a:rPr>
              <a:t>innovations</a:t>
            </a:r>
            <a:r>
              <a:rPr lang="de-DE" sz="2000" b="1" dirty="0">
                <a:solidFill>
                  <a:srgbClr val="0000FF"/>
                </a:solidFill>
                <a:latin typeface="Calibri" pitchFamily="34" charset="0"/>
              </a:rPr>
              <a:t> in </a:t>
            </a:r>
            <a:r>
              <a:rPr lang="de-DE" sz="2000" b="1" dirty="0" err="1">
                <a:solidFill>
                  <a:srgbClr val="0000FF"/>
                </a:solidFill>
                <a:latin typeface="Calibri" pitchFamily="34" charset="0"/>
              </a:rPr>
              <a:t>the</a:t>
            </a:r>
            <a:r>
              <a:rPr lang="de-DE" sz="2000" b="1" dirty="0">
                <a:solidFill>
                  <a:srgbClr val="0000FF"/>
                </a:solidFill>
                <a:latin typeface="Calibri" pitchFamily="34" charset="0"/>
              </a:rPr>
              <a:t> 21</a:t>
            </a:r>
            <a:r>
              <a:rPr lang="de-DE" sz="2000" b="1" baseline="30000" dirty="0">
                <a:solidFill>
                  <a:srgbClr val="0000FF"/>
                </a:solidFill>
                <a:latin typeface="Calibri" pitchFamily="34" charset="0"/>
              </a:rPr>
              <a:t>st</a:t>
            </a:r>
            <a:r>
              <a:rPr lang="de-DE" sz="2000" b="1" dirty="0">
                <a:solidFill>
                  <a:srgbClr val="0000FF"/>
                </a:solidFill>
                <a:latin typeface="Calibri" pitchFamily="34" charset="0"/>
              </a:rPr>
              <a:t> </a:t>
            </a:r>
            <a:r>
              <a:rPr lang="de-DE" sz="2000" b="1" dirty="0" err="1">
                <a:solidFill>
                  <a:srgbClr val="0000FF"/>
                </a:solidFill>
                <a:latin typeface="Calibri" pitchFamily="34" charset="0"/>
              </a:rPr>
              <a:t>century</a:t>
            </a:r>
            <a:r>
              <a:rPr lang="de-DE" sz="2000" b="1" dirty="0">
                <a:solidFill>
                  <a:srgbClr val="0000FF"/>
                </a:solidFill>
                <a:latin typeface="Calibri" pitchFamily="34" charset="0"/>
              </a:rPr>
              <a:t>:</a:t>
            </a:r>
          </a:p>
          <a:p>
            <a:r>
              <a:rPr lang="de-DE" sz="2000" dirty="0" err="1">
                <a:solidFill>
                  <a:srgbClr val="0000FF"/>
                </a:solidFill>
                <a:latin typeface="Calibri" pitchFamily="34" charset="0"/>
              </a:rPr>
              <a:t>To</a:t>
            </a:r>
            <a:r>
              <a:rPr lang="de-DE" sz="2000" dirty="0">
                <a:solidFill>
                  <a:srgbClr val="0000FF"/>
                </a:solidFill>
                <a:latin typeface="Calibri" pitchFamily="34" charset="0"/>
              </a:rPr>
              <a:t> </a:t>
            </a:r>
            <a:r>
              <a:rPr lang="de-DE" sz="2000" dirty="0" err="1">
                <a:solidFill>
                  <a:srgbClr val="0000FF"/>
                </a:solidFill>
                <a:latin typeface="Calibri" pitchFamily="34" charset="0"/>
              </a:rPr>
              <a:t>apply</a:t>
            </a:r>
            <a:r>
              <a:rPr lang="de-DE" sz="2000" dirty="0">
                <a:solidFill>
                  <a:srgbClr val="0000FF"/>
                </a:solidFill>
                <a:latin typeface="Calibri" pitchFamily="34" charset="0"/>
              </a:rPr>
              <a:t> </a:t>
            </a:r>
            <a:r>
              <a:rPr lang="de-DE" sz="2000" dirty="0" err="1">
                <a:solidFill>
                  <a:srgbClr val="0000FF"/>
                </a:solidFill>
                <a:latin typeface="Calibri" pitchFamily="34" charset="0"/>
              </a:rPr>
              <a:t>the</a:t>
            </a:r>
            <a:r>
              <a:rPr lang="de-DE" sz="2000" dirty="0">
                <a:solidFill>
                  <a:srgbClr val="0000FF"/>
                </a:solidFill>
                <a:latin typeface="Calibri" pitchFamily="34" charset="0"/>
              </a:rPr>
              <a:t> </a:t>
            </a:r>
            <a:r>
              <a:rPr lang="de-DE" sz="2000" dirty="0" err="1">
                <a:solidFill>
                  <a:srgbClr val="0000FF"/>
                </a:solidFill>
                <a:latin typeface="Calibri" pitchFamily="34" charset="0"/>
              </a:rPr>
              <a:t>vast</a:t>
            </a:r>
            <a:r>
              <a:rPr lang="de-DE" sz="2000" dirty="0">
                <a:solidFill>
                  <a:srgbClr val="0000FF"/>
                </a:solidFill>
                <a:latin typeface="Calibri" pitchFamily="34" charset="0"/>
              </a:rPr>
              <a:t> </a:t>
            </a:r>
            <a:r>
              <a:rPr lang="de-DE" sz="2000" dirty="0" err="1">
                <a:solidFill>
                  <a:srgbClr val="0000FF"/>
                </a:solidFill>
                <a:latin typeface="Calibri" pitchFamily="34" charset="0"/>
              </a:rPr>
              <a:t>economic</a:t>
            </a:r>
            <a:r>
              <a:rPr lang="de-DE" sz="2000" dirty="0">
                <a:solidFill>
                  <a:srgbClr val="0000FF"/>
                </a:solidFill>
                <a:latin typeface="Calibri" pitchFamily="34" charset="0"/>
              </a:rPr>
              <a:t> potential</a:t>
            </a:r>
            <a:br>
              <a:rPr lang="de-DE" sz="2000" dirty="0">
                <a:solidFill>
                  <a:srgbClr val="0000FF"/>
                </a:solidFill>
                <a:latin typeface="Calibri" pitchFamily="34" charset="0"/>
              </a:rPr>
            </a:br>
            <a:r>
              <a:rPr lang="de-DE" sz="2000" dirty="0" err="1">
                <a:solidFill>
                  <a:srgbClr val="0000FF"/>
                </a:solidFill>
                <a:latin typeface="Calibri" pitchFamily="34" charset="0"/>
              </a:rPr>
              <a:t>of</a:t>
            </a:r>
            <a:r>
              <a:rPr lang="de-DE" sz="2000" dirty="0">
                <a:solidFill>
                  <a:srgbClr val="0000FF"/>
                </a:solidFill>
                <a:latin typeface="Calibri" pitchFamily="34" charset="0"/>
              </a:rPr>
              <a:t> </a:t>
            </a:r>
            <a:r>
              <a:rPr lang="de-DE" sz="2000" dirty="0" err="1">
                <a:solidFill>
                  <a:srgbClr val="0000FF"/>
                </a:solidFill>
                <a:latin typeface="Calibri" pitchFamily="34" charset="0"/>
              </a:rPr>
              <a:t>the</a:t>
            </a:r>
            <a:r>
              <a:rPr lang="de-DE" sz="2000" dirty="0">
                <a:solidFill>
                  <a:srgbClr val="0000FF"/>
                </a:solidFill>
                <a:latin typeface="Calibri" pitchFamily="34" charset="0"/>
              </a:rPr>
              <a:t> „</a:t>
            </a:r>
            <a:r>
              <a:rPr lang="de-DE" sz="2000" dirty="0" err="1">
                <a:solidFill>
                  <a:srgbClr val="0000FF"/>
                </a:solidFill>
                <a:latin typeface="Calibri" pitchFamily="34" charset="0"/>
              </a:rPr>
              <a:t>knowledge</a:t>
            </a:r>
            <a:r>
              <a:rPr lang="de-DE" sz="2000" dirty="0">
                <a:solidFill>
                  <a:srgbClr val="0000FF"/>
                </a:solidFill>
                <a:latin typeface="Calibri" pitchFamily="34" charset="0"/>
              </a:rPr>
              <a:t> </a:t>
            </a:r>
            <a:r>
              <a:rPr lang="de-DE" sz="2000" dirty="0" err="1">
                <a:solidFill>
                  <a:srgbClr val="0000FF"/>
                </a:solidFill>
                <a:latin typeface="Calibri" pitchFamily="34" charset="0"/>
              </a:rPr>
              <a:t>society</a:t>
            </a:r>
            <a:r>
              <a:rPr lang="de-DE" sz="2000" dirty="0">
                <a:solidFill>
                  <a:srgbClr val="0000FF"/>
                </a:solidFill>
                <a:latin typeface="Calibri" pitchFamily="34" charset="0"/>
              </a:rPr>
              <a:t>“, </a:t>
            </a:r>
            <a:br>
              <a:rPr lang="de-DE" sz="2000" dirty="0">
                <a:solidFill>
                  <a:srgbClr val="0000FF"/>
                </a:solidFill>
                <a:latin typeface="Calibri" pitchFamily="34" charset="0"/>
              </a:rPr>
            </a:br>
            <a:r>
              <a:rPr lang="de-DE" sz="2000" i="1" dirty="0" err="1">
                <a:solidFill>
                  <a:srgbClr val="0000FF"/>
                </a:solidFill>
                <a:latin typeface="Calibri" pitchFamily="34" charset="0"/>
              </a:rPr>
              <a:t>as</a:t>
            </a:r>
            <a:r>
              <a:rPr lang="de-DE" sz="2000" i="1" dirty="0">
                <a:solidFill>
                  <a:srgbClr val="0000FF"/>
                </a:solidFill>
                <a:latin typeface="Calibri" pitchFamily="34" charset="0"/>
              </a:rPr>
              <a:t> </a:t>
            </a:r>
            <a:r>
              <a:rPr lang="de-DE" sz="2000" i="1" dirty="0" err="1">
                <a:solidFill>
                  <a:srgbClr val="0000FF"/>
                </a:solidFill>
                <a:latin typeface="Calibri" pitchFamily="34" charset="0"/>
              </a:rPr>
              <a:t>part</a:t>
            </a:r>
            <a:r>
              <a:rPr lang="de-DE" sz="2000" i="1" dirty="0">
                <a:solidFill>
                  <a:srgbClr val="0000FF"/>
                </a:solidFill>
                <a:latin typeface="Calibri" pitchFamily="34" charset="0"/>
              </a:rPr>
              <a:t> </a:t>
            </a:r>
            <a:r>
              <a:rPr lang="de-DE" sz="2000" i="1" dirty="0" err="1">
                <a:solidFill>
                  <a:srgbClr val="0000FF"/>
                </a:solidFill>
                <a:latin typeface="Calibri" pitchFamily="34" charset="0"/>
              </a:rPr>
              <a:t>of</a:t>
            </a:r>
            <a:r>
              <a:rPr lang="de-DE" sz="2000" i="1" dirty="0">
                <a:solidFill>
                  <a:srgbClr val="0000FF"/>
                </a:solidFill>
                <a:latin typeface="Calibri" pitchFamily="34" charset="0"/>
              </a:rPr>
              <a:t> </a:t>
            </a:r>
            <a:r>
              <a:rPr lang="de-DE" sz="2000" i="1" dirty="0" err="1">
                <a:solidFill>
                  <a:srgbClr val="0000FF"/>
                </a:solidFill>
                <a:latin typeface="Calibri" pitchFamily="34" charset="0"/>
              </a:rPr>
              <a:t>society</a:t>
            </a:r>
            <a:r>
              <a:rPr lang="de-DE" sz="2000" dirty="0">
                <a:solidFill>
                  <a:srgbClr val="0000FF"/>
                </a:solidFill>
                <a:latin typeface="Calibri" pitchFamily="34" charset="0"/>
              </a:rPr>
              <a:t>, </a:t>
            </a:r>
            <a:r>
              <a:rPr lang="de-DE" sz="2000" dirty="0" err="1">
                <a:solidFill>
                  <a:srgbClr val="0000FF"/>
                </a:solidFill>
                <a:latin typeface="Calibri" pitchFamily="34" charset="0"/>
              </a:rPr>
              <a:t>serving</a:t>
            </a:r>
            <a:r>
              <a:rPr lang="de-DE" sz="2000" dirty="0">
                <a:solidFill>
                  <a:srgbClr val="0000FF"/>
                </a:solidFill>
                <a:latin typeface="Calibri" pitchFamily="34" charset="0"/>
              </a:rPr>
              <a:t> </a:t>
            </a:r>
          </a:p>
          <a:p>
            <a:r>
              <a:rPr lang="de-DE" sz="2000" dirty="0" smtClean="0">
                <a:solidFill>
                  <a:srgbClr val="0000FF"/>
                </a:solidFill>
                <a:latin typeface="Calibri" pitchFamily="34" charset="0"/>
              </a:rPr>
              <a:t>distributive </a:t>
            </a:r>
            <a:r>
              <a:rPr lang="de-DE" sz="2000" dirty="0" err="1">
                <a:solidFill>
                  <a:srgbClr val="0000FF"/>
                </a:solidFill>
                <a:latin typeface="Calibri" pitchFamily="34" charset="0"/>
              </a:rPr>
              <a:t>justice</a:t>
            </a:r>
            <a:r>
              <a:rPr lang="de-DE" sz="2000" dirty="0">
                <a:solidFill>
                  <a:srgbClr val="0000FF"/>
                </a:solidFill>
                <a:latin typeface="Calibri" pitchFamily="34" charset="0"/>
              </a:rPr>
              <a:t> </a:t>
            </a:r>
            <a:r>
              <a:rPr lang="de-DE" sz="2000" dirty="0" err="1" smtClean="0">
                <a:solidFill>
                  <a:srgbClr val="0000FF"/>
                </a:solidFill>
                <a:latin typeface="Calibri" pitchFamily="34" charset="0"/>
              </a:rPr>
              <a:t>and</a:t>
            </a:r>
            <a:r>
              <a:rPr lang="de-DE" sz="2000" dirty="0" smtClean="0">
                <a:solidFill>
                  <a:srgbClr val="0000FF"/>
                </a:solidFill>
                <a:latin typeface="Calibri" pitchFamily="34" charset="0"/>
              </a:rPr>
              <a:t> </a:t>
            </a:r>
            <a:endParaRPr lang="de-DE" sz="2000" dirty="0">
              <a:solidFill>
                <a:srgbClr val="0000FF"/>
              </a:solidFill>
              <a:latin typeface="Calibri" pitchFamily="34" charset="0"/>
            </a:endParaRPr>
          </a:p>
          <a:p>
            <a:r>
              <a:rPr lang="de-DE" sz="2000" dirty="0" err="1" smtClean="0">
                <a:solidFill>
                  <a:srgbClr val="0000FF"/>
                </a:solidFill>
                <a:latin typeface="Calibri" pitchFamily="34" charset="0"/>
              </a:rPr>
              <a:t>braking</a:t>
            </a:r>
            <a:r>
              <a:rPr lang="de-DE" sz="2000" dirty="0" smtClean="0">
                <a:solidFill>
                  <a:srgbClr val="0000FF"/>
                </a:solidFill>
                <a:latin typeface="Calibri" pitchFamily="34" charset="0"/>
              </a:rPr>
              <a:t> </a:t>
            </a:r>
            <a:r>
              <a:rPr lang="de-DE" sz="2000" dirty="0" err="1" smtClean="0">
                <a:solidFill>
                  <a:srgbClr val="0000FF"/>
                </a:solidFill>
                <a:latin typeface="Calibri" pitchFamily="34" charset="0"/>
              </a:rPr>
              <a:t>the</a:t>
            </a:r>
            <a:r>
              <a:rPr lang="de-DE" sz="2000" dirty="0" smtClean="0">
                <a:solidFill>
                  <a:srgbClr val="0000FF"/>
                </a:solidFill>
                <a:latin typeface="Calibri" pitchFamily="34" charset="0"/>
              </a:rPr>
              <a:t> </a:t>
            </a:r>
            <a:r>
              <a:rPr lang="de-DE" sz="2000" dirty="0" err="1" smtClean="0">
                <a:solidFill>
                  <a:srgbClr val="0000FF"/>
                </a:solidFill>
                <a:latin typeface="Calibri" pitchFamily="34" charset="0"/>
              </a:rPr>
              <a:t>acceleration</a:t>
            </a:r>
            <a:endParaRPr lang="de-DE" sz="2000" dirty="0">
              <a:solidFill>
                <a:srgbClr val="0000FF"/>
              </a:solidFill>
              <a:latin typeface="Calibri" pitchFamily="34" charset="0"/>
            </a:endParaRPr>
          </a:p>
          <a:p>
            <a:r>
              <a:rPr lang="de-DE" sz="2000" dirty="0" err="1">
                <a:solidFill>
                  <a:srgbClr val="0000FF"/>
                </a:solidFill>
                <a:latin typeface="Calibri" pitchFamily="34" charset="0"/>
              </a:rPr>
              <a:t>o</a:t>
            </a:r>
            <a:r>
              <a:rPr lang="de-DE" sz="2000" dirty="0" err="1" smtClean="0">
                <a:solidFill>
                  <a:srgbClr val="0000FF"/>
                </a:solidFill>
                <a:latin typeface="Calibri" pitchFamily="34" charset="0"/>
              </a:rPr>
              <a:t>f</a:t>
            </a:r>
            <a:r>
              <a:rPr lang="de-DE" sz="2000" dirty="0" smtClean="0">
                <a:solidFill>
                  <a:srgbClr val="0000FF"/>
                </a:solidFill>
                <a:latin typeface="Calibri" pitchFamily="34" charset="0"/>
              </a:rPr>
              <a:t> </a:t>
            </a:r>
            <a:r>
              <a:rPr lang="de-DE" sz="2000" dirty="0" err="1" smtClean="0">
                <a:solidFill>
                  <a:srgbClr val="0000FF"/>
                </a:solidFill>
                <a:latin typeface="Calibri" pitchFamily="34" charset="0"/>
              </a:rPr>
              <a:t>social</a:t>
            </a:r>
            <a:r>
              <a:rPr lang="de-DE" sz="2000" dirty="0" smtClean="0">
                <a:solidFill>
                  <a:srgbClr val="0000FF"/>
                </a:solidFill>
                <a:latin typeface="Calibri" pitchFamily="34" charset="0"/>
              </a:rPr>
              <a:t> </a:t>
            </a:r>
            <a:r>
              <a:rPr lang="de-DE" sz="2000" dirty="0" err="1" smtClean="0">
                <a:solidFill>
                  <a:srgbClr val="0000FF"/>
                </a:solidFill>
                <a:latin typeface="Calibri" pitchFamily="34" charset="0"/>
              </a:rPr>
              <a:t>inequality</a:t>
            </a:r>
            <a:r>
              <a:rPr lang="de-DE" sz="2000" dirty="0" smtClean="0">
                <a:solidFill>
                  <a:srgbClr val="0000FF"/>
                </a:solidFill>
                <a:latin typeface="Calibri" pitchFamily="34" charset="0"/>
              </a:rPr>
              <a:t>.</a:t>
            </a:r>
            <a:endParaRPr lang="de-DE" sz="2000" dirty="0">
              <a:solidFill>
                <a:srgbClr val="0000FF"/>
              </a:solidFill>
              <a:latin typeface="Calibri" pitchFamily="34" charset="0"/>
            </a:endParaRPr>
          </a:p>
        </p:txBody>
      </p:sp>
      <p:sp>
        <p:nvSpPr>
          <p:cNvPr id="11" name="Oval 11"/>
          <p:cNvSpPr>
            <a:spLocks noChangeArrowheads="1"/>
          </p:cNvSpPr>
          <p:nvPr/>
        </p:nvSpPr>
        <p:spPr bwMode="auto">
          <a:xfrm>
            <a:off x="3058963" y="2277169"/>
            <a:ext cx="3097213" cy="1439863"/>
          </a:xfrm>
          <a:prstGeom prst="ellipse">
            <a:avLst/>
          </a:prstGeom>
          <a:gradFill rotWithShape="1">
            <a:gsLst>
              <a:gs pos="0">
                <a:srgbClr val="CCECFF">
                  <a:alpha val="24001"/>
                </a:srgbClr>
              </a:gs>
              <a:gs pos="100000">
                <a:srgbClr val="5E6D76">
                  <a:alpha val="74001"/>
                </a:srgbClr>
              </a:gs>
            </a:gsLst>
            <a:lin ang="0" scaled="1"/>
          </a:gradFill>
          <a:ln w="9525">
            <a:solidFill>
              <a:srgbClr val="FF6600"/>
            </a:solidFill>
            <a:round/>
            <a:headEnd/>
            <a:tailEnd/>
          </a:ln>
        </p:spPr>
        <p:txBody>
          <a:bodyPr/>
          <a:lstStyle/>
          <a:p>
            <a:endParaRPr lang="de-DE" sz="1600">
              <a:solidFill>
                <a:schemeClr val="accent2"/>
              </a:solidFill>
              <a:latin typeface="Calibri" pitchFamily="34" charset="0"/>
            </a:endParaRPr>
          </a:p>
          <a:p>
            <a:pPr algn="ctr"/>
            <a:r>
              <a:rPr lang="de-DE" sz="1800" b="1">
                <a:solidFill>
                  <a:schemeClr val="accent2"/>
                </a:solidFill>
                <a:latin typeface="Calibri" pitchFamily="34" charset="0"/>
              </a:rPr>
              <a:t>Society</a:t>
            </a:r>
            <a:endParaRPr lang="de-DE" sz="1800" b="1">
              <a:solidFill>
                <a:srgbClr val="0000FF"/>
              </a:solidFill>
              <a:latin typeface="Calibri" pitchFamily="34" charset="0"/>
            </a:endParaRPr>
          </a:p>
          <a:p>
            <a:pPr algn="ctr"/>
            <a:endParaRPr lang="de-DE" sz="2000" b="1">
              <a:solidFill>
                <a:srgbClr val="0000FF"/>
              </a:solidFill>
              <a:latin typeface="Calibri" pitchFamily="34" charset="0"/>
            </a:endParaRPr>
          </a:p>
        </p:txBody>
      </p:sp>
      <p:sp>
        <p:nvSpPr>
          <p:cNvPr id="12" name="Oval 12" descr="Kleine Schachfelder"/>
          <p:cNvSpPr>
            <a:spLocks noChangeArrowheads="1"/>
          </p:cNvSpPr>
          <p:nvPr/>
        </p:nvSpPr>
        <p:spPr bwMode="auto">
          <a:xfrm>
            <a:off x="3420889" y="4724400"/>
            <a:ext cx="4679950" cy="1944688"/>
          </a:xfrm>
          <a:prstGeom prst="ellipse">
            <a:avLst/>
          </a:prstGeom>
          <a:pattFill prst="smCheck">
            <a:fgClr>
              <a:schemeClr val="hlink"/>
            </a:fgClr>
            <a:bgClr>
              <a:srgbClr val="FFFFFF"/>
            </a:bgClr>
          </a:pattFill>
          <a:ln w="9525">
            <a:solidFill>
              <a:srgbClr val="FF6600"/>
            </a:solidFill>
            <a:round/>
            <a:headEnd/>
            <a:tailEnd/>
          </a:ln>
        </p:spPr>
        <p:txBody>
          <a:bodyPr/>
          <a:lstStyle/>
          <a:p>
            <a:endParaRPr lang="de-DE" sz="1600">
              <a:solidFill>
                <a:schemeClr val="accent2"/>
              </a:solidFill>
              <a:latin typeface="Calibri" pitchFamily="34" charset="0"/>
            </a:endParaRPr>
          </a:p>
          <a:p>
            <a:pPr algn="ctr"/>
            <a:endParaRPr lang="de-DE" sz="1800" b="1">
              <a:solidFill>
                <a:srgbClr val="0000FF"/>
              </a:solidFill>
              <a:latin typeface="Calibri" pitchFamily="34" charset="0"/>
            </a:endParaRPr>
          </a:p>
          <a:p>
            <a:pPr algn="ctr"/>
            <a:endParaRPr lang="de-DE" sz="2000" b="1">
              <a:solidFill>
                <a:srgbClr val="0000FF"/>
              </a:solidFill>
              <a:latin typeface="Calibri" pitchFamily="34" charset="0"/>
            </a:endParaRPr>
          </a:p>
        </p:txBody>
      </p:sp>
      <p:sp>
        <p:nvSpPr>
          <p:cNvPr id="13" name="Text Box 13"/>
          <p:cNvSpPr txBox="1">
            <a:spLocks noChangeArrowheads="1"/>
          </p:cNvSpPr>
          <p:nvPr/>
        </p:nvSpPr>
        <p:spPr bwMode="auto">
          <a:xfrm>
            <a:off x="4484117" y="4941168"/>
            <a:ext cx="9525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r>
              <a:rPr lang="de-DE" sz="2000" b="1">
                <a:solidFill>
                  <a:srgbClr val="0000FF"/>
                </a:solidFill>
                <a:latin typeface="Calibri" pitchFamily="34" charset="0"/>
              </a:rPr>
              <a:t>Society</a:t>
            </a:r>
          </a:p>
        </p:txBody>
      </p:sp>
      <p:sp>
        <p:nvSpPr>
          <p:cNvPr id="14" name="Oval 14"/>
          <p:cNvSpPr>
            <a:spLocks noChangeArrowheads="1"/>
          </p:cNvSpPr>
          <p:nvPr/>
        </p:nvSpPr>
        <p:spPr bwMode="auto">
          <a:xfrm>
            <a:off x="4932189" y="5157788"/>
            <a:ext cx="2879725" cy="1295400"/>
          </a:xfrm>
          <a:prstGeom prst="ellipse">
            <a:avLst/>
          </a:prstGeom>
          <a:solidFill>
            <a:srgbClr val="FFFF99">
              <a:alpha val="50195"/>
            </a:srgbClr>
          </a:solidFill>
          <a:ln w="9525">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AT" sz="1800">
              <a:solidFill>
                <a:schemeClr val="accent2"/>
              </a:solidFill>
              <a:latin typeface="Calibri" pitchFamily="34" charset="0"/>
            </a:endParaRPr>
          </a:p>
        </p:txBody>
      </p:sp>
      <p:sp>
        <p:nvSpPr>
          <p:cNvPr id="15" name="Text Box 15"/>
          <p:cNvSpPr txBox="1">
            <a:spLocks noChangeArrowheads="1"/>
          </p:cNvSpPr>
          <p:nvPr/>
        </p:nvSpPr>
        <p:spPr bwMode="auto">
          <a:xfrm>
            <a:off x="5797377" y="5589588"/>
            <a:ext cx="1052512"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r>
              <a:rPr lang="de-DE" sz="1800" b="1">
                <a:solidFill>
                  <a:srgbClr val="0000FF"/>
                </a:solidFill>
                <a:latin typeface="Calibri" pitchFamily="34" charset="0"/>
              </a:rPr>
              <a:t>Economy</a:t>
            </a:r>
          </a:p>
        </p:txBody>
      </p:sp>
      <p:sp>
        <p:nvSpPr>
          <p:cNvPr id="16" name="Text Box 16"/>
          <p:cNvSpPr txBox="1">
            <a:spLocks noChangeArrowheads="1"/>
          </p:cNvSpPr>
          <p:nvPr/>
        </p:nvSpPr>
        <p:spPr bwMode="auto">
          <a:xfrm>
            <a:off x="6300788" y="2505670"/>
            <a:ext cx="233358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r>
              <a:rPr lang="de-DE" sz="1800" dirty="0" smtClean="0">
                <a:solidFill>
                  <a:srgbClr val="0000FF"/>
                </a:solidFill>
                <a:latin typeface="Calibri" pitchFamily="34" charset="0"/>
              </a:rPr>
              <a:t>„Society </a:t>
            </a:r>
            <a:r>
              <a:rPr lang="de-DE" sz="1800" dirty="0" err="1">
                <a:solidFill>
                  <a:srgbClr val="0000FF"/>
                </a:solidFill>
                <a:latin typeface="Calibri" pitchFamily="34" charset="0"/>
              </a:rPr>
              <a:t>becomes</a:t>
            </a:r>
            <a:r>
              <a:rPr lang="de-DE" sz="1800" dirty="0">
                <a:solidFill>
                  <a:srgbClr val="0000FF"/>
                </a:solidFill>
                <a:latin typeface="Calibri" pitchFamily="34" charset="0"/>
              </a:rPr>
              <a:t> an </a:t>
            </a:r>
          </a:p>
          <a:p>
            <a:r>
              <a:rPr lang="de-DE" sz="1800" dirty="0" err="1">
                <a:solidFill>
                  <a:srgbClr val="0000FF"/>
                </a:solidFill>
                <a:latin typeface="Calibri" pitchFamily="34" charset="0"/>
              </a:rPr>
              <a:t>annex</a:t>
            </a:r>
            <a:r>
              <a:rPr lang="de-DE" sz="1800" dirty="0">
                <a:solidFill>
                  <a:srgbClr val="0000FF"/>
                </a:solidFill>
                <a:latin typeface="Calibri" pitchFamily="34" charset="0"/>
              </a:rPr>
              <a:t> </a:t>
            </a:r>
            <a:r>
              <a:rPr lang="de-DE" sz="1800" dirty="0" err="1">
                <a:solidFill>
                  <a:srgbClr val="0000FF"/>
                </a:solidFill>
                <a:latin typeface="Calibri" pitchFamily="34" charset="0"/>
              </a:rPr>
              <a:t>to</a:t>
            </a:r>
            <a:r>
              <a:rPr lang="de-DE" sz="1800" dirty="0">
                <a:solidFill>
                  <a:srgbClr val="0000FF"/>
                </a:solidFill>
                <a:latin typeface="Calibri" pitchFamily="34" charset="0"/>
              </a:rPr>
              <a:t> </a:t>
            </a:r>
            <a:r>
              <a:rPr lang="de-DE" sz="1800" dirty="0" err="1">
                <a:solidFill>
                  <a:srgbClr val="0000FF"/>
                </a:solidFill>
                <a:latin typeface="Calibri" pitchFamily="34" charset="0"/>
              </a:rPr>
              <a:t>the</a:t>
            </a:r>
            <a:r>
              <a:rPr lang="de-DE" sz="1800" dirty="0">
                <a:solidFill>
                  <a:srgbClr val="0000FF"/>
                </a:solidFill>
                <a:latin typeface="Calibri" pitchFamily="34" charset="0"/>
              </a:rPr>
              <a:t> </a:t>
            </a:r>
            <a:r>
              <a:rPr lang="de-DE" sz="1800" dirty="0" err="1">
                <a:solidFill>
                  <a:srgbClr val="0000FF"/>
                </a:solidFill>
                <a:latin typeface="Calibri" pitchFamily="34" charset="0"/>
              </a:rPr>
              <a:t>economy</a:t>
            </a:r>
            <a:r>
              <a:rPr lang="de-DE" sz="1800" dirty="0">
                <a:solidFill>
                  <a:srgbClr val="0000FF"/>
                </a:solidFill>
                <a:latin typeface="Calibri" pitchFamily="34" charset="0"/>
              </a:rPr>
              <a:t> </a:t>
            </a:r>
          </a:p>
          <a:p>
            <a:r>
              <a:rPr lang="de-DE" sz="1800" dirty="0" err="1">
                <a:solidFill>
                  <a:srgbClr val="0000FF"/>
                </a:solidFill>
                <a:latin typeface="Calibri" pitchFamily="34" charset="0"/>
              </a:rPr>
              <a:t>and</a:t>
            </a:r>
            <a:r>
              <a:rPr lang="de-DE" sz="1800" dirty="0">
                <a:solidFill>
                  <a:srgbClr val="0000FF"/>
                </a:solidFill>
                <a:latin typeface="Calibri" pitchFamily="34" charset="0"/>
              </a:rPr>
              <a:t> </a:t>
            </a:r>
            <a:r>
              <a:rPr lang="de-DE" sz="1800" dirty="0" err="1" smtClean="0">
                <a:solidFill>
                  <a:srgbClr val="0000FF"/>
                </a:solidFill>
                <a:latin typeface="Calibri" pitchFamily="34" charset="0"/>
              </a:rPr>
              <a:t>market</a:t>
            </a:r>
            <a:r>
              <a:rPr lang="de-DE" sz="1800" dirty="0" smtClean="0">
                <a:solidFill>
                  <a:srgbClr val="0000FF"/>
                </a:solidFill>
                <a:latin typeface="Calibri" pitchFamily="34" charset="0"/>
              </a:rPr>
              <a:t> </a:t>
            </a:r>
            <a:r>
              <a:rPr lang="de-DE" sz="1800" dirty="0" err="1" smtClean="0">
                <a:solidFill>
                  <a:srgbClr val="0000FF"/>
                </a:solidFill>
                <a:latin typeface="Calibri" pitchFamily="34" charset="0"/>
              </a:rPr>
              <a:t>forces</a:t>
            </a:r>
            <a:r>
              <a:rPr lang="de-DE" sz="1800" dirty="0" smtClean="0">
                <a:solidFill>
                  <a:srgbClr val="0000FF"/>
                </a:solidFill>
                <a:latin typeface="Calibri" pitchFamily="34" charset="0"/>
              </a:rPr>
              <a:t>.“ </a:t>
            </a:r>
            <a:endParaRPr lang="de-DE" sz="1800" dirty="0">
              <a:solidFill>
                <a:srgbClr val="0000FF"/>
              </a:solidFill>
              <a:latin typeface="Calibri" pitchFamily="34" charset="0"/>
            </a:endParaRPr>
          </a:p>
        </p:txBody>
      </p:sp>
      <p:sp>
        <p:nvSpPr>
          <p:cNvPr id="17" name="Text Box 19"/>
          <p:cNvSpPr txBox="1">
            <a:spLocks noChangeArrowheads="1"/>
          </p:cNvSpPr>
          <p:nvPr/>
        </p:nvSpPr>
        <p:spPr bwMode="auto">
          <a:xfrm rot="18986330">
            <a:off x="-139700" y="1539067"/>
            <a:ext cx="2616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r>
              <a:rPr lang="de-DE" sz="2000" b="1" i="1" dirty="0">
                <a:solidFill>
                  <a:srgbClr val="000066"/>
                </a:solidFill>
                <a:latin typeface="Calibri" pitchFamily="34" charset="0"/>
              </a:rPr>
              <a:t>Stress in </a:t>
            </a:r>
            <a:r>
              <a:rPr lang="de-DE" sz="2000" b="1" i="1" dirty="0" err="1">
                <a:solidFill>
                  <a:srgbClr val="000066"/>
                </a:solidFill>
                <a:latin typeface="Calibri" pitchFamily="34" charset="0"/>
              </a:rPr>
              <a:t>social</a:t>
            </a:r>
            <a:r>
              <a:rPr lang="de-DE" sz="2000" b="1" i="1" dirty="0">
                <a:solidFill>
                  <a:srgbClr val="000066"/>
                </a:solidFill>
                <a:latin typeface="Calibri" pitchFamily="34" charset="0"/>
              </a:rPr>
              <a:t> </a:t>
            </a:r>
            <a:r>
              <a:rPr lang="de-DE" sz="2000" b="1" i="1" dirty="0" err="1">
                <a:solidFill>
                  <a:srgbClr val="000066"/>
                </a:solidFill>
                <a:latin typeface="Calibri" pitchFamily="34" charset="0"/>
              </a:rPr>
              <a:t>systems</a:t>
            </a:r>
            <a:endParaRPr lang="de-AT" sz="2000" b="1" i="1" dirty="0">
              <a:solidFill>
                <a:srgbClr val="000066"/>
              </a:solidFill>
              <a:latin typeface="Calibri" pitchFamily="34" charset="0"/>
            </a:endParaRPr>
          </a:p>
        </p:txBody>
      </p:sp>
      <p:sp>
        <p:nvSpPr>
          <p:cNvPr id="18" name="Oval 34"/>
          <p:cNvSpPr>
            <a:spLocks noChangeArrowheads="1"/>
          </p:cNvSpPr>
          <p:nvPr/>
        </p:nvSpPr>
        <p:spPr bwMode="auto">
          <a:xfrm>
            <a:off x="3347864" y="4365625"/>
            <a:ext cx="5508625" cy="2492375"/>
          </a:xfrm>
          <a:prstGeom prst="ellipse">
            <a:avLst/>
          </a:prstGeom>
          <a:noFill/>
          <a:ln w="28575">
            <a:solidFill>
              <a:srgbClr val="008000"/>
            </a:solidFill>
            <a:prstDash val="sysDot"/>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19" name="Text Box 35"/>
          <p:cNvSpPr txBox="1">
            <a:spLocks noChangeArrowheads="1"/>
          </p:cNvSpPr>
          <p:nvPr/>
        </p:nvSpPr>
        <p:spPr bwMode="auto">
          <a:xfrm>
            <a:off x="7667452" y="4868863"/>
            <a:ext cx="9779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r"/>
            <a:r>
              <a:rPr lang="de-DE" sz="1800" b="1">
                <a:solidFill>
                  <a:srgbClr val="0000FF"/>
                </a:solidFill>
                <a:latin typeface="Calibri" pitchFamily="34" charset="0"/>
              </a:rPr>
              <a:t>Environ-</a:t>
            </a:r>
          </a:p>
          <a:p>
            <a:pPr algn="r"/>
            <a:r>
              <a:rPr lang="de-DE" sz="1800" b="1">
                <a:solidFill>
                  <a:srgbClr val="0000FF"/>
                </a:solidFill>
                <a:latin typeface="Calibri" pitchFamily="34" charset="0"/>
              </a:rPr>
              <a:t>ment</a:t>
            </a:r>
          </a:p>
        </p:txBody>
      </p:sp>
      <p:sp>
        <p:nvSpPr>
          <p:cNvPr id="23" name="Rechteck 22"/>
          <p:cNvSpPr/>
          <p:nvPr/>
        </p:nvSpPr>
        <p:spPr>
          <a:xfrm rot="16200000">
            <a:off x="-1088268" y="4862282"/>
            <a:ext cx="2629053" cy="338554"/>
          </a:xfrm>
          <a:prstGeom prst="rect">
            <a:avLst/>
          </a:prstGeom>
        </p:spPr>
        <p:txBody>
          <a:bodyPr wrap="none">
            <a:spAutoFit/>
          </a:bodyPr>
          <a:lstStyle/>
          <a:p>
            <a:r>
              <a:rPr lang="en-US" altLang="de-DE" sz="1600" i="1" dirty="0" smtClean="0">
                <a:solidFill>
                  <a:srgbClr val="000066"/>
                </a:solidFill>
                <a:latin typeface="Calibri" pitchFamily="34" charset="0"/>
              </a:rPr>
              <a:t>2. </a:t>
            </a:r>
            <a:r>
              <a:rPr lang="en-US" altLang="de-DE" sz="1600" b="1" i="1" dirty="0">
                <a:solidFill>
                  <a:srgbClr val="000066"/>
                </a:solidFill>
                <a:latin typeface="Calibri" pitchFamily="34" charset="0"/>
              </a:rPr>
              <a:t>Extending the paradigm </a:t>
            </a:r>
            <a:r>
              <a:rPr lang="en-US" altLang="de-DE" sz="1600" i="1" dirty="0" smtClean="0">
                <a:solidFill>
                  <a:srgbClr val="000066"/>
                </a:solidFill>
                <a:latin typeface="Calibri" pitchFamily="34" charset="0"/>
              </a:rPr>
              <a:t>…</a:t>
            </a:r>
            <a:endParaRPr lang="de-DE" sz="1600" dirty="0">
              <a:solidFill>
                <a:srgbClr val="000066"/>
              </a:solidFill>
            </a:endParaRPr>
          </a:p>
        </p:txBody>
      </p:sp>
    </p:spTree>
    <p:extLst>
      <p:ext uri="{BB962C8B-B14F-4D97-AF65-F5344CB8AC3E}">
        <p14:creationId xmlns:p14="http://schemas.microsoft.com/office/powerpoint/2010/main" val="15245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1+#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checkerboard(across)">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1"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heel(4)">
                                      <p:cBhvr>
                                        <p:cTn id="55" dur="20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 fill="hold"/>
                                        <p:tgtEl>
                                          <p:spTgt spid="19"/>
                                        </p:tgtEl>
                                        <p:attrNameLst>
                                          <p:attrName>ppt_x</p:attrName>
                                        </p:attrNameLst>
                                      </p:cBhvr>
                                      <p:tavLst>
                                        <p:tav tm="0">
                                          <p:val>
                                            <p:strVal val="#ppt_x"/>
                                          </p:val>
                                        </p:tav>
                                        <p:tav tm="100000">
                                          <p:val>
                                            <p:strVal val="#ppt_x"/>
                                          </p:val>
                                        </p:tav>
                                      </p:tavLst>
                                    </p:anim>
                                    <p:anim calcmode="lin" valueType="num">
                                      <p:cBhvr additive="base">
                                        <p:cTn id="6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ipe(down)">
                                      <p:cBhvr>
                                        <p:cTn id="66" dur="580">
                                          <p:stCondLst>
                                            <p:cond delay="0"/>
                                          </p:stCondLst>
                                        </p:cTn>
                                        <p:tgtEl>
                                          <p:spTgt spid="17"/>
                                        </p:tgtEl>
                                      </p:cBhvr>
                                    </p:animEffect>
                                    <p:anim calcmode="lin" valueType="num">
                                      <p:cBhvr>
                                        <p:cTn id="67"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72" dur="26">
                                          <p:stCondLst>
                                            <p:cond delay="650"/>
                                          </p:stCondLst>
                                        </p:cTn>
                                        <p:tgtEl>
                                          <p:spTgt spid="17"/>
                                        </p:tgtEl>
                                      </p:cBhvr>
                                      <p:to x="100000" y="60000"/>
                                    </p:animScale>
                                    <p:animScale>
                                      <p:cBhvr>
                                        <p:cTn id="73" dur="166" decel="50000">
                                          <p:stCondLst>
                                            <p:cond delay="676"/>
                                          </p:stCondLst>
                                        </p:cTn>
                                        <p:tgtEl>
                                          <p:spTgt spid="17"/>
                                        </p:tgtEl>
                                      </p:cBhvr>
                                      <p:to x="100000" y="100000"/>
                                    </p:animScale>
                                    <p:animScale>
                                      <p:cBhvr>
                                        <p:cTn id="74" dur="26">
                                          <p:stCondLst>
                                            <p:cond delay="1312"/>
                                          </p:stCondLst>
                                        </p:cTn>
                                        <p:tgtEl>
                                          <p:spTgt spid="17"/>
                                        </p:tgtEl>
                                      </p:cBhvr>
                                      <p:to x="100000" y="80000"/>
                                    </p:animScale>
                                    <p:animScale>
                                      <p:cBhvr>
                                        <p:cTn id="75" dur="166" decel="50000">
                                          <p:stCondLst>
                                            <p:cond delay="1338"/>
                                          </p:stCondLst>
                                        </p:cTn>
                                        <p:tgtEl>
                                          <p:spTgt spid="17"/>
                                        </p:tgtEl>
                                      </p:cBhvr>
                                      <p:to x="100000" y="100000"/>
                                    </p:animScale>
                                    <p:animScale>
                                      <p:cBhvr>
                                        <p:cTn id="76" dur="26">
                                          <p:stCondLst>
                                            <p:cond delay="1642"/>
                                          </p:stCondLst>
                                        </p:cTn>
                                        <p:tgtEl>
                                          <p:spTgt spid="17"/>
                                        </p:tgtEl>
                                      </p:cBhvr>
                                      <p:to x="100000" y="90000"/>
                                    </p:animScale>
                                    <p:animScale>
                                      <p:cBhvr>
                                        <p:cTn id="77" dur="166" decel="50000">
                                          <p:stCondLst>
                                            <p:cond delay="1668"/>
                                          </p:stCondLst>
                                        </p:cTn>
                                        <p:tgtEl>
                                          <p:spTgt spid="17"/>
                                        </p:tgtEl>
                                      </p:cBhvr>
                                      <p:to x="100000" y="100000"/>
                                    </p:animScale>
                                    <p:animScale>
                                      <p:cBhvr>
                                        <p:cTn id="78" dur="26">
                                          <p:stCondLst>
                                            <p:cond delay="1808"/>
                                          </p:stCondLst>
                                        </p:cTn>
                                        <p:tgtEl>
                                          <p:spTgt spid="17"/>
                                        </p:tgtEl>
                                      </p:cBhvr>
                                      <p:to x="100000" y="95000"/>
                                    </p:animScale>
                                    <p:animScale>
                                      <p:cBhvr>
                                        <p:cTn id="79"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animBg="1"/>
      <p:bldP spid="12" grpId="0" animBg="1"/>
      <p:bldP spid="13" grpId="0"/>
      <p:bldP spid="14" grpId="0" animBg="1"/>
      <p:bldP spid="15" grpId="0"/>
      <p:bldP spid="16" grpId="0"/>
      <p:bldP spid="17" grpId="0"/>
      <p:bldP spid="18"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288380"/>
            <a:ext cx="5935662" cy="466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5"/>
          <p:cNvSpPr>
            <a:spLocks noChangeArrowheads="1"/>
          </p:cNvSpPr>
          <p:nvPr/>
        </p:nvSpPr>
        <p:spPr bwMode="auto">
          <a:xfrm>
            <a:off x="2339975" y="3503042"/>
            <a:ext cx="1366838" cy="1152525"/>
          </a:xfrm>
          <a:prstGeom prst="irregularSeal1">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Text Box 6"/>
          <p:cNvSpPr txBox="1">
            <a:spLocks noChangeArrowheads="1"/>
          </p:cNvSpPr>
          <p:nvPr/>
        </p:nvSpPr>
        <p:spPr bwMode="auto">
          <a:xfrm>
            <a:off x="6227763" y="1845692"/>
            <a:ext cx="1985962"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r>
              <a:rPr lang="de-DE" sz="1400" b="1">
                <a:solidFill>
                  <a:srgbClr val="000099"/>
                </a:solidFill>
              </a:rPr>
              <a:t>Index of productivity </a:t>
            </a:r>
          </a:p>
          <a:p>
            <a:r>
              <a:rPr lang="de-DE" sz="1400" b="1">
                <a:solidFill>
                  <a:srgbClr val="000099"/>
                </a:solidFill>
              </a:rPr>
              <a:t>1959 until 2005 (USA)</a:t>
            </a:r>
          </a:p>
          <a:p>
            <a:r>
              <a:rPr lang="de-DE" sz="1400" b="1">
                <a:solidFill>
                  <a:srgbClr val="000099"/>
                </a:solidFill>
              </a:rPr>
              <a:t>(1959=100)</a:t>
            </a:r>
          </a:p>
          <a:p>
            <a:endParaRPr lang="de-AT" sz="1400" b="1">
              <a:solidFill>
                <a:srgbClr val="0000CC"/>
              </a:solidFill>
            </a:endParaRPr>
          </a:p>
        </p:txBody>
      </p:sp>
      <p:sp>
        <p:nvSpPr>
          <p:cNvPr id="5" name="Text Box 7"/>
          <p:cNvSpPr txBox="1">
            <a:spLocks noChangeArrowheads="1"/>
          </p:cNvSpPr>
          <p:nvPr/>
        </p:nvSpPr>
        <p:spPr bwMode="auto">
          <a:xfrm>
            <a:off x="6227763" y="3509392"/>
            <a:ext cx="2751137"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r>
              <a:rPr lang="de-DE" sz="1400" b="1">
                <a:solidFill>
                  <a:srgbClr val="CC0066"/>
                </a:solidFill>
              </a:rPr>
              <a:t>Index of hourly compensation </a:t>
            </a:r>
          </a:p>
          <a:p>
            <a:r>
              <a:rPr lang="de-DE" sz="1400" b="1">
                <a:solidFill>
                  <a:srgbClr val="CC0066"/>
                </a:solidFill>
              </a:rPr>
              <a:t>of production workers and </a:t>
            </a:r>
          </a:p>
          <a:p>
            <a:r>
              <a:rPr lang="de-DE" sz="1400" b="1">
                <a:solidFill>
                  <a:srgbClr val="CC0066"/>
                </a:solidFill>
              </a:rPr>
              <a:t>non-supervisory workers</a:t>
            </a:r>
            <a:endParaRPr lang="de-AT" sz="1400" b="1">
              <a:solidFill>
                <a:srgbClr val="CC0066"/>
              </a:solidFill>
            </a:endParaRPr>
          </a:p>
        </p:txBody>
      </p:sp>
      <p:sp>
        <p:nvSpPr>
          <p:cNvPr id="6" name="Text Box 8"/>
          <p:cNvSpPr txBox="1">
            <a:spLocks noChangeArrowheads="1"/>
          </p:cNvSpPr>
          <p:nvPr/>
        </p:nvSpPr>
        <p:spPr bwMode="auto">
          <a:xfrm>
            <a:off x="6227763" y="5013176"/>
            <a:ext cx="233997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r>
              <a:rPr lang="de-DE" sz="1400" b="1" dirty="0"/>
              <a:t>U.S. Data, </a:t>
            </a:r>
          </a:p>
          <a:p>
            <a:r>
              <a:rPr lang="de-DE" sz="1400" b="1" dirty="0"/>
              <a:t>Source: </a:t>
            </a:r>
          </a:p>
          <a:p>
            <a:r>
              <a:rPr lang="de-DE" sz="1400" b="1" dirty="0" err="1"/>
              <a:t>Economic</a:t>
            </a:r>
            <a:r>
              <a:rPr lang="de-DE" sz="1400" b="1" dirty="0"/>
              <a:t> </a:t>
            </a:r>
            <a:r>
              <a:rPr lang="de-DE" sz="1400" b="1" dirty="0" err="1"/>
              <a:t>Policy</a:t>
            </a:r>
            <a:r>
              <a:rPr lang="de-DE" sz="1400" b="1" dirty="0"/>
              <a:t> Institute</a:t>
            </a:r>
            <a:endParaRPr lang="de-AT" sz="1400" b="1" dirty="0"/>
          </a:p>
        </p:txBody>
      </p:sp>
      <p:sp>
        <p:nvSpPr>
          <p:cNvPr id="7" name="Line 9"/>
          <p:cNvSpPr>
            <a:spLocks noChangeShapeType="1"/>
          </p:cNvSpPr>
          <p:nvPr/>
        </p:nvSpPr>
        <p:spPr bwMode="auto">
          <a:xfrm>
            <a:off x="2555875" y="5806505"/>
            <a:ext cx="792163"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 name="Rectangle 75"/>
          <p:cNvSpPr>
            <a:spLocks noChangeArrowheads="1"/>
          </p:cNvSpPr>
          <p:nvPr/>
        </p:nvSpPr>
        <p:spPr bwMode="auto">
          <a:xfrm>
            <a:off x="395288" y="769367"/>
            <a:ext cx="83534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20000"/>
              </a:spcBef>
            </a:pPr>
            <a:r>
              <a:rPr lang="de-DE" sz="2200" b="1" u="sng" dirty="0" err="1">
                <a:solidFill>
                  <a:srgbClr val="0000CC"/>
                </a:solidFill>
                <a:latin typeface="Calibri" pitchFamily="34" charset="0"/>
              </a:rPr>
              <a:t>Wages</a:t>
            </a:r>
            <a:r>
              <a:rPr lang="de-DE" sz="2200" b="1" u="sng" dirty="0">
                <a:solidFill>
                  <a:srgbClr val="0000CC"/>
                </a:solidFill>
                <a:latin typeface="Calibri" pitchFamily="34" charset="0"/>
              </a:rPr>
              <a:t> </a:t>
            </a:r>
            <a:r>
              <a:rPr lang="de-DE" sz="2200" b="1" u="sng" dirty="0" err="1">
                <a:solidFill>
                  <a:srgbClr val="0000CC"/>
                </a:solidFill>
                <a:latin typeface="Calibri" pitchFamily="34" charset="0"/>
              </a:rPr>
              <a:t>remain</a:t>
            </a:r>
            <a:r>
              <a:rPr lang="de-DE" sz="2200" b="1" u="sng" dirty="0">
                <a:solidFill>
                  <a:srgbClr val="0000CC"/>
                </a:solidFill>
                <a:latin typeface="Calibri" pitchFamily="34" charset="0"/>
              </a:rPr>
              <a:t> </a:t>
            </a:r>
            <a:r>
              <a:rPr lang="de-DE" sz="2200" b="1" u="sng" dirty="0" err="1">
                <a:solidFill>
                  <a:srgbClr val="0000CC"/>
                </a:solidFill>
                <a:latin typeface="Calibri" pitchFamily="34" charset="0"/>
              </a:rPr>
              <a:t>static</a:t>
            </a:r>
            <a:r>
              <a:rPr lang="de-DE" sz="2200" b="1" u="sng" dirty="0">
                <a:solidFill>
                  <a:srgbClr val="0000CC"/>
                </a:solidFill>
                <a:latin typeface="Calibri" pitchFamily="34" charset="0"/>
              </a:rPr>
              <a:t> </a:t>
            </a:r>
            <a:r>
              <a:rPr lang="de-DE" sz="2200" b="1" u="sng" dirty="0" err="1">
                <a:solidFill>
                  <a:srgbClr val="0000CC"/>
                </a:solidFill>
                <a:latin typeface="Calibri" pitchFamily="34" charset="0"/>
              </a:rPr>
              <a:t>whilst</a:t>
            </a:r>
            <a:r>
              <a:rPr lang="de-DE" sz="2200" b="1" u="sng" dirty="0">
                <a:solidFill>
                  <a:srgbClr val="0000CC"/>
                </a:solidFill>
                <a:latin typeface="Calibri" pitchFamily="34" charset="0"/>
              </a:rPr>
              <a:t> </a:t>
            </a:r>
            <a:r>
              <a:rPr lang="de-DE" sz="2200" b="1" u="sng" dirty="0" err="1">
                <a:solidFill>
                  <a:srgbClr val="0000CC"/>
                </a:solidFill>
                <a:latin typeface="Calibri" pitchFamily="34" charset="0"/>
              </a:rPr>
              <a:t>productivity</a:t>
            </a:r>
            <a:r>
              <a:rPr lang="de-DE" sz="2200" b="1" u="sng" dirty="0">
                <a:solidFill>
                  <a:srgbClr val="0000CC"/>
                </a:solidFill>
                <a:latin typeface="Calibri" pitchFamily="34" charset="0"/>
              </a:rPr>
              <a:t> </a:t>
            </a:r>
            <a:r>
              <a:rPr lang="de-DE" sz="2200" b="1" u="sng" dirty="0" err="1">
                <a:solidFill>
                  <a:srgbClr val="0000CC"/>
                </a:solidFill>
                <a:latin typeface="Calibri" pitchFamily="34" charset="0"/>
              </a:rPr>
              <a:t>increases</a:t>
            </a:r>
            <a:r>
              <a:rPr lang="de-DE" sz="2200" b="1" u="sng" dirty="0">
                <a:solidFill>
                  <a:srgbClr val="0000CC"/>
                </a:solidFill>
                <a:latin typeface="Calibri" pitchFamily="34" charset="0"/>
              </a:rPr>
              <a:t>, USA 1959-2005</a:t>
            </a:r>
          </a:p>
        </p:txBody>
      </p:sp>
      <p:pic>
        <p:nvPicPr>
          <p:cNvPr id="9" name="Picture 13"/>
          <p:cNvPicPr>
            <a:picLocks noChangeAspect="1" noChangeArrowheads="1"/>
          </p:cNvPicPr>
          <p:nvPr/>
        </p:nvPicPr>
        <p:blipFill>
          <a:blip r:embed="rId3">
            <a:grayscl/>
            <a:extLst>
              <a:ext uri="{28A0092B-C50C-407E-A947-70E740481C1C}">
                <a14:useLocalDpi xmlns:a14="http://schemas.microsoft.com/office/drawing/2010/main" val="0"/>
              </a:ext>
            </a:extLst>
          </a:blip>
          <a:srcRect t="10394" b="45430"/>
          <a:stretch>
            <a:fillRect/>
          </a:stretch>
        </p:blipFill>
        <p:spPr bwMode="auto">
          <a:xfrm>
            <a:off x="0" y="6165850"/>
            <a:ext cx="9144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 name="Picture 12"/>
          <p:cNvPicPr>
            <a:picLocks noChangeAspect="1" noChangeArrowheads="1"/>
          </p:cNvPicPr>
          <p:nvPr/>
        </p:nvPicPr>
        <p:blipFill>
          <a:blip r:embed="rId4">
            <a:grayscl/>
            <a:extLst>
              <a:ext uri="{28A0092B-C50C-407E-A947-70E740481C1C}">
                <a14:useLocalDpi xmlns:a14="http://schemas.microsoft.com/office/drawing/2010/main" val="0"/>
              </a:ext>
            </a:extLst>
          </a:blip>
          <a:srcRect t="30244" b="35329"/>
          <a:stretch>
            <a:fillRect/>
          </a:stretch>
        </p:blipFill>
        <p:spPr bwMode="auto">
          <a:xfrm>
            <a:off x="0" y="0"/>
            <a:ext cx="9144000" cy="658813"/>
          </a:xfrm>
          <a:prstGeom prst="rect">
            <a:avLst/>
          </a:prstGeom>
          <a:noFill/>
          <a:ln>
            <a:noFill/>
          </a:ln>
          <a:effectLst/>
          <a:extLst>
            <a:ext uri="{909E8E84-426E-40DD-AFC4-6F175D3DCCD1}">
              <a14:hiddenFill xmlns:a14="http://schemas.microsoft.com/office/drawing/2010/main">
                <a:solidFill>
                  <a:srgbClr val="FF3300">
                    <a:alpha val="16078"/>
                  </a:srgbClr>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4"/>
          <p:cNvSpPr>
            <a:spLocks noChangeArrowheads="1"/>
          </p:cNvSpPr>
          <p:nvPr/>
        </p:nvSpPr>
        <p:spPr bwMode="auto">
          <a:xfrm>
            <a:off x="0" y="44450"/>
            <a:ext cx="91805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de-DE" sz="3200" b="1" u="sng" dirty="0">
                <a:solidFill>
                  <a:srgbClr val="FFFF00"/>
                </a:solidFill>
                <a:latin typeface="Calibri" pitchFamily="34" charset="0"/>
              </a:rPr>
              <a:t>The </a:t>
            </a:r>
            <a:r>
              <a:rPr lang="de-DE" sz="3200" b="1" u="sng" dirty="0" err="1">
                <a:solidFill>
                  <a:srgbClr val="FFFF00"/>
                </a:solidFill>
                <a:latin typeface="Calibri" pitchFamily="34" charset="0"/>
              </a:rPr>
              <a:t>termination</a:t>
            </a:r>
            <a:r>
              <a:rPr lang="de-DE" sz="3200" b="1" u="sng" dirty="0">
                <a:solidFill>
                  <a:srgbClr val="FFFF00"/>
                </a:solidFill>
                <a:latin typeface="Calibri" pitchFamily="34" charset="0"/>
              </a:rPr>
              <a:t> </a:t>
            </a:r>
            <a:r>
              <a:rPr lang="de-DE" sz="3200" b="1" u="sng" dirty="0" err="1">
                <a:solidFill>
                  <a:srgbClr val="FFFF00"/>
                </a:solidFill>
                <a:latin typeface="Calibri" pitchFamily="34" charset="0"/>
              </a:rPr>
              <a:t>of</a:t>
            </a:r>
            <a:r>
              <a:rPr lang="de-DE" sz="3200" b="1" u="sng" dirty="0">
                <a:solidFill>
                  <a:srgbClr val="FFFF00"/>
                </a:solidFill>
                <a:latin typeface="Calibri" pitchFamily="34" charset="0"/>
              </a:rPr>
              <a:t> </a:t>
            </a:r>
            <a:r>
              <a:rPr lang="de-DE" sz="3200" b="1" u="sng" dirty="0" err="1">
                <a:solidFill>
                  <a:srgbClr val="FFFF00"/>
                </a:solidFill>
                <a:latin typeface="Calibri" pitchFamily="34" charset="0"/>
              </a:rPr>
              <a:t>the</a:t>
            </a:r>
            <a:r>
              <a:rPr lang="de-DE" sz="3200" b="1" u="sng" dirty="0">
                <a:solidFill>
                  <a:srgbClr val="FFFF00"/>
                </a:solidFill>
                <a:latin typeface="Calibri" pitchFamily="34" charset="0"/>
              </a:rPr>
              <a:t> ‚golden </a:t>
            </a:r>
            <a:r>
              <a:rPr lang="de-DE" sz="3200" b="1" u="sng" dirty="0" err="1">
                <a:solidFill>
                  <a:srgbClr val="FFFF00"/>
                </a:solidFill>
                <a:latin typeface="Calibri" pitchFamily="34" charset="0"/>
              </a:rPr>
              <a:t>age</a:t>
            </a:r>
            <a:r>
              <a:rPr lang="de-DE" sz="3200" b="1" u="sng" dirty="0">
                <a:solidFill>
                  <a:srgbClr val="FFFF00"/>
                </a:solidFill>
                <a:latin typeface="Calibri" pitchFamily="34" charset="0"/>
              </a:rPr>
              <a:t> </a:t>
            </a:r>
            <a:r>
              <a:rPr lang="de-DE" sz="3200" b="1" u="sng" dirty="0" err="1">
                <a:solidFill>
                  <a:srgbClr val="FFFF00"/>
                </a:solidFill>
                <a:latin typeface="Calibri" pitchFamily="34" charset="0"/>
              </a:rPr>
              <a:t>of</a:t>
            </a:r>
            <a:r>
              <a:rPr lang="de-DE" sz="3200" b="1" u="sng" dirty="0">
                <a:solidFill>
                  <a:srgbClr val="FFFF00"/>
                </a:solidFill>
                <a:latin typeface="Calibri" pitchFamily="34" charset="0"/>
              </a:rPr>
              <a:t> </a:t>
            </a:r>
            <a:r>
              <a:rPr lang="de-DE" sz="3200" b="1" u="sng" dirty="0" err="1">
                <a:solidFill>
                  <a:srgbClr val="FFFF00"/>
                </a:solidFill>
                <a:latin typeface="Calibri" pitchFamily="34" charset="0"/>
              </a:rPr>
              <a:t>capitalism</a:t>
            </a:r>
            <a:r>
              <a:rPr lang="de-DE" sz="3200" b="1" u="sng" dirty="0" smtClean="0">
                <a:solidFill>
                  <a:srgbClr val="FFFF00"/>
                </a:solidFill>
                <a:latin typeface="Calibri" pitchFamily="34" charset="0"/>
              </a:rPr>
              <a:t>‘ *)</a:t>
            </a:r>
            <a:endParaRPr lang="de-AT" sz="3200" b="1" u="sng" dirty="0">
              <a:solidFill>
                <a:srgbClr val="FFFF00"/>
              </a:solidFill>
              <a:latin typeface="Calibri" pitchFamily="34" charset="0"/>
            </a:endParaRPr>
          </a:p>
        </p:txBody>
      </p:sp>
      <p:sp>
        <p:nvSpPr>
          <p:cNvPr id="13" name="Text Box 13"/>
          <p:cNvSpPr txBox="1">
            <a:spLocks noChangeArrowheads="1"/>
          </p:cNvSpPr>
          <p:nvPr/>
        </p:nvSpPr>
        <p:spPr bwMode="auto">
          <a:xfrm rot="19454713">
            <a:off x="-251695" y="1929954"/>
            <a:ext cx="3130551"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r>
              <a:rPr lang="de-DE" sz="2000" b="1" i="1" dirty="0">
                <a:solidFill>
                  <a:srgbClr val="000066"/>
                </a:solidFill>
              </a:rPr>
              <a:t>Stress in </a:t>
            </a:r>
            <a:r>
              <a:rPr lang="de-DE" sz="2000" b="1" i="1" dirty="0" err="1">
                <a:solidFill>
                  <a:srgbClr val="000066"/>
                </a:solidFill>
              </a:rPr>
              <a:t>social</a:t>
            </a:r>
            <a:r>
              <a:rPr lang="de-DE" sz="2000" b="1" i="1" dirty="0">
                <a:solidFill>
                  <a:srgbClr val="000066"/>
                </a:solidFill>
              </a:rPr>
              <a:t> </a:t>
            </a:r>
            <a:r>
              <a:rPr lang="de-DE" sz="2000" b="1" i="1" dirty="0" err="1">
                <a:solidFill>
                  <a:srgbClr val="000066"/>
                </a:solidFill>
              </a:rPr>
              <a:t>systems</a:t>
            </a:r>
            <a:endParaRPr lang="de-AT" sz="2000" b="1" i="1" dirty="0">
              <a:solidFill>
                <a:srgbClr val="000066"/>
              </a:solidFill>
            </a:endParaRPr>
          </a:p>
        </p:txBody>
      </p:sp>
      <p:sp>
        <p:nvSpPr>
          <p:cNvPr id="15" name="Rechteck 14"/>
          <p:cNvSpPr/>
          <p:nvPr/>
        </p:nvSpPr>
        <p:spPr>
          <a:xfrm rot="16200000">
            <a:off x="-1150984" y="4537484"/>
            <a:ext cx="2629053" cy="338554"/>
          </a:xfrm>
          <a:prstGeom prst="rect">
            <a:avLst/>
          </a:prstGeom>
        </p:spPr>
        <p:txBody>
          <a:bodyPr wrap="none">
            <a:spAutoFit/>
          </a:bodyPr>
          <a:lstStyle/>
          <a:p>
            <a:r>
              <a:rPr lang="en-US" altLang="de-DE" sz="1600" i="1" dirty="0" smtClean="0">
                <a:solidFill>
                  <a:srgbClr val="000066"/>
                </a:solidFill>
                <a:latin typeface="Calibri" pitchFamily="34" charset="0"/>
              </a:rPr>
              <a:t>2. </a:t>
            </a:r>
            <a:r>
              <a:rPr lang="en-US" altLang="de-DE" sz="1600" b="1" i="1" dirty="0">
                <a:solidFill>
                  <a:srgbClr val="000066"/>
                </a:solidFill>
                <a:latin typeface="Calibri" pitchFamily="34" charset="0"/>
              </a:rPr>
              <a:t>Extending the paradigm </a:t>
            </a:r>
            <a:r>
              <a:rPr lang="en-US" altLang="de-DE" sz="1600" i="1" dirty="0" smtClean="0">
                <a:solidFill>
                  <a:srgbClr val="000066"/>
                </a:solidFill>
                <a:latin typeface="Calibri" pitchFamily="34" charset="0"/>
              </a:rPr>
              <a:t>…</a:t>
            </a:r>
            <a:endParaRPr lang="de-DE" sz="1600" dirty="0">
              <a:solidFill>
                <a:srgbClr val="000066"/>
              </a:solidFill>
            </a:endParaRPr>
          </a:p>
        </p:txBody>
      </p:sp>
      <p:sp>
        <p:nvSpPr>
          <p:cNvPr id="14" name="Textfeld 1"/>
          <p:cNvSpPr txBox="1">
            <a:spLocks noChangeArrowheads="1"/>
          </p:cNvSpPr>
          <p:nvPr/>
        </p:nvSpPr>
        <p:spPr bwMode="auto">
          <a:xfrm>
            <a:off x="7514083" y="5859462"/>
            <a:ext cx="15224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r>
              <a:rPr lang="de-DE" altLang="de-DE" sz="1400" b="1" dirty="0">
                <a:solidFill>
                  <a:srgbClr val="0000CC"/>
                </a:solidFill>
                <a:latin typeface="Calibri" pitchFamily="34" charset="0"/>
                <a:cs typeface="Calibri" pitchFamily="34" charset="0"/>
              </a:rPr>
              <a:t>*) Eric </a:t>
            </a:r>
            <a:r>
              <a:rPr lang="de-DE" altLang="de-DE" sz="1400" b="1" dirty="0" err="1">
                <a:solidFill>
                  <a:srgbClr val="0000CC"/>
                </a:solidFill>
                <a:latin typeface="Calibri" pitchFamily="34" charset="0"/>
                <a:cs typeface="Calibri" pitchFamily="34" charset="0"/>
              </a:rPr>
              <a:t>Hobsbawm</a:t>
            </a:r>
            <a:endParaRPr lang="de-DE" altLang="de-DE" sz="1400" b="1" dirty="0">
              <a:solidFill>
                <a:srgbClr val="0000CC"/>
              </a:solidFill>
              <a:latin typeface="Calibri" pitchFamily="34" charset="0"/>
              <a:cs typeface="Calibri" pitchFamily="34" charset="0"/>
            </a:endParaRPr>
          </a:p>
        </p:txBody>
      </p:sp>
    </p:spTree>
    <p:extLst>
      <p:ext uri="{BB962C8B-B14F-4D97-AF65-F5344CB8AC3E}">
        <p14:creationId xmlns:p14="http://schemas.microsoft.com/office/powerpoint/2010/main" val="14439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0.7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1+#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1+#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heel(4)">
                                      <p:cBhvr>
                                        <p:cTn id="32" dur="20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strVal val="#ppt_w*0.70"/>
                                          </p:val>
                                        </p:tav>
                                        <p:tav tm="100000">
                                          <p:val>
                                            <p:strVal val="#ppt_w"/>
                                          </p:val>
                                        </p:tav>
                                      </p:tavLst>
                                    </p:anim>
                                    <p:anim calcmode="lin" valueType="num">
                                      <p:cBhvr>
                                        <p:cTn id="38" dur="1000" fill="hold"/>
                                        <p:tgtEl>
                                          <p:spTgt spid="7"/>
                                        </p:tgtEl>
                                        <p:attrNameLst>
                                          <p:attrName>ppt_h</p:attrName>
                                        </p:attrNameLst>
                                      </p:cBhvr>
                                      <p:tavLst>
                                        <p:tav tm="0">
                                          <p:val>
                                            <p:strVal val="#ppt_h"/>
                                          </p:val>
                                        </p:tav>
                                        <p:tav tm="100000">
                                          <p:val>
                                            <p:strVal val="#ppt_h"/>
                                          </p:val>
                                        </p:tav>
                                      </p:tavLst>
                                    </p:anim>
                                    <p:animEffect transition="in" filter="fade">
                                      <p:cBhvr>
                                        <p:cTn id="3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7" grpId="0" animBg="1"/>
    </p:bldLst>
  </p:timing>
</p:sld>
</file>

<file path=ppt/theme/theme1.xml><?xml version="1.0" encoding="utf-8"?>
<a:theme xmlns:a="http://schemas.openxmlformats.org/drawingml/2006/main" name="Moskau_Dec-04">
  <a:themeElements>
    <a:clrScheme name="Moskau_Dec-04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skau_Dec-04">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defRPr>
        </a:defPPr>
      </a:lstStyle>
    </a:lnDef>
  </a:objectDefaults>
  <a:extraClrSchemeLst>
    <a:extraClrScheme>
      <a:clrScheme name="Moskau_Dec-04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skau_Dec-04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skau_Dec-04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skau_Dec-04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skau_Dec-04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skau_Dec-04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skau_Dec-04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enutzerdefiniertes Design">
  <a:themeElements>
    <a:clrScheme name="1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enutzerdefiniertes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defRPr>
        </a:defPPr>
      </a:lstStyle>
    </a:lnDef>
  </a:objectDefaults>
  <a:extraClrSchemeLst>
    <a:extraClrScheme>
      <a:clrScheme name="1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enutzerdefiniertes Design">
  <a:themeElements>
    <a:clrScheme name="2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enutzerdefiniertes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defRPr>
        </a:defPPr>
      </a:lstStyle>
    </a:lnDef>
  </a:objectDefaults>
  <a:extraClrSchemeLst>
    <a:extraClrScheme>
      <a:clrScheme name="2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enutzerdefiniertes Design">
  <a:themeElements>
    <a:clrScheme name="3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Benutzerdefiniertes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defRPr>
        </a:defPPr>
      </a:lstStyle>
    </a:lnDef>
  </a:objectDefaults>
  <a:extraClrSchemeLst>
    <a:extraClrScheme>
      <a:clrScheme name="3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enutzerdefiniertes Design">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defRPr>
        </a:defPPr>
      </a:lstStyle>
    </a:lnDef>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C:\Dokumente und Einstellungen\zsiuser\Desktop\Jo\Moskau_Dec-04.ppt</Template>
  <TotalTime>0</TotalTime>
  <Words>3266</Words>
  <Application>Microsoft Office PowerPoint</Application>
  <PresentationFormat>Bildschirmpräsentation (4:3)</PresentationFormat>
  <Paragraphs>606</Paragraphs>
  <Slides>38</Slides>
  <Notes>0</Notes>
  <HiddenSlides>0</HiddenSlides>
  <MMClips>0</MMClips>
  <ScaleCrop>false</ScaleCrop>
  <HeadingPairs>
    <vt:vector size="4" baseType="variant">
      <vt:variant>
        <vt:lpstr>Design</vt:lpstr>
      </vt:variant>
      <vt:variant>
        <vt:i4>5</vt:i4>
      </vt:variant>
      <vt:variant>
        <vt:lpstr>Folientitel</vt:lpstr>
      </vt:variant>
      <vt:variant>
        <vt:i4>38</vt:i4>
      </vt:variant>
    </vt:vector>
  </HeadingPairs>
  <TitlesOfParts>
    <vt:vector size="43" baseType="lpstr">
      <vt:lpstr>Moskau_Dec-04</vt:lpstr>
      <vt:lpstr>1_Benutzerdefiniertes Design</vt:lpstr>
      <vt:lpstr>2_Benutzerdefiniertes Design</vt:lpstr>
      <vt:lpstr>3_Benutzerdefiniertes Design</vt:lpstr>
      <vt:lpstr>Benutzerdefiniertes Design</vt:lpstr>
      <vt:lpstr>PowerPoint-Präsentation</vt:lpstr>
      <vt:lpstr>PowerPoint-Präsentation</vt:lpstr>
      <vt:lpstr>PowerPoint-Präsentation</vt:lpstr>
      <vt:lpstr>PowerPoint-Präsentation</vt:lpstr>
      <vt:lpstr>PowerPoint-Präsentation</vt:lpstr>
      <vt:lpstr>Social change, development, crisis and ‚Grand Challenges‘: Resources and solutions</vt:lpstr>
      <vt:lpstr>PowerPoint-Präsentation</vt:lpstr>
      <vt:lpstr>PowerPoint-Präsentation</vt:lpstr>
      <vt:lpstr>PowerPoint-Präsentation</vt:lpstr>
      <vt:lpstr>PowerPoint-Präsentation</vt:lpstr>
      <vt:lpstr>PowerPoint-Präsentation</vt:lpstr>
      <vt:lpstr>An analytical definition of „Social Innovation“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Social Innovation: Driving Force of Social Change </vt:lpstr>
      <vt:lpstr>PowerPoint-Präsentation</vt:lpstr>
      <vt:lpstr>PowerPoint-Präsentation</vt:lpstr>
      <vt:lpstr> Innovation in Public Administration</vt:lpstr>
      <vt:lpstr>PowerPoint-Präsentation</vt:lpstr>
      <vt:lpstr>PowerPoint-Präsentation</vt:lpstr>
      <vt:lpstr>PowerPoint-Präsentation</vt:lpstr>
      <vt:lpstr>PowerPoint-Präsentation</vt:lpstr>
      <vt:lpstr>PowerPoint-Präsentation</vt:lpstr>
      <vt:lpstr>Social Innovation Laboratory (SIL) Zagreb – Beograd – Skopje</vt:lpstr>
      <vt:lpstr>Tilburg Social Innovation Lab Netherlands</vt:lpstr>
      <vt:lpstr>PowerPoint-Präsentation</vt:lpstr>
      <vt:lpstr>PowerPoint-Präsentation</vt:lpstr>
      <vt:lpstr>The SWOT table of Malaysia (1)  [OECD 2013] Innovation in South-East Asia – Country Report Malaysia: pp. 181-222 http://www.keepeek.com/Digital-Asset-Management/oecd/science-and-technology/innovation-in-southeast-asia-2012_9789264128712-en#page212.</vt:lpstr>
      <vt:lpstr>The SWOT table of Malaysia (2) …  continued</vt:lpstr>
      <vt:lpstr>Critical social issues to be addressed</vt:lpstr>
      <vt:lpstr>PowerPoint-Präsentation</vt:lpstr>
      <vt:lpstr>PowerPoint-Präsentation</vt:lpstr>
      <vt:lpstr>PowerPoint-Präsentation</vt:lpstr>
    </vt:vector>
  </TitlesOfParts>
  <Company>zsi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zsiuser</dc:creator>
  <cp:lastModifiedBy>hochgerner</cp:lastModifiedBy>
  <cp:revision>746</cp:revision>
  <cp:lastPrinted>2013-11-20T19:03:09Z</cp:lastPrinted>
  <dcterms:created xsi:type="dcterms:W3CDTF">2005-02-25T09:07:33Z</dcterms:created>
  <dcterms:modified xsi:type="dcterms:W3CDTF">2014-11-25T17:10:08Z</dcterms:modified>
</cp:coreProperties>
</file>